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65" r:id="rId1"/>
  </p:sldMasterIdLst>
  <p:notesMasterIdLst>
    <p:notesMasterId r:id="rId90"/>
  </p:notesMasterIdLst>
  <p:handoutMasterIdLst>
    <p:handoutMasterId r:id="rId91"/>
  </p:handoutMasterIdLst>
  <p:sldIdLst>
    <p:sldId id="256" r:id="rId2"/>
    <p:sldId id="258" r:id="rId3"/>
    <p:sldId id="285" r:id="rId4"/>
    <p:sldId id="297" r:id="rId5"/>
    <p:sldId id="332" r:id="rId6"/>
    <p:sldId id="375" r:id="rId7"/>
    <p:sldId id="331" r:id="rId8"/>
    <p:sldId id="403" r:id="rId9"/>
    <p:sldId id="312" r:id="rId10"/>
    <p:sldId id="351" r:id="rId11"/>
    <p:sldId id="371" r:id="rId12"/>
    <p:sldId id="372" r:id="rId13"/>
    <p:sldId id="376" r:id="rId14"/>
    <p:sldId id="373" r:id="rId15"/>
    <p:sldId id="352" r:id="rId16"/>
    <p:sldId id="316" r:id="rId17"/>
    <p:sldId id="353" r:id="rId18"/>
    <p:sldId id="301" r:id="rId19"/>
    <p:sldId id="404" r:id="rId20"/>
    <p:sldId id="385" r:id="rId21"/>
    <p:sldId id="386" r:id="rId22"/>
    <p:sldId id="378" r:id="rId23"/>
    <p:sldId id="379" r:id="rId24"/>
    <p:sldId id="380" r:id="rId25"/>
    <p:sldId id="381" r:id="rId26"/>
    <p:sldId id="382" r:id="rId27"/>
    <p:sldId id="383" r:id="rId28"/>
    <p:sldId id="398" r:id="rId29"/>
    <p:sldId id="450" r:id="rId30"/>
    <p:sldId id="451" r:id="rId31"/>
    <p:sldId id="405" r:id="rId32"/>
    <p:sldId id="384" r:id="rId33"/>
    <p:sldId id="387" r:id="rId34"/>
    <p:sldId id="395" r:id="rId35"/>
    <p:sldId id="388" r:id="rId36"/>
    <p:sldId id="396" r:id="rId37"/>
    <p:sldId id="397" r:id="rId38"/>
    <p:sldId id="399" r:id="rId39"/>
    <p:sldId id="333" r:id="rId40"/>
    <p:sldId id="402" r:id="rId41"/>
    <p:sldId id="400" r:id="rId42"/>
    <p:sldId id="401" r:id="rId43"/>
    <p:sldId id="355" r:id="rId44"/>
    <p:sldId id="335" r:id="rId45"/>
    <p:sldId id="407" r:id="rId46"/>
    <p:sldId id="408" r:id="rId47"/>
    <p:sldId id="409" r:id="rId48"/>
    <p:sldId id="410" r:id="rId49"/>
    <p:sldId id="411" r:id="rId50"/>
    <p:sldId id="406" r:id="rId51"/>
    <p:sldId id="413" r:id="rId52"/>
    <p:sldId id="416" r:id="rId53"/>
    <p:sldId id="415" r:id="rId54"/>
    <p:sldId id="261" r:id="rId55"/>
    <p:sldId id="338" r:id="rId56"/>
    <p:sldId id="417" r:id="rId57"/>
    <p:sldId id="423" r:id="rId58"/>
    <p:sldId id="424" r:id="rId59"/>
    <p:sldId id="418" r:id="rId60"/>
    <p:sldId id="419" r:id="rId61"/>
    <p:sldId id="425" r:id="rId62"/>
    <p:sldId id="420" r:id="rId63"/>
    <p:sldId id="421" r:id="rId64"/>
    <p:sldId id="426" r:id="rId65"/>
    <p:sldId id="422" r:id="rId66"/>
    <p:sldId id="427" r:id="rId67"/>
    <p:sldId id="428" r:id="rId68"/>
    <p:sldId id="429" r:id="rId69"/>
    <p:sldId id="430" r:id="rId70"/>
    <p:sldId id="431" r:id="rId71"/>
    <p:sldId id="432" r:id="rId72"/>
    <p:sldId id="433" r:id="rId73"/>
    <p:sldId id="435" r:id="rId74"/>
    <p:sldId id="437" r:id="rId75"/>
    <p:sldId id="436" r:id="rId76"/>
    <p:sldId id="438" r:id="rId77"/>
    <p:sldId id="440" r:id="rId78"/>
    <p:sldId id="439" r:id="rId79"/>
    <p:sldId id="441" r:id="rId80"/>
    <p:sldId id="442" r:id="rId81"/>
    <p:sldId id="443" r:id="rId82"/>
    <p:sldId id="449" r:id="rId83"/>
    <p:sldId id="444" r:id="rId84"/>
    <p:sldId id="445" r:id="rId85"/>
    <p:sldId id="446" r:id="rId86"/>
    <p:sldId id="447" r:id="rId87"/>
    <p:sldId id="276" r:id="rId88"/>
    <p:sldId id="296" r:id="rId89"/>
  </p:sldIdLst>
  <p:sldSz cx="12192000" cy="6858000"/>
  <p:notesSz cx="6858000" cy="9144000"/>
  <p:custDataLst>
    <p:tags r:id="rId92"/>
  </p:custDataLst>
  <p:defaultTextStyle>
    <a:defPPr>
      <a:defRPr lang="en-US">
        <a:effectLst/>
      </a:defRPr>
    </a:defPPr>
    <a:lvl1pPr marL="0" algn="l" defTabSz="457200" rtl="0" eaLnBrk="1" latinLnBrk="0" hangingPunct="1">
      <a:defRPr sz="1800" kern="1200">
        <a:solidFill>
          <a:schemeClr val="tx1"/>
        </a:solidFill>
        <a:effectLst/>
        <a:latin typeface="+mn-lt"/>
        <a:ea typeface="+mn-ea"/>
        <a:cs typeface="+mn-cs"/>
      </a:defRPr>
    </a:lvl1pPr>
    <a:lvl2pPr marL="457200" algn="l" defTabSz="457200" rtl="0" eaLnBrk="1" latinLnBrk="0" hangingPunct="1">
      <a:defRPr sz="1800" kern="1200">
        <a:solidFill>
          <a:schemeClr val="tx1"/>
        </a:solidFill>
        <a:effectLst/>
        <a:latin typeface="+mn-lt"/>
        <a:ea typeface="+mn-ea"/>
        <a:cs typeface="+mn-cs"/>
      </a:defRPr>
    </a:lvl2pPr>
    <a:lvl3pPr marL="914400" algn="l" defTabSz="457200" rtl="0" eaLnBrk="1" latinLnBrk="0" hangingPunct="1">
      <a:defRPr sz="1800" kern="1200">
        <a:solidFill>
          <a:schemeClr val="tx1"/>
        </a:solidFill>
        <a:effectLst/>
        <a:latin typeface="+mn-lt"/>
        <a:ea typeface="+mn-ea"/>
        <a:cs typeface="+mn-cs"/>
      </a:defRPr>
    </a:lvl3pPr>
    <a:lvl4pPr marL="1371600" algn="l" defTabSz="457200" rtl="0" eaLnBrk="1" latinLnBrk="0" hangingPunct="1">
      <a:defRPr sz="1800" kern="1200">
        <a:solidFill>
          <a:schemeClr val="tx1"/>
        </a:solidFill>
        <a:effectLst/>
        <a:latin typeface="+mn-lt"/>
        <a:ea typeface="+mn-ea"/>
        <a:cs typeface="+mn-cs"/>
      </a:defRPr>
    </a:lvl4pPr>
    <a:lvl5pPr marL="1828800" algn="l" defTabSz="457200" rtl="0" eaLnBrk="1" latinLnBrk="0" hangingPunct="1">
      <a:defRPr sz="1800" kern="1200">
        <a:solidFill>
          <a:schemeClr val="tx1"/>
        </a:solidFill>
        <a:effectLst/>
        <a:latin typeface="+mn-lt"/>
        <a:ea typeface="+mn-ea"/>
        <a:cs typeface="+mn-cs"/>
      </a:defRPr>
    </a:lvl5pPr>
    <a:lvl6pPr marL="2286000" algn="l" defTabSz="457200" rtl="0" eaLnBrk="1" latinLnBrk="0" hangingPunct="1">
      <a:defRPr sz="1800" kern="1200">
        <a:solidFill>
          <a:schemeClr val="tx1"/>
        </a:solidFill>
        <a:effectLst/>
        <a:latin typeface="+mn-lt"/>
        <a:ea typeface="+mn-ea"/>
        <a:cs typeface="+mn-cs"/>
      </a:defRPr>
    </a:lvl6pPr>
    <a:lvl7pPr marL="2743200" algn="l" defTabSz="457200" rtl="0" eaLnBrk="1" latinLnBrk="0" hangingPunct="1">
      <a:defRPr sz="1800" kern="1200">
        <a:solidFill>
          <a:schemeClr val="tx1"/>
        </a:solidFill>
        <a:effectLst/>
        <a:latin typeface="+mn-lt"/>
        <a:ea typeface="+mn-ea"/>
        <a:cs typeface="+mn-cs"/>
      </a:defRPr>
    </a:lvl7pPr>
    <a:lvl8pPr marL="3200400" algn="l" defTabSz="457200" rtl="0" eaLnBrk="1" latinLnBrk="0" hangingPunct="1">
      <a:defRPr sz="1800" kern="1200">
        <a:solidFill>
          <a:schemeClr val="tx1"/>
        </a:solidFill>
        <a:effectLst/>
        <a:latin typeface="+mn-lt"/>
        <a:ea typeface="+mn-ea"/>
        <a:cs typeface="+mn-cs"/>
      </a:defRPr>
    </a:lvl8pPr>
    <a:lvl9pPr marL="3657600" algn="l" defTabSz="457200" rtl="0" eaLnBrk="1" latinLnBrk="0" hangingPunct="1">
      <a:defRPr sz="1800" kern="1200">
        <a:solidFill>
          <a:schemeClr val="tx1"/>
        </a:solidFill>
        <a:effectLst/>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590"/>
  </p:normalViewPr>
  <p:slideViewPr>
    <p:cSldViewPr snapToGrid="0" snapToObjects="1">
      <p:cViewPr varScale="1">
        <p:scale>
          <a:sx n="51" d="100"/>
          <a:sy n="51" d="100"/>
        </p:scale>
        <p:origin x="114"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anchor="ctr" anchorCtr="1"/>
        <a:lstStyle/>
        <a:p>
          <a:pPr>
            <a:defRPr sz="2128" b="1" i="0" u="none" strike="noStrike" kern="1200" baseline="0">
              <a:solidFill>
                <a:schemeClr val="tx2"/>
              </a:solidFill>
              <a:effectLst/>
              <a:latin typeface="+mn-lt"/>
              <a:ea typeface="+mn-ea"/>
              <a:cs typeface="+mn-cs"/>
            </a:defRPr>
          </a:pPr>
          <a:endParaRPr lang="en-US"/>
        </a:p>
      </c:txPr>
    </c:title>
    <c:autoTitleDeleted val="0"/>
    <c:plotArea>
      <c:layout/>
      <c:pieChart>
        <c:varyColors val="1"/>
        <c:ser>
          <c:idx val="0"/>
          <c:order val="0"/>
          <c:tx>
            <c:strRef>
              <c:f>Sheet1!$B$1</c:f>
              <c:strCache>
                <c:ptCount val="1"/>
                <c:pt idx="0">
                  <c:v>Allocation of Funds</c:v>
                </c:pt>
              </c:strCache>
            </c:strRef>
          </c:tx>
          <c:dPt>
            <c:idx val="0"/>
            <c:bubble3D val="0"/>
            <c:spPr>
              <a:solidFill>
                <a:schemeClr val="accent1"/>
              </a:solidFill>
              <a:ln>
                <a:noFill/>
              </a:ln>
              <a:effectLst>
                <a:outerShdw blurRad="38100" dist="30000" dir="5400000" rotWithShape="0">
                  <a:srgbClr val="000000">
                    <a:alpha val="45000"/>
                  </a:srgbClr>
                </a:outerShdw>
              </a:effectLst>
            </c:spPr>
          </c:dPt>
          <c:dPt>
            <c:idx val="1"/>
            <c:bubble3D val="0"/>
            <c:spPr>
              <a:solidFill>
                <a:schemeClr val="accent2"/>
              </a:solidFill>
              <a:ln>
                <a:noFill/>
              </a:ln>
              <a:effectLst>
                <a:outerShdw blurRad="38100" dist="30000" dir="5400000" rotWithShape="0">
                  <a:srgbClr val="000000">
                    <a:alpha val="45000"/>
                  </a:srgbClr>
                </a:outerShdw>
              </a:effectLst>
            </c:spPr>
          </c:dPt>
          <c:dLbls>
            <c:spPr>
              <a:noFill/>
              <a:ln>
                <a:noFill/>
              </a:ln>
              <a:effectLst/>
            </c:spPr>
            <c:txPr>
              <a:bodyPr rot="0" spcFirstLastPara="1" vertOverflow="ellipsis" vert="horz" anchor="ctr" anchorCtr="1"/>
              <a:lstStyle/>
              <a:p>
                <a:pPr>
                  <a:defRPr sz="2000" b="1" i="0" u="none" strike="noStrike" kern="1200" baseline="0">
                    <a:solidFill>
                      <a:schemeClr val="bg1"/>
                    </a:solidFill>
                    <a:effectLst/>
                    <a:latin typeface="+mn-lt"/>
                    <a:ea typeface="+mn-ea"/>
                    <a:cs typeface="+mn-cs"/>
                  </a:defRPr>
                </a:pPr>
                <a:endParaRPr lang="en-US"/>
              </a:p>
            </c:txPr>
            <c:dLblPos val="ct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Sheet1!$A$2:$A$3</c:f>
              <c:strCache>
                <c:ptCount val="2"/>
                <c:pt idx="0">
                  <c:v>Local Governments</c:v>
                </c:pt>
                <c:pt idx="1">
                  <c:v>HCD</c:v>
                </c:pt>
              </c:strCache>
            </c:strRef>
          </c:cat>
          <c:val>
            <c:numRef>
              <c:f>Sheet1!$B$2:$B$3</c:f>
              <c:numCache>
                <c:formatCode>0%</c:formatCode>
                <c:ptCount val="2"/>
                <c:pt idx="0">
                  <c:v>0.7</c:v>
                </c:pt>
                <c:pt idx="1">
                  <c:v>0.3</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anchor="ctr" anchorCtr="1"/>
        <a:lstStyle/>
        <a:p>
          <a:pPr>
            <a:defRPr sz="1600" b="1" i="0" u="none" strike="noStrike" kern="1200" baseline="0">
              <a:solidFill>
                <a:schemeClr val="tx2"/>
              </a:solidFill>
              <a:effectLst/>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anchor="ctr" anchorCtr="1"/>
        <a:lstStyle/>
        <a:p>
          <a:pPr>
            <a:defRPr sz="2128" b="1" i="0" u="none" strike="noStrike" kern="1200" baseline="0">
              <a:solidFill>
                <a:schemeClr val="tx2"/>
              </a:solidFill>
              <a:effectLst/>
              <a:latin typeface="+mn-lt"/>
              <a:ea typeface="+mn-ea"/>
              <a:cs typeface="+mn-cs"/>
            </a:defRPr>
          </a:pPr>
          <a:endParaRPr lang="en-US"/>
        </a:p>
      </c:txPr>
    </c:title>
    <c:autoTitleDeleted val="0"/>
    <c:plotArea>
      <c:layout/>
      <c:pieChart>
        <c:varyColors val="1"/>
        <c:ser>
          <c:idx val="0"/>
          <c:order val="0"/>
          <c:tx>
            <c:strRef>
              <c:f>Sheet1!$B$1</c:f>
              <c:strCache>
                <c:ptCount val="1"/>
                <c:pt idx="0">
                  <c:v>Allocation of Funds</c:v>
                </c:pt>
              </c:strCache>
            </c:strRef>
          </c:tx>
          <c:dPt>
            <c:idx val="0"/>
            <c:bubble3D val="0"/>
            <c:spPr>
              <a:solidFill>
                <a:schemeClr val="accent1"/>
              </a:solidFill>
              <a:ln>
                <a:noFill/>
              </a:ln>
              <a:effectLst>
                <a:outerShdw blurRad="38100" dist="30000" dir="5400000" rotWithShape="0">
                  <a:srgbClr val="000000">
                    <a:alpha val="45000"/>
                  </a:srgbClr>
                </a:outerShdw>
              </a:effectLst>
            </c:spPr>
          </c:dPt>
          <c:dPt>
            <c:idx val="1"/>
            <c:bubble3D val="0"/>
            <c:spPr>
              <a:solidFill>
                <a:schemeClr val="accent2"/>
              </a:solidFill>
              <a:ln>
                <a:noFill/>
              </a:ln>
              <a:effectLst>
                <a:outerShdw blurRad="38100" dist="30000" dir="5400000" rotWithShape="0">
                  <a:srgbClr val="000000">
                    <a:alpha val="45000"/>
                  </a:srgbClr>
                </a:outerShdw>
              </a:effectLst>
            </c:spPr>
          </c:dPt>
          <c:dLbls>
            <c:spPr>
              <a:noFill/>
              <a:ln>
                <a:noFill/>
              </a:ln>
              <a:effectLst/>
            </c:spPr>
            <c:txPr>
              <a:bodyPr rot="0" spcFirstLastPara="1" vertOverflow="overflow" horzOverflow="overflow" vert="horz" anchor="ctr" anchorCtr="1"/>
              <a:lstStyle/>
              <a:p>
                <a:pPr>
                  <a:defRPr sz="2000" b="1" i="0" u="none" strike="noStrike" kern="1200" baseline="0">
                    <a:solidFill>
                      <a:schemeClr val="bg1"/>
                    </a:solidFill>
                    <a:effectLst/>
                    <a:latin typeface="+mn-lt"/>
                    <a:ea typeface="+mn-ea"/>
                    <a:cs typeface="+mn-cs"/>
                  </a:defRPr>
                </a:pPr>
                <a:endParaRPr lang="en-US"/>
              </a:p>
            </c:txPr>
            <c:dLblPos val="ct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Sheet1!$A$2:$A$3</c:f>
              <c:strCache>
                <c:ptCount val="2"/>
                <c:pt idx="0">
                  <c:v>Local Governments</c:v>
                </c:pt>
                <c:pt idx="1">
                  <c:v>HCD</c:v>
                </c:pt>
              </c:strCache>
            </c:strRef>
          </c:cat>
          <c:val>
            <c:numRef>
              <c:f>Sheet1!$B$2:$B$3</c:f>
              <c:numCache>
                <c:formatCode>0%</c:formatCode>
                <c:ptCount val="2"/>
                <c:pt idx="0">
                  <c:v>0.5</c:v>
                </c:pt>
                <c:pt idx="1">
                  <c:v>0.5</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anchor="ctr" anchorCtr="1"/>
        <a:lstStyle/>
        <a:p>
          <a:pPr>
            <a:defRPr sz="1600" b="1" i="0" u="none" strike="noStrike" kern="1200" baseline="0">
              <a:solidFill>
                <a:schemeClr val="tx2"/>
              </a:solidFill>
              <a:effectLst/>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60AB01-B122-4861-9F1B-7E6C0AEF151A}" type="doc">
      <dgm:prSet loTypeId="urn:microsoft.com/office/officeart/2005/8/layout/process4" loCatId="list" qsTypeId="urn:microsoft.com/office/officeart/2005/8/quickstyle/simple2" qsCatId="accent3" csTypeId="urn:microsoft.com/office/officeart/2005/8/colors/accent3_2" csCatId="accent3" phldr="1"/>
      <dgm:spPr/>
      <dgm:t>
        <a:bodyPr/>
        <a:lstStyle/>
        <a:p>
          <a:endParaRPr lang="en-US">
            <a:effectLst/>
          </a:endParaRPr>
        </a:p>
      </dgm:t>
    </dgm:pt>
    <dgm:pt modelId="{83D80DBF-AB8E-49B8-BE2A-C058EC99D203}" type="parTrans" cxnId="{A00164E5-968C-4518-82F7-60629842EFA7}">
      <dgm:prSet/>
      <dgm:spPr/>
      <dgm:t>
        <a:bodyPr/>
        <a:lstStyle/>
        <a:p>
          <a:endParaRPr lang="en-US">
            <a:effectLst/>
          </a:endParaRPr>
        </a:p>
      </dgm:t>
    </dgm:pt>
    <dgm:pt modelId="{4B705DA4-523D-4D5F-9EE7-71C62BC2C242}">
      <dgm:prSet phldrT="[Text]"/>
      <dgm:spPr/>
      <dgm:t>
        <a:bodyPr/>
        <a:lstStyle/>
        <a:p>
          <a:r>
            <a:rPr lang="en-US" smtClean="0">
              <a:effectLst/>
            </a:rPr>
            <a:t>Determine if Jurisdiction is Subject to SB 35</a:t>
          </a:r>
          <a:endParaRPr lang="en-US">
            <a:effectLst/>
          </a:endParaRPr>
        </a:p>
      </dgm:t>
    </dgm:pt>
    <dgm:pt modelId="{6CB0BA2C-730C-4DCE-9D79-9C19BFA42A3E}" type="parTrans" cxnId="{6A4FA229-E53D-40EE-8A60-40C45E3E99D6}">
      <dgm:prSet/>
      <dgm:spPr/>
      <dgm:t>
        <a:bodyPr/>
        <a:lstStyle/>
        <a:p>
          <a:endParaRPr lang="en-US">
            <a:effectLst/>
          </a:endParaRPr>
        </a:p>
      </dgm:t>
    </dgm:pt>
    <dgm:pt modelId="{537E808B-E50C-405E-89C2-CFF86758918D}">
      <dgm:prSet phldrT="[Text]"/>
      <dgm:spPr>
        <a:solidFill>
          <a:schemeClr val="accent3">
            <a:lumMod val="40000"/>
            <a:lumOff val="60000"/>
            <a:alpha val="90000"/>
          </a:schemeClr>
        </a:solidFill>
      </dgm:spPr>
      <dgm:t>
        <a:bodyPr/>
        <a:lstStyle/>
        <a:p>
          <a:r>
            <a:rPr lang="en-US" smtClean="0">
              <a:effectLst/>
            </a:rPr>
            <a:t>Not enough building permits to satisfy RHNA</a:t>
          </a:r>
          <a:endParaRPr lang="en-US">
            <a:effectLst/>
          </a:endParaRPr>
        </a:p>
      </dgm:t>
    </dgm:pt>
    <dgm:pt modelId="{DC0E14D8-848D-472A-BD67-06BFA9516F4E}" type="sibTrans" cxnId="{6A4FA229-E53D-40EE-8A60-40C45E3E99D6}">
      <dgm:prSet/>
      <dgm:spPr/>
      <dgm:t>
        <a:bodyPr/>
        <a:lstStyle/>
        <a:p>
          <a:endParaRPr lang="en-US">
            <a:effectLst/>
          </a:endParaRPr>
        </a:p>
      </dgm:t>
    </dgm:pt>
    <dgm:pt modelId="{DF5CFEE6-0FBC-48E0-AFE7-0129E183B448}" type="parTrans" cxnId="{3AEC794F-D94E-4A3D-ACA6-792BF7D21949}">
      <dgm:prSet/>
      <dgm:spPr/>
      <dgm:t>
        <a:bodyPr/>
        <a:lstStyle/>
        <a:p>
          <a:endParaRPr lang="en-US">
            <a:effectLst/>
          </a:endParaRPr>
        </a:p>
      </dgm:t>
    </dgm:pt>
    <dgm:pt modelId="{59C957EA-1E9E-4647-A4BF-8FD0CDDFBC07}">
      <dgm:prSet phldrT="[Text]"/>
      <dgm:spPr>
        <a:solidFill>
          <a:schemeClr val="accent3">
            <a:lumMod val="20000"/>
            <a:lumOff val="80000"/>
            <a:alpha val="90000"/>
          </a:schemeClr>
        </a:solidFill>
      </dgm:spPr>
      <dgm:t>
        <a:bodyPr/>
        <a:lstStyle/>
        <a:p>
          <a:r>
            <a:rPr lang="en-US" smtClean="0">
              <a:effectLst/>
            </a:rPr>
            <a:t>No Annual Report for 2 Years</a:t>
          </a:r>
          <a:endParaRPr lang="en-US">
            <a:effectLst/>
          </a:endParaRPr>
        </a:p>
      </dgm:t>
    </dgm:pt>
    <dgm:pt modelId="{4167C25B-7849-4450-A91C-18D134ED0B84}" type="sibTrans" cxnId="{3AEC794F-D94E-4A3D-ACA6-792BF7D21949}">
      <dgm:prSet/>
      <dgm:spPr/>
      <dgm:t>
        <a:bodyPr/>
        <a:lstStyle/>
        <a:p>
          <a:endParaRPr lang="en-US">
            <a:effectLst/>
          </a:endParaRPr>
        </a:p>
      </dgm:t>
    </dgm:pt>
    <dgm:pt modelId="{8932BF9B-2150-47E2-B761-F322B0A4E02A}" type="sibTrans" cxnId="{A00164E5-968C-4518-82F7-60629842EFA7}">
      <dgm:prSet/>
      <dgm:spPr/>
      <dgm:t>
        <a:bodyPr/>
        <a:lstStyle/>
        <a:p>
          <a:endParaRPr lang="en-US">
            <a:effectLst/>
          </a:endParaRPr>
        </a:p>
      </dgm:t>
    </dgm:pt>
    <dgm:pt modelId="{62E79A21-15DC-4245-AA0C-8A6F5A89B518}" type="parTrans" cxnId="{E0B8AC38-B5D0-462B-B119-9298590994C7}">
      <dgm:prSet/>
      <dgm:spPr/>
      <dgm:t>
        <a:bodyPr/>
        <a:lstStyle/>
        <a:p>
          <a:endParaRPr lang="en-US">
            <a:effectLst/>
          </a:endParaRPr>
        </a:p>
      </dgm:t>
    </dgm:pt>
    <dgm:pt modelId="{2917F3AF-42E7-4C30-9DBC-6183965B0584}">
      <dgm:prSet phldrT="[Text]"/>
      <dgm:spPr/>
      <dgm:t>
        <a:bodyPr/>
        <a:lstStyle/>
        <a:p>
          <a:r>
            <a:rPr lang="en-US" smtClean="0">
              <a:effectLst/>
            </a:rPr>
            <a:t>Determine if Project is Eligible for Streamlining</a:t>
          </a:r>
          <a:endParaRPr lang="en-US">
            <a:effectLst/>
          </a:endParaRPr>
        </a:p>
      </dgm:t>
    </dgm:pt>
    <dgm:pt modelId="{4F083188-1BC1-4CEF-97C4-D622D02DA908}" type="parTrans" cxnId="{DF3E8DD4-C84F-4148-A442-E0FD53925B64}">
      <dgm:prSet/>
      <dgm:spPr/>
      <dgm:t>
        <a:bodyPr/>
        <a:lstStyle/>
        <a:p>
          <a:endParaRPr lang="en-US">
            <a:effectLst/>
          </a:endParaRPr>
        </a:p>
      </dgm:t>
    </dgm:pt>
    <dgm:pt modelId="{FA4762EB-F632-43DE-A626-3634F7A2F451}">
      <dgm:prSet phldrT="[Text]"/>
      <dgm:spPr>
        <a:solidFill>
          <a:schemeClr val="accent3">
            <a:lumMod val="40000"/>
            <a:lumOff val="60000"/>
            <a:alpha val="90000"/>
          </a:schemeClr>
        </a:solidFill>
      </dgm:spPr>
      <dgm:t>
        <a:bodyPr/>
        <a:lstStyle/>
        <a:p>
          <a:r>
            <a:rPr lang="en-US" smtClean="0">
              <a:effectLst/>
            </a:rPr>
            <a:t>2 or more units in urbanized area zoned or planned for residential</a:t>
          </a:r>
          <a:endParaRPr lang="en-US">
            <a:effectLst/>
          </a:endParaRPr>
        </a:p>
      </dgm:t>
    </dgm:pt>
    <dgm:pt modelId="{F7333F85-6A1B-4F0D-AB23-74AD71843F46}" type="sibTrans" cxnId="{DF3E8DD4-C84F-4148-A442-E0FD53925B64}">
      <dgm:prSet/>
      <dgm:spPr/>
      <dgm:t>
        <a:bodyPr/>
        <a:lstStyle/>
        <a:p>
          <a:endParaRPr lang="en-US">
            <a:effectLst/>
          </a:endParaRPr>
        </a:p>
      </dgm:t>
    </dgm:pt>
    <dgm:pt modelId="{D300813F-6C5D-4D67-B5DF-489BAA760742}" type="parTrans" cxnId="{7FFC0601-80DB-41DD-8BB3-EEF048564BC1}">
      <dgm:prSet/>
      <dgm:spPr/>
      <dgm:t>
        <a:bodyPr/>
        <a:lstStyle/>
        <a:p>
          <a:endParaRPr lang="en-US">
            <a:effectLst/>
          </a:endParaRPr>
        </a:p>
      </dgm:t>
    </dgm:pt>
    <dgm:pt modelId="{F1D330B2-674D-41AA-9CAE-B3A11C252D2B}">
      <dgm:prSet/>
      <dgm:spPr>
        <a:solidFill>
          <a:schemeClr val="accent3">
            <a:lumMod val="20000"/>
            <a:lumOff val="80000"/>
            <a:alpha val="90000"/>
          </a:schemeClr>
        </a:solidFill>
      </dgm:spPr>
      <dgm:t>
        <a:bodyPr/>
        <a:lstStyle/>
        <a:p>
          <a:r>
            <a:rPr lang="en-US" smtClean="0">
              <a:effectLst/>
            </a:rPr>
            <a:t>Meets all objective standards</a:t>
          </a:r>
          <a:endParaRPr lang="en-US">
            <a:effectLst/>
          </a:endParaRPr>
        </a:p>
      </dgm:t>
    </dgm:pt>
    <dgm:pt modelId="{6303CD74-D537-434E-B2AD-A0C9D34497FD}" type="sibTrans" cxnId="{7FFC0601-80DB-41DD-8BB3-EEF048564BC1}">
      <dgm:prSet/>
      <dgm:spPr/>
      <dgm:t>
        <a:bodyPr/>
        <a:lstStyle/>
        <a:p>
          <a:endParaRPr lang="en-US">
            <a:effectLst/>
          </a:endParaRPr>
        </a:p>
      </dgm:t>
    </dgm:pt>
    <dgm:pt modelId="{48D30035-4846-4F52-B2F7-D4AF389E30EE}" type="parTrans" cxnId="{4C23CBDF-FB4D-412E-AD12-F53FAA84569D}">
      <dgm:prSet/>
      <dgm:spPr/>
      <dgm:t>
        <a:bodyPr/>
        <a:lstStyle/>
        <a:p>
          <a:endParaRPr lang="en-US">
            <a:effectLst/>
          </a:endParaRPr>
        </a:p>
      </dgm:t>
    </dgm:pt>
    <dgm:pt modelId="{A786F7A3-D0EC-452E-A89B-AAF8976C235E}">
      <dgm:prSet phldrT="[Text]"/>
      <dgm:spPr>
        <a:solidFill>
          <a:schemeClr val="accent3">
            <a:lumMod val="40000"/>
            <a:lumOff val="60000"/>
            <a:alpha val="90000"/>
          </a:schemeClr>
        </a:solidFill>
      </dgm:spPr>
      <dgm:t>
        <a:bodyPr/>
        <a:lstStyle/>
        <a:p>
          <a:r>
            <a:rPr lang="en-US" smtClean="0">
              <a:effectLst/>
            </a:rPr>
            <a:t>Meets affordable housing and labor requirements</a:t>
          </a:r>
          <a:endParaRPr lang="en-US">
            <a:effectLst/>
          </a:endParaRPr>
        </a:p>
      </dgm:t>
    </dgm:pt>
    <dgm:pt modelId="{6AC0653D-B067-4EF6-9AE0-9347521C073C}" type="sibTrans" cxnId="{4C23CBDF-FB4D-412E-AD12-F53FAA84569D}">
      <dgm:prSet/>
      <dgm:spPr/>
      <dgm:t>
        <a:bodyPr/>
        <a:lstStyle/>
        <a:p>
          <a:endParaRPr lang="en-US">
            <a:effectLst/>
          </a:endParaRPr>
        </a:p>
      </dgm:t>
    </dgm:pt>
    <dgm:pt modelId="{669667B4-4814-4665-84B9-DA7D5CB9CF60}" type="sibTrans" cxnId="{E0B8AC38-B5D0-462B-B119-9298590994C7}">
      <dgm:prSet/>
      <dgm:spPr/>
      <dgm:t>
        <a:bodyPr/>
        <a:lstStyle/>
        <a:p>
          <a:endParaRPr lang="en-US">
            <a:effectLst/>
          </a:endParaRPr>
        </a:p>
      </dgm:t>
    </dgm:pt>
    <dgm:pt modelId="{2ADCD0A5-0516-4293-920B-AC7F4FF5D91A}" type="parTrans" cxnId="{CC37B6E7-21E7-4DE6-BC88-09097DBFDE85}">
      <dgm:prSet/>
      <dgm:spPr/>
      <dgm:t>
        <a:bodyPr/>
        <a:lstStyle/>
        <a:p>
          <a:endParaRPr lang="en-US">
            <a:effectLst/>
          </a:endParaRPr>
        </a:p>
      </dgm:t>
    </dgm:pt>
    <dgm:pt modelId="{3390EE3E-3BB5-4F48-845E-2A9216DF9E66}">
      <dgm:prSet phldrT="[Text]"/>
      <dgm:spPr/>
      <dgm:t>
        <a:bodyPr/>
        <a:lstStyle/>
        <a:p>
          <a:r>
            <a:rPr lang="en-US" smtClean="0">
              <a:effectLst/>
            </a:rPr>
            <a:t>Determine if Exclusion Applies</a:t>
          </a:r>
          <a:endParaRPr lang="en-US">
            <a:effectLst/>
          </a:endParaRPr>
        </a:p>
      </dgm:t>
    </dgm:pt>
    <dgm:pt modelId="{D1A905D6-2F7B-49CD-94C7-9F3729BBC7FC}" type="parTrans" cxnId="{BD2226D9-6EB0-404F-A0B0-E2C33742D323}">
      <dgm:prSet/>
      <dgm:spPr/>
      <dgm:t>
        <a:bodyPr/>
        <a:lstStyle/>
        <a:p>
          <a:endParaRPr lang="en-US">
            <a:effectLst/>
          </a:endParaRPr>
        </a:p>
      </dgm:t>
    </dgm:pt>
    <dgm:pt modelId="{B1DFE0C0-1F51-4868-8477-6B1A6B264036}">
      <dgm:prSet phldrT="[Text]"/>
      <dgm:spPr>
        <a:solidFill>
          <a:schemeClr val="accent3">
            <a:lumMod val="40000"/>
            <a:lumOff val="60000"/>
            <a:alpha val="90000"/>
          </a:schemeClr>
        </a:solidFill>
      </dgm:spPr>
      <dgm:t>
        <a:bodyPr/>
        <a:lstStyle/>
        <a:p>
          <a:r>
            <a:rPr lang="en-US" smtClean="0">
              <a:effectLst/>
            </a:rPr>
            <a:t>Project site may not be on list of exclusions</a:t>
          </a:r>
          <a:endParaRPr lang="en-US">
            <a:effectLst/>
          </a:endParaRPr>
        </a:p>
      </dgm:t>
    </dgm:pt>
    <dgm:pt modelId="{AEDE8E35-AFC7-44DE-8863-0F7E28645A9D}" type="sibTrans" cxnId="{BD2226D9-6EB0-404F-A0B0-E2C33742D323}">
      <dgm:prSet/>
      <dgm:spPr/>
      <dgm:t>
        <a:bodyPr/>
        <a:lstStyle/>
        <a:p>
          <a:endParaRPr lang="en-US">
            <a:effectLst/>
          </a:endParaRPr>
        </a:p>
      </dgm:t>
    </dgm:pt>
    <dgm:pt modelId="{D110083B-D843-4F46-8DFF-BA91D6E6A505}" type="parTrans" cxnId="{82FDABD3-D5EA-487B-90D0-00A175C5F761}">
      <dgm:prSet/>
      <dgm:spPr/>
      <dgm:t>
        <a:bodyPr/>
        <a:lstStyle/>
        <a:p>
          <a:endParaRPr lang="en-US">
            <a:effectLst/>
          </a:endParaRPr>
        </a:p>
      </dgm:t>
    </dgm:pt>
    <dgm:pt modelId="{60980084-533E-41FB-80C7-4130882BB8F4}">
      <dgm:prSet phldrT="[Text]"/>
      <dgm:spPr>
        <a:solidFill>
          <a:schemeClr val="accent3">
            <a:lumMod val="20000"/>
            <a:lumOff val="80000"/>
            <a:alpha val="90000"/>
          </a:schemeClr>
        </a:solidFill>
      </dgm:spPr>
      <dgm:t>
        <a:bodyPr/>
        <a:lstStyle/>
        <a:p>
          <a:r>
            <a:rPr lang="en-US" smtClean="0">
              <a:effectLst/>
            </a:rPr>
            <a:t>Project must not require subdivision unless LIHTC-funded and/or meets labor requirements</a:t>
          </a:r>
          <a:endParaRPr lang="en-US">
            <a:effectLst/>
          </a:endParaRPr>
        </a:p>
      </dgm:t>
    </dgm:pt>
    <dgm:pt modelId="{93831966-9C3E-4C6A-B486-B5145F58F8E0}" type="sibTrans" cxnId="{82FDABD3-D5EA-487B-90D0-00A175C5F761}">
      <dgm:prSet/>
      <dgm:spPr/>
      <dgm:t>
        <a:bodyPr/>
        <a:lstStyle/>
        <a:p>
          <a:endParaRPr lang="en-US">
            <a:effectLst/>
          </a:endParaRPr>
        </a:p>
      </dgm:t>
    </dgm:pt>
    <dgm:pt modelId="{8C75EC7D-8E36-4397-9C7E-97B8B84A8D1E}" type="sibTrans" cxnId="{CC37B6E7-21E7-4DE6-BC88-09097DBFDE85}">
      <dgm:prSet/>
      <dgm:spPr/>
      <dgm:t>
        <a:bodyPr/>
        <a:lstStyle/>
        <a:p>
          <a:endParaRPr lang="en-US">
            <a:effectLst/>
          </a:endParaRPr>
        </a:p>
      </dgm:t>
    </dgm:pt>
    <dgm:pt modelId="{508289A5-8370-4A06-B9A7-1BF73D31C6A7}" type="pres">
      <dgm:prSet presAssocID="{6160AB01-B122-4861-9F1B-7E6C0AEF151A}" presName="Name0" presStyleCnt="0">
        <dgm:presLayoutVars>
          <dgm:dir/>
          <dgm:animLvl val="lvl"/>
          <dgm:resizeHandles val="exact"/>
        </dgm:presLayoutVars>
      </dgm:prSet>
      <dgm:spPr/>
      <dgm:t>
        <a:bodyPr/>
        <a:lstStyle/>
        <a:p>
          <a:endParaRPr lang="en-US">
            <a:effectLst/>
          </a:endParaRPr>
        </a:p>
      </dgm:t>
    </dgm:pt>
    <dgm:pt modelId="{5CCA6417-F9C0-4BE2-9E0E-9E1C3E01CDEF}" type="pres">
      <dgm:prSet presAssocID="{3390EE3E-3BB5-4F48-845E-2A9216DF9E66}" presName="boxAndChildren" presStyleCnt="0"/>
      <dgm:spPr/>
      <dgm:t>
        <a:bodyPr/>
        <a:lstStyle/>
        <a:p>
          <a:endParaRPr lang="en-US">
            <a:effectLst/>
          </a:endParaRPr>
        </a:p>
      </dgm:t>
    </dgm:pt>
    <dgm:pt modelId="{373533E4-9D0C-467A-90D3-1861211C5FC7}" type="pres">
      <dgm:prSet presAssocID="{3390EE3E-3BB5-4F48-845E-2A9216DF9E66}" presName="parentTextBox" presStyleLbl="node1" presStyleIdx="0" presStyleCnt="3"/>
      <dgm:spPr/>
      <dgm:t>
        <a:bodyPr/>
        <a:lstStyle/>
        <a:p>
          <a:endParaRPr lang="en-US">
            <a:effectLst/>
          </a:endParaRPr>
        </a:p>
      </dgm:t>
    </dgm:pt>
    <dgm:pt modelId="{C3324EED-8037-453A-AACC-BBE76770445B}" type="pres">
      <dgm:prSet presAssocID="{3390EE3E-3BB5-4F48-845E-2A9216DF9E66}" presName="entireBox" presStyleLbl="node1" presStyleIdx="0" presStyleCnt="3"/>
      <dgm:spPr/>
      <dgm:t>
        <a:bodyPr/>
        <a:lstStyle/>
        <a:p>
          <a:endParaRPr lang="en-US">
            <a:effectLst/>
          </a:endParaRPr>
        </a:p>
      </dgm:t>
    </dgm:pt>
    <dgm:pt modelId="{5E0CD7C0-F183-4B00-8C1D-F62A0EDB89B8}" type="pres">
      <dgm:prSet presAssocID="{3390EE3E-3BB5-4F48-845E-2A9216DF9E66}" presName="descendantBox" presStyleCnt="0"/>
      <dgm:spPr/>
      <dgm:t>
        <a:bodyPr/>
        <a:lstStyle/>
        <a:p>
          <a:endParaRPr lang="en-US">
            <a:effectLst/>
          </a:endParaRPr>
        </a:p>
      </dgm:t>
    </dgm:pt>
    <dgm:pt modelId="{9CC417FC-7903-4580-9DCF-4D069DCE43E9}" type="pres">
      <dgm:prSet presAssocID="{B1DFE0C0-1F51-4868-8477-6B1A6B264036}" presName="childTextBox" presStyleLbl="fgAccFollowNode1" presStyleIdx="0" presStyleCnt="7">
        <dgm:presLayoutVars>
          <dgm:bulletEnabled val="1"/>
        </dgm:presLayoutVars>
      </dgm:prSet>
      <dgm:spPr/>
      <dgm:t>
        <a:bodyPr/>
        <a:lstStyle/>
        <a:p>
          <a:endParaRPr lang="en-US">
            <a:effectLst/>
          </a:endParaRPr>
        </a:p>
      </dgm:t>
    </dgm:pt>
    <dgm:pt modelId="{2D34F137-F380-4D41-BD35-F36F11746019}" type="pres">
      <dgm:prSet presAssocID="{60980084-533E-41FB-80C7-4130882BB8F4}" presName="childTextBox" presStyleLbl="fgAccFollowNode1" presStyleIdx="1" presStyleCnt="7">
        <dgm:presLayoutVars>
          <dgm:bulletEnabled val="1"/>
        </dgm:presLayoutVars>
      </dgm:prSet>
      <dgm:spPr/>
      <dgm:t>
        <a:bodyPr/>
        <a:lstStyle/>
        <a:p>
          <a:endParaRPr lang="en-US">
            <a:effectLst/>
          </a:endParaRPr>
        </a:p>
      </dgm:t>
    </dgm:pt>
    <dgm:pt modelId="{BB7832FA-13DB-4C92-8A44-7CF9215F20A4}" type="pres">
      <dgm:prSet presAssocID="{669667B4-4814-4665-84B9-DA7D5CB9CF60}" presName="sp" presStyleCnt="0"/>
      <dgm:spPr/>
      <dgm:t>
        <a:bodyPr/>
        <a:lstStyle/>
        <a:p>
          <a:endParaRPr lang="en-US">
            <a:effectLst/>
          </a:endParaRPr>
        </a:p>
      </dgm:t>
    </dgm:pt>
    <dgm:pt modelId="{357F6029-C097-4135-902C-19FC9EE80225}" type="pres">
      <dgm:prSet presAssocID="{2917F3AF-42E7-4C30-9DBC-6183965B0584}" presName="arrowAndChildren" presStyleCnt="0"/>
      <dgm:spPr/>
      <dgm:t>
        <a:bodyPr/>
        <a:lstStyle/>
        <a:p>
          <a:endParaRPr lang="en-US">
            <a:effectLst/>
          </a:endParaRPr>
        </a:p>
      </dgm:t>
    </dgm:pt>
    <dgm:pt modelId="{9C4EA3C2-CBC0-459E-ACCA-FB11E339F7CB}" type="pres">
      <dgm:prSet presAssocID="{2917F3AF-42E7-4C30-9DBC-6183965B0584}" presName="parentTextArrow" presStyleLbl="node1" presStyleIdx="0" presStyleCnt="3"/>
      <dgm:spPr/>
      <dgm:t>
        <a:bodyPr/>
        <a:lstStyle/>
        <a:p>
          <a:endParaRPr lang="en-US">
            <a:effectLst/>
          </a:endParaRPr>
        </a:p>
      </dgm:t>
    </dgm:pt>
    <dgm:pt modelId="{28D7FA47-FCE8-4698-8ACD-B0B242608C0B}" type="pres">
      <dgm:prSet presAssocID="{2917F3AF-42E7-4C30-9DBC-6183965B0584}" presName="arrow" presStyleLbl="node1" presStyleIdx="1" presStyleCnt="3"/>
      <dgm:spPr/>
      <dgm:t>
        <a:bodyPr/>
        <a:lstStyle/>
        <a:p>
          <a:endParaRPr lang="en-US">
            <a:effectLst/>
          </a:endParaRPr>
        </a:p>
      </dgm:t>
    </dgm:pt>
    <dgm:pt modelId="{87A8D097-F222-431F-A2BE-E3847C689183}" type="pres">
      <dgm:prSet presAssocID="{2917F3AF-42E7-4C30-9DBC-6183965B0584}" presName="descendantArrow" presStyleCnt="0"/>
      <dgm:spPr/>
      <dgm:t>
        <a:bodyPr/>
        <a:lstStyle/>
        <a:p>
          <a:endParaRPr lang="en-US">
            <a:effectLst/>
          </a:endParaRPr>
        </a:p>
      </dgm:t>
    </dgm:pt>
    <dgm:pt modelId="{9374075E-4AB9-4CBA-8113-F7FE4172886D}" type="pres">
      <dgm:prSet presAssocID="{FA4762EB-F632-43DE-A626-3634F7A2F451}" presName="childTextArrow" presStyleLbl="fgAccFollowNode1" presStyleIdx="2" presStyleCnt="7">
        <dgm:presLayoutVars>
          <dgm:bulletEnabled val="1"/>
        </dgm:presLayoutVars>
      </dgm:prSet>
      <dgm:spPr/>
      <dgm:t>
        <a:bodyPr/>
        <a:lstStyle/>
        <a:p>
          <a:endParaRPr lang="en-US">
            <a:effectLst/>
          </a:endParaRPr>
        </a:p>
      </dgm:t>
    </dgm:pt>
    <dgm:pt modelId="{8E63DA8C-9A2C-4DBC-ADA4-48D8B805BED8}" type="pres">
      <dgm:prSet presAssocID="{F1D330B2-674D-41AA-9CAE-B3A11C252D2B}" presName="childTextArrow" presStyleLbl="fgAccFollowNode1" presStyleIdx="3" presStyleCnt="7">
        <dgm:presLayoutVars>
          <dgm:bulletEnabled val="1"/>
        </dgm:presLayoutVars>
      </dgm:prSet>
      <dgm:spPr/>
      <dgm:t>
        <a:bodyPr/>
        <a:lstStyle/>
        <a:p>
          <a:endParaRPr lang="en-US">
            <a:effectLst/>
          </a:endParaRPr>
        </a:p>
      </dgm:t>
    </dgm:pt>
    <dgm:pt modelId="{7E49BA7C-CF08-42B3-81CD-1E73F6847315}" type="pres">
      <dgm:prSet presAssocID="{A786F7A3-D0EC-452E-A89B-AAF8976C235E}" presName="childTextArrow" presStyleLbl="fgAccFollowNode1" presStyleIdx="4" presStyleCnt="7">
        <dgm:presLayoutVars>
          <dgm:bulletEnabled val="1"/>
        </dgm:presLayoutVars>
      </dgm:prSet>
      <dgm:spPr/>
      <dgm:t>
        <a:bodyPr/>
        <a:lstStyle/>
        <a:p>
          <a:endParaRPr lang="en-US">
            <a:effectLst/>
          </a:endParaRPr>
        </a:p>
      </dgm:t>
    </dgm:pt>
    <dgm:pt modelId="{422CD82C-BC2D-436D-8C5F-E335DB3CEA74}" type="pres">
      <dgm:prSet presAssocID="{8932BF9B-2150-47E2-B761-F322B0A4E02A}" presName="sp" presStyleCnt="0"/>
      <dgm:spPr/>
      <dgm:t>
        <a:bodyPr/>
        <a:lstStyle/>
        <a:p>
          <a:endParaRPr lang="en-US">
            <a:effectLst/>
          </a:endParaRPr>
        </a:p>
      </dgm:t>
    </dgm:pt>
    <dgm:pt modelId="{7D8D89E5-6A96-4767-9D28-8C292DB0614A}" type="pres">
      <dgm:prSet presAssocID="{4B705DA4-523D-4D5F-9EE7-71C62BC2C242}" presName="arrowAndChildren" presStyleCnt="0"/>
      <dgm:spPr/>
      <dgm:t>
        <a:bodyPr/>
        <a:lstStyle/>
        <a:p>
          <a:endParaRPr lang="en-US">
            <a:effectLst/>
          </a:endParaRPr>
        </a:p>
      </dgm:t>
    </dgm:pt>
    <dgm:pt modelId="{BD8A0B81-D388-4CA3-9161-9757F0CB0E5B}" type="pres">
      <dgm:prSet presAssocID="{4B705DA4-523D-4D5F-9EE7-71C62BC2C242}" presName="parentTextArrow" presStyleLbl="node1" presStyleIdx="1" presStyleCnt="3"/>
      <dgm:spPr/>
      <dgm:t>
        <a:bodyPr/>
        <a:lstStyle/>
        <a:p>
          <a:endParaRPr lang="en-US">
            <a:effectLst/>
          </a:endParaRPr>
        </a:p>
      </dgm:t>
    </dgm:pt>
    <dgm:pt modelId="{FFC02B58-5A4F-473A-B2F5-C17D564A8019}" type="pres">
      <dgm:prSet presAssocID="{4B705DA4-523D-4D5F-9EE7-71C62BC2C242}" presName="arrow" presStyleLbl="node1" presStyleIdx="2" presStyleCnt="3" custLinFactNeighborY="-46"/>
      <dgm:spPr/>
      <dgm:t>
        <a:bodyPr/>
        <a:lstStyle/>
        <a:p>
          <a:endParaRPr lang="en-US">
            <a:effectLst/>
          </a:endParaRPr>
        </a:p>
      </dgm:t>
    </dgm:pt>
    <dgm:pt modelId="{40C7880C-0F65-498A-B082-DD774024BAD7}" type="pres">
      <dgm:prSet presAssocID="{4B705DA4-523D-4D5F-9EE7-71C62BC2C242}" presName="descendantArrow" presStyleCnt="0"/>
      <dgm:spPr/>
      <dgm:t>
        <a:bodyPr/>
        <a:lstStyle/>
        <a:p>
          <a:endParaRPr lang="en-US">
            <a:effectLst/>
          </a:endParaRPr>
        </a:p>
      </dgm:t>
    </dgm:pt>
    <dgm:pt modelId="{4F8248B6-DB13-4CAD-A233-6D8515608D5D}" type="pres">
      <dgm:prSet presAssocID="{537E808B-E50C-405E-89C2-CFF86758918D}" presName="childTextArrow" presStyleLbl="fgAccFollowNode1" presStyleIdx="5" presStyleCnt="7">
        <dgm:presLayoutVars>
          <dgm:bulletEnabled val="1"/>
        </dgm:presLayoutVars>
      </dgm:prSet>
      <dgm:spPr/>
      <dgm:t>
        <a:bodyPr/>
        <a:lstStyle/>
        <a:p>
          <a:endParaRPr lang="en-US">
            <a:effectLst/>
          </a:endParaRPr>
        </a:p>
      </dgm:t>
    </dgm:pt>
    <dgm:pt modelId="{509D7349-59BF-41F6-89B9-A5AECFCE5799}" type="pres">
      <dgm:prSet presAssocID="{59C957EA-1E9E-4647-A4BF-8FD0CDDFBC07}" presName="childTextArrow" presStyleLbl="fgAccFollowNode1" presStyleIdx="6" presStyleCnt="7" custLinFactNeighborY="2227">
        <dgm:presLayoutVars>
          <dgm:bulletEnabled val="1"/>
        </dgm:presLayoutVars>
      </dgm:prSet>
      <dgm:spPr/>
      <dgm:t>
        <a:bodyPr/>
        <a:lstStyle/>
        <a:p>
          <a:endParaRPr lang="en-US">
            <a:effectLst/>
          </a:endParaRPr>
        </a:p>
      </dgm:t>
    </dgm:pt>
  </dgm:ptLst>
  <dgm:cxnLst>
    <dgm:cxn modelId="{A00164E5-968C-4518-82F7-60629842EFA7}" srcId="{6160AB01-B122-4861-9F1B-7E6C0AEF151A}" destId="{4B705DA4-523D-4D5F-9EE7-71C62BC2C242}" srcOrd="0" destOrd="0" parTransId="{83D80DBF-AB8E-49B8-BE2A-C058EC99D203}" sibTransId="{8932BF9B-2150-47E2-B761-F322B0A4E02A}"/>
    <dgm:cxn modelId="{6A4FA229-E53D-40EE-8A60-40C45E3E99D6}" srcId="{4B705DA4-523D-4D5F-9EE7-71C62BC2C242}" destId="{537E808B-E50C-405E-89C2-CFF86758918D}" srcOrd="0" destOrd="0" parTransId="{6CB0BA2C-730C-4DCE-9D79-9C19BFA42A3E}" sibTransId="{DC0E14D8-848D-472A-BD67-06BFA9516F4E}"/>
    <dgm:cxn modelId="{CC37B6E7-21E7-4DE6-BC88-09097DBFDE85}" srcId="{6160AB01-B122-4861-9F1B-7E6C0AEF151A}" destId="{3390EE3E-3BB5-4F48-845E-2A9216DF9E66}" srcOrd="2" destOrd="0" parTransId="{2ADCD0A5-0516-4293-920B-AC7F4FF5D91A}" sibTransId="{8C75EC7D-8E36-4397-9C7E-97B8B84A8D1E}"/>
    <dgm:cxn modelId="{A04A05E1-F48E-41AB-A782-ABCC983E739B}" type="presOf" srcId="{2917F3AF-42E7-4C30-9DBC-6183965B0584}" destId="{9C4EA3C2-CBC0-459E-ACCA-FB11E339F7CB}" srcOrd="0" destOrd="0" presId="urn:microsoft.com/office/officeart/2005/8/layout/process4"/>
    <dgm:cxn modelId="{7B458C85-F07B-4612-B0B6-638DDDCEC838}" type="presOf" srcId="{FA4762EB-F632-43DE-A626-3634F7A2F451}" destId="{9374075E-4AB9-4CBA-8113-F7FE4172886D}" srcOrd="0" destOrd="0" presId="urn:microsoft.com/office/officeart/2005/8/layout/process4"/>
    <dgm:cxn modelId="{754A8E48-A883-456E-B62C-05397215EAD1}" type="presOf" srcId="{A786F7A3-D0EC-452E-A89B-AAF8976C235E}" destId="{7E49BA7C-CF08-42B3-81CD-1E73F6847315}" srcOrd="0" destOrd="0" presId="urn:microsoft.com/office/officeart/2005/8/layout/process4"/>
    <dgm:cxn modelId="{65234C8F-130E-4954-9814-82EED10703C4}" type="presOf" srcId="{B1DFE0C0-1F51-4868-8477-6B1A6B264036}" destId="{9CC417FC-7903-4580-9DCF-4D069DCE43E9}" srcOrd="0" destOrd="0" presId="urn:microsoft.com/office/officeart/2005/8/layout/process4"/>
    <dgm:cxn modelId="{BD2226D9-6EB0-404F-A0B0-E2C33742D323}" srcId="{3390EE3E-3BB5-4F48-845E-2A9216DF9E66}" destId="{B1DFE0C0-1F51-4868-8477-6B1A6B264036}" srcOrd="0" destOrd="0" parTransId="{D1A905D6-2F7B-49CD-94C7-9F3729BBC7FC}" sibTransId="{AEDE8E35-AFC7-44DE-8863-0F7E28645A9D}"/>
    <dgm:cxn modelId="{82FDABD3-D5EA-487B-90D0-00A175C5F761}" srcId="{3390EE3E-3BB5-4F48-845E-2A9216DF9E66}" destId="{60980084-533E-41FB-80C7-4130882BB8F4}" srcOrd="1" destOrd="0" parTransId="{D110083B-D843-4F46-8DFF-BA91D6E6A505}" sibTransId="{93831966-9C3E-4C6A-B486-B5145F58F8E0}"/>
    <dgm:cxn modelId="{CE2A0A09-B071-43A0-A38C-7D44984C40AB}" type="presOf" srcId="{2917F3AF-42E7-4C30-9DBC-6183965B0584}" destId="{28D7FA47-FCE8-4698-8ACD-B0B242608C0B}" srcOrd="1" destOrd="0" presId="urn:microsoft.com/office/officeart/2005/8/layout/process4"/>
    <dgm:cxn modelId="{3AEC794F-D94E-4A3D-ACA6-792BF7D21949}" srcId="{4B705DA4-523D-4D5F-9EE7-71C62BC2C242}" destId="{59C957EA-1E9E-4647-A4BF-8FD0CDDFBC07}" srcOrd="1" destOrd="0" parTransId="{DF5CFEE6-0FBC-48E0-AFE7-0129E183B448}" sibTransId="{4167C25B-7849-4450-A91C-18D134ED0B84}"/>
    <dgm:cxn modelId="{F0A7A384-DEC5-48D7-8D60-2365F87AEE17}" type="presOf" srcId="{537E808B-E50C-405E-89C2-CFF86758918D}" destId="{4F8248B6-DB13-4CAD-A233-6D8515608D5D}" srcOrd="0" destOrd="0" presId="urn:microsoft.com/office/officeart/2005/8/layout/process4"/>
    <dgm:cxn modelId="{E62BE780-40C9-4C2A-B0C7-54215E8F12AA}" type="presOf" srcId="{3390EE3E-3BB5-4F48-845E-2A9216DF9E66}" destId="{373533E4-9D0C-467A-90D3-1861211C5FC7}" srcOrd="0" destOrd="0" presId="urn:microsoft.com/office/officeart/2005/8/layout/process4"/>
    <dgm:cxn modelId="{1754E46D-ACFB-43FC-A010-82693A9207F1}" type="presOf" srcId="{4B705DA4-523D-4D5F-9EE7-71C62BC2C242}" destId="{BD8A0B81-D388-4CA3-9161-9757F0CB0E5B}" srcOrd="0" destOrd="0" presId="urn:microsoft.com/office/officeart/2005/8/layout/process4"/>
    <dgm:cxn modelId="{B337FABC-DD33-4B6A-A2AA-7B7C2BE78765}" type="presOf" srcId="{60980084-533E-41FB-80C7-4130882BB8F4}" destId="{2D34F137-F380-4D41-BD35-F36F11746019}" srcOrd="0" destOrd="0" presId="urn:microsoft.com/office/officeart/2005/8/layout/process4"/>
    <dgm:cxn modelId="{05BE3FA1-5D99-4654-8D70-0C7C36C4DA9D}" type="presOf" srcId="{3390EE3E-3BB5-4F48-845E-2A9216DF9E66}" destId="{C3324EED-8037-453A-AACC-BBE76770445B}" srcOrd="1" destOrd="0" presId="urn:microsoft.com/office/officeart/2005/8/layout/process4"/>
    <dgm:cxn modelId="{7FFC0601-80DB-41DD-8BB3-EEF048564BC1}" srcId="{2917F3AF-42E7-4C30-9DBC-6183965B0584}" destId="{F1D330B2-674D-41AA-9CAE-B3A11C252D2B}" srcOrd="1" destOrd="0" parTransId="{D300813F-6C5D-4D67-B5DF-489BAA760742}" sibTransId="{6303CD74-D537-434E-B2AD-A0C9D34497FD}"/>
    <dgm:cxn modelId="{DF3E8DD4-C84F-4148-A442-E0FD53925B64}" srcId="{2917F3AF-42E7-4C30-9DBC-6183965B0584}" destId="{FA4762EB-F632-43DE-A626-3634F7A2F451}" srcOrd="0" destOrd="0" parTransId="{4F083188-1BC1-4CEF-97C4-D622D02DA908}" sibTransId="{F7333F85-6A1B-4F0D-AB23-74AD71843F46}"/>
    <dgm:cxn modelId="{27F32354-819A-45F7-A8BF-AE41D8330092}" type="presOf" srcId="{6160AB01-B122-4861-9F1B-7E6C0AEF151A}" destId="{508289A5-8370-4A06-B9A7-1BF73D31C6A7}" srcOrd="0" destOrd="0" presId="urn:microsoft.com/office/officeart/2005/8/layout/process4"/>
    <dgm:cxn modelId="{D43B3A10-AEBB-4901-84CD-6AF36922271E}" type="presOf" srcId="{59C957EA-1E9E-4647-A4BF-8FD0CDDFBC07}" destId="{509D7349-59BF-41F6-89B9-A5AECFCE5799}" srcOrd="0" destOrd="0" presId="urn:microsoft.com/office/officeart/2005/8/layout/process4"/>
    <dgm:cxn modelId="{E0B8AC38-B5D0-462B-B119-9298590994C7}" srcId="{6160AB01-B122-4861-9F1B-7E6C0AEF151A}" destId="{2917F3AF-42E7-4C30-9DBC-6183965B0584}" srcOrd="1" destOrd="0" parTransId="{62E79A21-15DC-4245-AA0C-8A6F5A89B518}" sibTransId="{669667B4-4814-4665-84B9-DA7D5CB9CF60}"/>
    <dgm:cxn modelId="{135769DD-D112-44E6-A90A-073EF044A5CF}" type="presOf" srcId="{4B705DA4-523D-4D5F-9EE7-71C62BC2C242}" destId="{FFC02B58-5A4F-473A-B2F5-C17D564A8019}" srcOrd="1" destOrd="0" presId="urn:microsoft.com/office/officeart/2005/8/layout/process4"/>
    <dgm:cxn modelId="{4C23CBDF-FB4D-412E-AD12-F53FAA84569D}" srcId="{2917F3AF-42E7-4C30-9DBC-6183965B0584}" destId="{A786F7A3-D0EC-452E-A89B-AAF8976C235E}" srcOrd="2" destOrd="0" parTransId="{48D30035-4846-4F52-B2F7-D4AF389E30EE}" sibTransId="{6AC0653D-B067-4EF6-9AE0-9347521C073C}"/>
    <dgm:cxn modelId="{E80E07B2-22D5-41F8-B745-254BB3B74382}" type="presOf" srcId="{F1D330B2-674D-41AA-9CAE-B3A11C252D2B}" destId="{8E63DA8C-9A2C-4DBC-ADA4-48D8B805BED8}" srcOrd="0" destOrd="0" presId="urn:microsoft.com/office/officeart/2005/8/layout/process4"/>
    <dgm:cxn modelId="{F9F99F21-5039-4E37-B87A-A2175C86DC5E}" type="presParOf" srcId="{508289A5-8370-4A06-B9A7-1BF73D31C6A7}" destId="{5CCA6417-F9C0-4BE2-9E0E-9E1C3E01CDEF}" srcOrd="0" destOrd="0" presId="urn:microsoft.com/office/officeart/2005/8/layout/process4"/>
    <dgm:cxn modelId="{C48DCB68-9616-4C66-8DA0-1AC0A4FBB159}" type="presParOf" srcId="{5CCA6417-F9C0-4BE2-9E0E-9E1C3E01CDEF}" destId="{373533E4-9D0C-467A-90D3-1861211C5FC7}" srcOrd="0" destOrd="0" presId="urn:microsoft.com/office/officeart/2005/8/layout/process4"/>
    <dgm:cxn modelId="{128EB6C1-48D8-4ADE-896F-ED6E91F092C1}" type="presParOf" srcId="{5CCA6417-F9C0-4BE2-9E0E-9E1C3E01CDEF}" destId="{C3324EED-8037-453A-AACC-BBE76770445B}" srcOrd="1" destOrd="0" presId="urn:microsoft.com/office/officeart/2005/8/layout/process4"/>
    <dgm:cxn modelId="{8CE57CF2-F69E-41E4-980F-EBE9013A06EC}" type="presParOf" srcId="{5CCA6417-F9C0-4BE2-9E0E-9E1C3E01CDEF}" destId="{5E0CD7C0-F183-4B00-8C1D-F62A0EDB89B8}" srcOrd="2" destOrd="0" presId="urn:microsoft.com/office/officeart/2005/8/layout/process4"/>
    <dgm:cxn modelId="{BECD912D-3560-4094-AE21-8855F9A74759}" type="presParOf" srcId="{5E0CD7C0-F183-4B00-8C1D-F62A0EDB89B8}" destId="{9CC417FC-7903-4580-9DCF-4D069DCE43E9}" srcOrd="0" destOrd="0" presId="urn:microsoft.com/office/officeart/2005/8/layout/process4"/>
    <dgm:cxn modelId="{BFA799A0-9373-4DFD-AC30-2E57499B0150}" type="presParOf" srcId="{5E0CD7C0-F183-4B00-8C1D-F62A0EDB89B8}" destId="{2D34F137-F380-4D41-BD35-F36F11746019}" srcOrd="1" destOrd="0" presId="urn:microsoft.com/office/officeart/2005/8/layout/process4"/>
    <dgm:cxn modelId="{7D98C661-D135-4CB9-A6F8-1FC08BC885C5}" type="presParOf" srcId="{508289A5-8370-4A06-B9A7-1BF73D31C6A7}" destId="{BB7832FA-13DB-4C92-8A44-7CF9215F20A4}" srcOrd="1" destOrd="0" presId="urn:microsoft.com/office/officeart/2005/8/layout/process4"/>
    <dgm:cxn modelId="{2814F776-ED15-4670-B2D7-4934E977E6A5}" type="presParOf" srcId="{508289A5-8370-4A06-B9A7-1BF73D31C6A7}" destId="{357F6029-C097-4135-902C-19FC9EE80225}" srcOrd="2" destOrd="0" presId="urn:microsoft.com/office/officeart/2005/8/layout/process4"/>
    <dgm:cxn modelId="{53770AFE-8F99-4C6D-B7A8-E55A5859D709}" type="presParOf" srcId="{357F6029-C097-4135-902C-19FC9EE80225}" destId="{9C4EA3C2-CBC0-459E-ACCA-FB11E339F7CB}" srcOrd="0" destOrd="0" presId="urn:microsoft.com/office/officeart/2005/8/layout/process4"/>
    <dgm:cxn modelId="{45DB1604-D1B9-4F40-8C27-62E81E44A67A}" type="presParOf" srcId="{357F6029-C097-4135-902C-19FC9EE80225}" destId="{28D7FA47-FCE8-4698-8ACD-B0B242608C0B}" srcOrd="1" destOrd="0" presId="urn:microsoft.com/office/officeart/2005/8/layout/process4"/>
    <dgm:cxn modelId="{797E8E06-6C29-4034-8CC4-9CF69E454A67}" type="presParOf" srcId="{357F6029-C097-4135-902C-19FC9EE80225}" destId="{87A8D097-F222-431F-A2BE-E3847C689183}" srcOrd="2" destOrd="0" presId="urn:microsoft.com/office/officeart/2005/8/layout/process4"/>
    <dgm:cxn modelId="{F61B5CB9-4B30-4667-9622-097AB4F85323}" type="presParOf" srcId="{87A8D097-F222-431F-A2BE-E3847C689183}" destId="{9374075E-4AB9-4CBA-8113-F7FE4172886D}" srcOrd="0" destOrd="0" presId="urn:microsoft.com/office/officeart/2005/8/layout/process4"/>
    <dgm:cxn modelId="{11646255-EAFF-44CE-B1AA-F36270132456}" type="presParOf" srcId="{87A8D097-F222-431F-A2BE-E3847C689183}" destId="{8E63DA8C-9A2C-4DBC-ADA4-48D8B805BED8}" srcOrd="1" destOrd="0" presId="urn:microsoft.com/office/officeart/2005/8/layout/process4"/>
    <dgm:cxn modelId="{60A2BC8B-A8AE-429A-9B46-B6EF486827AC}" type="presParOf" srcId="{87A8D097-F222-431F-A2BE-E3847C689183}" destId="{7E49BA7C-CF08-42B3-81CD-1E73F6847315}" srcOrd="2" destOrd="0" presId="urn:microsoft.com/office/officeart/2005/8/layout/process4"/>
    <dgm:cxn modelId="{7141EE18-8A51-46D9-BC78-2F016DAD9A11}" type="presParOf" srcId="{508289A5-8370-4A06-B9A7-1BF73D31C6A7}" destId="{422CD82C-BC2D-436D-8C5F-E335DB3CEA74}" srcOrd="3" destOrd="0" presId="urn:microsoft.com/office/officeart/2005/8/layout/process4"/>
    <dgm:cxn modelId="{112DE607-3E9F-444E-A721-0BE9153B08B9}" type="presParOf" srcId="{508289A5-8370-4A06-B9A7-1BF73D31C6A7}" destId="{7D8D89E5-6A96-4767-9D28-8C292DB0614A}" srcOrd="4" destOrd="0" presId="urn:microsoft.com/office/officeart/2005/8/layout/process4"/>
    <dgm:cxn modelId="{49314D9D-74FF-497E-A7CD-D9286C4066CA}" type="presParOf" srcId="{7D8D89E5-6A96-4767-9D28-8C292DB0614A}" destId="{BD8A0B81-D388-4CA3-9161-9757F0CB0E5B}" srcOrd="0" destOrd="0" presId="urn:microsoft.com/office/officeart/2005/8/layout/process4"/>
    <dgm:cxn modelId="{4120A52A-A1B4-4C26-89ED-6CB1F909C4CA}" type="presParOf" srcId="{7D8D89E5-6A96-4767-9D28-8C292DB0614A}" destId="{FFC02B58-5A4F-473A-B2F5-C17D564A8019}" srcOrd="1" destOrd="0" presId="urn:microsoft.com/office/officeart/2005/8/layout/process4"/>
    <dgm:cxn modelId="{30BFDA05-3D3F-4F38-A45F-166E276AC825}" type="presParOf" srcId="{7D8D89E5-6A96-4767-9D28-8C292DB0614A}" destId="{40C7880C-0F65-498A-B082-DD774024BAD7}" srcOrd="2" destOrd="0" presId="urn:microsoft.com/office/officeart/2005/8/layout/process4"/>
    <dgm:cxn modelId="{9E5AC866-5A31-45CD-AAEC-6F1A7FCB0336}" type="presParOf" srcId="{40C7880C-0F65-498A-B082-DD774024BAD7}" destId="{4F8248B6-DB13-4CAD-A233-6D8515608D5D}" srcOrd="0" destOrd="0" presId="urn:microsoft.com/office/officeart/2005/8/layout/process4"/>
    <dgm:cxn modelId="{87EF242F-E692-4300-A754-E189C0D9F973}" type="presParOf" srcId="{40C7880C-0F65-498A-B082-DD774024BAD7}" destId="{509D7349-59BF-41F6-89B9-A5AECFCE5799}" srcOrd="1" destOrd="0" presId="urn:microsoft.com/office/officeart/2005/8/layout/process4"/>
  </dgm:cxnLst>
  <dgm:bg/>
  <dgm:whole>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69367A-0E6B-4308-9685-CD3B1EA7C098}" type="doc">
      <dgm:prSet loTypeId="urn:microsoft.com/office/officeart/2005/8/layout/lProcess1" loCatId="process" qsTypeId="urn:microsoft.com/office/officeart/2005/8/quickstyle/simple5" qsCatId="colorful" csTypeId="urn:microsoft.com/office/officeart/2005/8/colors/colorful1" csCatId="colorful" phldr="1"/>
      <dgm:spPr/>
      <dgm:t>
        <a:bodyPr/>
        <a:lstStyle/>
        <a:p>
          <a:endParaRPr lang="en-US">
            <a:effectLst/>
          </a:endParaRPr>
        </a:p>
      </dgm:t>
    </dgm:pt>
    <dgm:pt modelId="{A50C610C-43F0-474F-BEC3-6F49D74381F1}" type="parTrans" cxnId="{62696059-6945-4614-BF48-2106C4ED4960}">
      <dgm:prSet/>
      <dgm:spPr/>
      <dgm:t>
        <a:bodyPr/>
        <a:lstStyle/>
        <a:p>
          <a:endParaRPr lang="en-US">
            <a:effectLst/>
          </a:endParaRPr>
        </a:p>
      </dgm:t>
    </dgm:pt>
    <dgm:pt modelId="{A5E37C6D-8AA0-424E-8CB3-23A99F0FF22C}">
      <dgm:prSet phldrT="[Text]"/>
      <dgm:spPr/>
      <dgm:t>
        <a:bodyPr/>
        <a:lstStyle/>
        <a:p>
          <a:r>
            <a:rPr lang="en-US" b="1" smtClean="0">
              <a:effectLst/>
            </a:rPr>
            <a:t>No Net Loss</a:t>
          </a:r>
          <a:endParaRPr lang="en-US" b="1">
            <a:effectLst/>
          </a:endParaRPr>
        </a:p>
      </dgm:t>
    </dgm:pt>
    <dgm:pt modelId="{BC17966C-63BD-47B5-BDC3-A666E2B357A2}" type="parTrans" cxnId="{1CE36F9E-435B-45EF-92EB-4C1F0D062631}">
      <dgm:prSet/>
      <dgm:spPr/>
      <dgm:t>
        <a:bodyPr/>
        <a:lstStyle/>
        <a:p>
          <a:endParaRPr lang="en-US">
            <a:effectLst/>
          </a:endParaRPr>
        </a:p>
      </dgm:t>
    </dgm:pt>
    <dgm:pt modelId="{320431FA-6338-4498-BF60-8A7E35D15FD8}">
      <dgm:prSet phldrT="[Text]"/>
      <dgm:spPr>
        <a:solidFill>
          <a:schemeClr val="accent2">
            <a:lumMod val="60000"/>
            <a:lumOff val="40000"/>
            <a:alpha val="90000"/>
          </a:schemeClr>
        </a:solidFill>
      </dgm:spPr>
      <dgm:t>
        <a:bodyPr/>
        <a:lstStyle/>
        <a:p>
          <a:r>
            <a:rPr lang="en-US" b="1" smtClean="0">
              <a:effectLst/>
            </a:rPr>
            <a:t>Is the project on a Housing Element site in a county or general law city?</a:t>
          </a:r>
          <a:endParaRPr lang="en-US" b="1">
            <a:effectLst/>
          </a:endParaRPr>
        </a:p>
      </dgm:t>
    </dgm:pt>
    <dgm:pt modelId="{8D70E1F5-5F43-4BF6-8D4D-1C60CF69E16A}" type="sibTrans" cxnId="{1CE36F9E-435B-45EF-92EB-4C1F0D062631}">
      <dgm:prSet/>
      <dgm:spPr/>
      <dgm:t>
        <a:bodyPr/>
        <a:lstStyle/>
        <a:p>
          <a:endParaRPr lang="en-US">
            <a:effectLst/>
          </a:endParaRPr>
        </a:p>
      </dgm:t>
    </dgm:pt>
    <dgm:pt modelId="{439A6044-CFE7-483D-A625-C34637DE317B}" type="parTrans" cxnId="{EB503C10-3471-404C-94F6-FF0255F3D89B}">
      <dgm:prSet/>
      <dgm:spPr/>
      <dgm:t>
        <a:bodyPr/>
        <a:lstStyle/>
        <a:p>
          <a:endParaRPr lang="en-US">
            <a:effectLst/>
          </a:endParaRPr>
        </a:p>
      </dgm:t>
    </dgm:pt>
    <dgm:pt modelId="{DB23BE67-6ADF-4E50-878B-B4631B4122D0}">
      <dgm:prSet/>
      <dgm:spPr>
        <a:solidFill>
          <a:schemeClr val="bg1">
            <a:lumMod val="95000"/>
            <a:alpha val="90000"/>
          </a:schemeClr>
        </a:solidFill>
      </dgm:spPr>
      <dgm:t>
        <a:bodyPr/>
        <a:lstStyle/>
        <a:p>
          <a:r>
            <a:rPr lang="en-US" smtClean="0">
              <a:effectLst/>
            </a:rPr>
            <a:t>Must provide at least the number of units listed in the Housing Element at the income level shown in the Housing Element or comply with ‘no net loss’ (Section 65863)</a:t>
          </a:r>
          <a:endParaRPr lang="en-US">
            <a:effectLst/>
          </a:endParaRPr>
        </a:p>
      </dgm:t>
    </dgm:pt>
    <dgm:pt modelId="{05874424-6DA4-4B84-B545-983429D46CCD}" type="sibTrans" cxnId="{EB503C10-3471-404C-94F6-FF0255F3D89B}">
      <dgm:prSet/>
      <dgm:spPr/>
      <dgm:t>
        <a:bodyPr/>
        <a:lstStyle/>
        <a:p>
          <a:endParaRPr lang="en-US">
            <a:effectLst/>
          </a:endParaRPr>
        </a:p>
      </dgm:t>
    </dgm:pt>
    <dgm:pt modelId="{3597CDE7-3C65-48FC-B984-FCB4E5D8CE28}" type="parTrans" cxnId="{BBC84258-78AA-4275-A8DC-BC53CE5905B8}">
      <dgm:prSet/>
      <dgm:spPr/>
      <dgm:t>
        <a:bodyPr/>
        <a:lstStyle/>
        <a:p>
          <a:endParaRPr lang="en-US">
            <a:effectLst/>
          </a:endParaRPr>
        </a:p>
      </dgm:t>
    </dgm:pt>
    <dgm:pt modelId="{4D4B05FD-F00B-4C63-9CA2-CBA1F98E91EC}">
      <dgm:prSet/>
      <dgm:spPr>
        <a:solidFill>
          <a:schemeClr val="bg1">
            <a:lumMod val="95000"/>
            <a:alpha val="90000"/>
          </a:schemeClr>
        </a:solidFill>
      </dgm:spPr>
      <dgm:t>
        <a:bodyPr/>
        <a:lstStyle/>
        <a:p>
          <a:r>
            <a:rPr lang="en-US" smtClean="0">
              <a:effectLst/>
            </a:rPr>
            <a:t>Also applies to non-residential approvals on housing element sites</a:t>
          </a:r>
          <a:endParaRPr lang="en-US">
            <a:effectLst/>
          </a:endParaRPr>
        </a:p>
      </dgm:t>
    </dgm:pt>
    <dgm:pt modelId="{D7A2B874-9E7E-4BDF-9C48-134A66B1EFA7}" type="sibTrans" cxnId="{BBC84258-78AA-4275-A8DC-BC53CE5905B8}">
      <dgm:prSet/>
      <dgm:spPr/>
      <dgm:t>
        <a:bodyPr/>
        <a:lstStyle/>
        <a:p>
          <a:endParaRPr lang="en-US">
            <a:effectLst/>
          </a:endParaRPr>
        </a:p>
      </dgm:t>
    </dgm:pt>
    <dgm:pt modelId="{CFCEDF43-C87E-46EF-95A8-66D0714646E8}" type="sibTrans" cxnId="{62696059-6945-4614-BF48-2106C4ED4960}">
      <dgm:prSet/>
      <dgm:spPr/>
      <dgm:t>
        <a:bodyPr/>
        <a:lstStyle/>
        <a:p>
          <a:endParaRPr lang="en-US">
            <a:effectLst/>
          </a:endParaRPr>
        </a:p>
      </dgm:t>
    </dgm:pt>
    <dgm:pt modelId="{E948C172-F273-4C8A-B59E-FAFFC59703C0}" type="parTrans" cxnId="{A4B14C73-6160-4267-B79E-EAAF452992F3}">
      <dgm:prSet/>
      <dgm:spPr/>
      <dgm:t>
        <a:bodyPr/>
        <a:lstStyle/>
        <a:p>
          <a:endParaRPr lang="en-US">
            <a:effectLst/>
          </a:endParaRPr>
        </a:p>
      </dgm:t>
    </dgm:pt>
    <dgm:pt modelId="{CD90924B-C155-4C68-A27A-4DE2C827F87D}">
      <dgm:prSet phldrT="[Text]"/>
      <dgm:spPr/>
      <dgm:t>
        <a:bodyPr/>
        <a:lstStyle/>
        <a:p>
          <a:r>
            <a:rPr lang="en-US" b="1" smtClean="0">
              <a:effectLst/>
            </a:rPr>
            <a:t>HAA</a:t>
          </a:r>
          <a:endParaRPr lang="en-US" b="1">
            <a:effectLst/>
          </a:endParaRPr>
        </a:p>
      </dgm:t>
    </dgm:pt>
    <dgm:pt modelId="{21EBFE87-A12C-4CE3-B383-21DF8A0C38F5}" type="parTrans" cxnId="{4A641CD6-FF15-4286-816B-9D9D97DFF7E5}">
      <dgm:prSet/>
      <dgm:spPr/>
      <dgm:t>
        <a:bodyPr/>
        <a:lstStyle/>
        <a:p>
          <a:endParaRPr lang="en-US">
            <a:effectLst/>
          </a:endParaRPr>
        </a:p>
      </dgm:t>
    </dgm:pt>
    <dgm:pt modelId="{450AE339-6E5F-491E-A54B-9F8706058AEF}">
      <dgm:prSet phldrT="[Text]"/>
      <dgm:spPr>
        <a:solidFill>
          <a:schemeClr val="accent3">
            <a:lumMod val="40000"/>
            <a:lumOff val="60000"/>
            <a:alpha val="90000"/>
          </a:schemeClr>
        </a:solidFill>
      </dgm:spPr>
      <dgm:t>
        <a:bodyPr/>
        <a:lstStyle/>
        <a:p>
          <a:r>
            <a:rPr lang="en-US" b="1" smtClean="0">
              <a:effectLst/>
            </a:rPr>
            <a:t>Is the project a “housing development project”?</a:t>
          </a:r>
          <a:endParaRPr lang="en-US" b="1">
            <a:effectLst/>
          </a:endParaRPr>
        </a:p>
      </dgm:t>
    </dgm:pt>
    <dgm:pt modelId="{B034B4DE-2DD0-4131-9540-373F5F1D9C7C}" type="sibTrans" cxnId="{4A641CD6-FF15-4286-816B-9D9D97DFF7E5}">
      <dgm:prSet/>
      <dgm:spPr/>
      <dgm:t>
        <a:bodyPr/>
        <a:lstStyle/>
        <a:p>
          <a:endParaRPr lang="en-US">
            <a:effectLst/>
          </a:endParaRPr>
        </a:p>
      </dgm:t>
    </dgm:pt>
    <dgm:pt modelId="{FB8DFFC4-C56B-44FC-A5F4-9F533E05B2E1}" type="parTrans" cxnId="{0D74884C-402C-4516-AC2B-2CFDD1C2268E}">
      <dgm:prSet/>
      <dgm:spPr/>
      <dgm:t>
        <a:bodyPr/>
        <a:lstStyle/>
        <a:p>
          <a:endParaRPr lang="en-US">
            <a:effectLst/>
          </a:endParaRPr>
        </a:p>
      </dgm:t>
    </dgm:pt>
    <dgm:pt modelId="{264D8A34-26E0-4448-B545-5D64F42D44ED}">
      <dgm:prSet phldrT="[Text]"/>
      <dgm:spPr>
        <a:solidFill>
          <a:schemeClr val="bg1">
            <a:lumMod val="95000"/>
            <a:alpha val="90000"/>
          </a:schemeClr>
        </a:solidFill>
      </dgm:spPr>
      <dgm:t>
        <a:bodyPr/>
        <a:lstStyle/>
        <a:p>
          <a:r>
            <a:rPr lang="en-US" smtClean="0">
              <a:effectLst/>
            </a:rPr>
            <a:t>Must advise on consistency within 30 – 60 days of completeness</a:t>
          </a:r>
          <a:endParaRPr lang="en-US">
            <a:effectLst/>
          </a:endParaRPr>
        </a:p>
      </dgm:t>
    </dgm:pt>
    <dgm:pt modelId="{4807B60C-2621-4CDA-8D55-1585378C801F}" type="sibTrans" cxnId="{0D74884C-402C-4516-AC2B-2CFDD1C2268E}">
      <dgm:prSet/>
      <dgm:spPr/>
      <dgm:t>
        <a:bodyPr/>
        <a:lstStyle/>
        <a:p>
          <a:endParaRPr lang="en-US">
            <a:effectLst/>
          </a:endParaRPr>
        </a:p>
      </dgm:t>
    </dgm:pt>
    <dgm:pt modelId="{DD96B361-7B18-43B7-AF5A-78D0CE33E11C}" type="parTrans" cxnId="{75636D41-FB44-4020-A54F-17F2F897D6E9}">
      <dgm:prSet/>
      <dgm:spPr/>
      <dgm:t>
        <a:bodyPr/>
        <a:lstStyle/>
        <a:p>
          <a:endParaRPr lang="en-US">
            <a:effectLst/>
          </a:endParaRPr>
        </a:p>
      </dgm:t>
    </dgm:pt>
    <dgm:pt modelId="{2FB5E797-476D-4226-A2AF-3A0ABD582413}">
      <dgm:prSet phldrT="[Text]"/>
      <dgm:spPr>
        <a:solidFill>
          <a:schemeClr val="bg1">
            <a:lumMod val="95000"/>
            <a:alpha val="90000"/>
          </a:schemeClr>
        </a:solidFill>
      </dgm:spPr>
      <dgm:t>
        <a:bodyPr/>
        <a:lstStyle/>
        <a:p>
          <a:r>
            <a:rPr lang="en-US" smtClean="0">
              <a:effectLst/>
            </a:rPr>
            <a:t>Specific findings required to deny or reduce density</a:t>
          </a:r>
          <a:endParaRPr lang="en-US">
            <a:effectLst/>
          </a:endParaRPr>
        </a:p>
      </dgm:t>
    </dgm:pt>
    <dgm:pt modelId="{28EDDB6D-6BD0-4ED6-A696-F4EB98049FD0}" type="sibTrans" cxnId="{75636D41-FB44-4020-A54F-17F2F897D6E9}">
      <dgm:prSet/>
      <dgm:spPr/>
      <dgm:t>
        <a:bodyPr/>
        <a:lstStyle/>
        <a:p>
          <a:endParaRPr lang="en-US">
            <a:effectLst/>
          </a:endParaRPr>
        </a:p>
      </dgm:t>
    </dgm:pt>
    <dgm:pt modelId="{EB2D92ED-C96C-407B-8139-18656E5135F8}" type="parTrans" cxnId="{3875E23C-3AA1-4795-9F0B-3E6E098E5AC3}">
      <dgm:prSet/>
      <dgm:spPr/>
      <dgm:t>
        <a:bodyPr/>
        <a:lstStyle/>
        <a:p>
          <a:endParaRPr lang="en-US">
            <a:effectLst/>
          </a:endParaRPr>
        </a:p>
      </dgm:t>
    </dgm:pt>
    <dgm:pt modelId="{7CC62582-6940-4FC1-97B1-1E988603ACDE}">
      <dgm:prSet phldrT="[Text]"/>
      <dgm:spPr>
        <a:solidFill>
          <a:schemeClr val="bg1">
            <a:lumMod val="95000"/>
            <a:alpha val="90000"/>
          </a:schemeClr>
        </a:solidFill>
      </dgm:spPr>
      <dgm:t>
        <a:bodyPr/>
        <a:lstStyle/>
        <a:p>
          <a:r>
            <a:rPr lang="en-US" smtClean="0">
              <a:effectLst/>
            </a:rPr>
            <a:t>Additional findings required to deny or reduce density if project is affordable or an emergency shelter</a:t>
          </a:r>
          <a:endParaRPr lang="en-US">
            <a:effectLst/>
          </a:endParaRPr>
        </a:p>
      </dgm:t>
    </dgm:pt>
    <dgm:pt modelId="{1DBD1206-C532-48B3-91B6-DA186A17B86E}" type="sibTrans" cxnId="{3875E23C-3AA1-4795-9F0B-3E6E098E5AC3}">
      <dgm:prSet/>
      <dgm:spPr/>
      <dgm:t>
        <a:bodyPr/>
        <a:lstStyle/>
        <a:p>
          <a:endParaRPr lang="en-US">
            <a:effectLst/>
          </a:endParaRPr>
        </a:p>
      </dgm:t>
    </dgm:pt>
    <dgm:pt modelId="{CDCFA902-7ECF-4CA1-8E40-CAB657F2D946}" type="sibTrans" cxnId="{A4B14C73-6160-4267-B79E-EAAF452992F3}">
      <dgm:prSet/>
      <dgm:spPr/>
      <dgm:t>
        <a:bodyPr/>
        <a:lstStyle/>
        <a:p>
          <a:endParaRPr lang="en-US">
            <a:effectLst/>
          </a:endParaRPr>
        </a:p>
      </dgm:t>
    </dgm:pt>
    <dgm:pt modelId="{8E3BC0E1-2044-497D-9E17-D76722C32A93}" type="parTrans" cxnId="{40A403E2-870A-4DC3-80D3-C16083DDE0A1}">
      <dgm:prSet/>
      <dgm:spPr/>
      <dgm:t>
        <a:bodyPr/>
        <a:lstStyle/>
        <a:p>
          <a:endParaRPr lang="en-US">
            <a:effectLst/>
          </a:endParaRPr>
        </a:p>
      </dgm:t>
    </dgm:pt>
    <dgm:pt modelId="{BCE91A0B-CA9F-4303-948A-FC45E02ADD99}">
      <dgm:prSet phldrT="[Text]"/>
      <dgm:spPr/>
      <dgm:t>
        <a:bodyPr/>
        <a:lstStyle/>
        <a:p>
          <a:r>
            <a:rPr lang="en-US" b="1" smtClean="0">
              <a:effectLst/>
            </a:rPr>
            <a:t>SB 35</a:t>
          </a:r>
          <a:endParaRPr lang="en-US" b="1">
            <a:effectLst/>
          </a:endParaRPr>
        </a:p>
      </dgm:t>
    </dgm:pt>
    <dgm:pt modelId="{DFCE3DAC-D952-45B7-9F3A-9118279C6FF8}" type="parTrans" cxnId="{571CE0F6-D91E-4EA2-9EF4-09B008A1FCB7}">
      <dgm:prSet/>
      <dgm:spPr/>
      <dgm:t>
        <a:bodyPr/>
        <a:lstStyle/>
        <a:p>
          <a:endParaRPr lang="en-US">
            <a:effectLst/>
          </a:endParaRPr>
        </a:p>
      </dgm:t>
    </dgm:pt>
    <dgm:pt modelId="{4A690DA8-84CF-4746-89D2-C86DC6B59A31}">
      <dgm:prSet phldrT="[Text]"/>
      <dgm:spPr>
        <a:solidFill>
          <a:schemeClr val="accent4">
            <a:lumMod val="40000"/>
            <a:lumOff val="60000"/>
            <a:alpha val="90000"/>
          </a:schemeClr>
        </a:solidFill>
      </dgm:spPr>
      <dgm:t>
        <a:bodyPr/>
        <a:lstStyle/>
        <a:p>
          <a:r>
            <a:rPr lang="en-US" b="1" smtClean="0">
              <a:effectLst/>
            </a:rPr>
            <a:t>Does the project qualify for streamlining?</a:t>
          </a:r>
          <a:endParaRPr lang="en-US" b="1">
            <a:effectLst/>
          </a:endParaRPr>
        </a:p>
      </dgm:t>
    </dgm:pt>
    <dgm:pt modelId="{2FB0862E-CBE8-4690-A44E-FD434048F7CF}" type="sibTrans" cxnId="{571CE0F6-D91E-4EA2-9EF4-09B008A1FCB7}">
      <dgm:prSet/>
      <dgm:spPr/>
      <dgm:t>
        <a:bodyPr/>
        <a:lstStyle/>
        <a:p>
          <a:endParaRPr lang="en-US">
            <a:effectLst/>
          </a:endParaRPr>
        </a:p>
      </dgm:t>
    </dgm:pt>
    <dgm:pt modelId="{77D062A4-3BAE-416A-BD06-00168CAFEF38}" type="parTrans" cxnId="{7CC70502-630A-4306-B153-8F47106F0748}">
      <dgm:prSet/>
      <dgm:spPr/>
      <dgm:t>
        <a:bodyPr/>
        <a:lstStyle/>
        <a:p>
          <a:endParaRPr lang="en-US">
            <a:effectLst/>
          </a:endParaRPr>
        </a:p>
      </dgm:t>
    </dgm:pt>
    <dgm:pt modelId="{A5FEE124-59D9-4278-8A15-5293FA8632A6}">
      <dgm:prSet phldrT="[Text]"/>
      <dgm:spPr>
        <a:solidFill>
          <a:schemeClr val="bg1">
            <a:lumMod val="95000"/>
            <a:alpha val="90000"/>
          </a:schemeClr>
        </a:solidFill>
      </dgm:spPr>
      <dgm:t>
        <a:bodyPr/>
        <a:lstStyle/>
        <a:p>
          <a:r>
            <a:rPr lang="en-US" smtClean="0">
              <a:effectLst/>
            </a:rPr>
            <a:t>Must advise on consistency within 60 – 90 days of submittal</a:t>
          </a:r>
          <a:endParaRPr lang="en-US">
            <a:effectLst/>
          </a:endParaRPr>
        </a:p>
      </dgm:t>
    </dgm:pt>
    <dgm:pt modelId="{A5E91D60-8905-4BE7-83C7-D5A297762AE1}" type="sibTrans" cxnId="{7CC70502-630A-4306-B153-8F47106F0748}">
      <dgm:prSet/>
      <dgm:spPr/>
      <dgm:t>
        <a:bodyPr/>
        <a:lstStyle/>
        <a:p>
          <a:endParaRPr lang="en-US">
            <a:effectLst/>
          </a:endParaRPr>
        </a:p>
      </dgm:t>
    </dgm:pt>
    <dgm:pt modelId="{4AEDED8C-EDE2-4F8D-93C8-904C7014DF97}" type="parTrans" cxnId="{85A71C82-5F88-486D-A416-869391620B8A}">
      <dgm:prSet/>
      <dgm:spPr/>
      <dgm:t>
        <a:bodyPr/>
        <a:lstStyle/>
        <a:p>
          <a:endParaRPr lang="en-US">
            <a:effectLst/>
          </a:endParaRPr>
        </a:p>
      </dgm:t>
    </dgm:pt>
    <dgm:pt modelId="{14140274-F4D9-4AC4-9361-0108FE172F6F}">
      <dgm:prSet/>
      <dgm:spPr>
        <a:solidFill>
          <a:schemeClr val="bg1">
            <a:lumMod val="95000"/>
            <a:alpha val="90000"/>
          </a:schemeClr>
        </a:solidFill>
      </dgm:spPr>
      <dgm:t>
        <a:bodyPr/>
        <a:lstStyle/>
        <a:p>
          <a:r>
            <a:rPr lang="en-US" smtClean="0">
              <a:effectLst/>
            </a:rPr>
            <a:t>Must complete “public oversight” within </a:t>
          </a:r>
          <a:br>
            <a:rPr lang="en-US" smtClean="0">
              <a:effectLst/>
            </a:rPr>
          </a:br>
          <a:r>
            <a:rPr lang="en-US" smtClean="0">
              <a:effectLst/>
            </a:rPr>
            <a:t>90 – 180 days</a:t>
          </a:r>
          <a:endParaRPr lang="en-US">
            <a:effectLst/>
          </a:endParaRPr>
        </a:p>
      </dgm:t>
    </dgm:pt>
    <dgm:pt modelId="{969EF76F-608A-4B39-9DBB-126AAC202761}" type="sibTrans" cxnId="{85A71C82-5F88-486D-A416-869391620B8A}">
      <dgm:prSet/>
      <dgm:spPr/>
      <dgm:t>
        <a:bodyPr/>
        <a:lstStyle/>
        <a:p>
          <a:endParaRPr lang="en-US">
            <a:effectLst/>
          </a:endParaRPr>
        </a:p>
      </dgm:t>
    </dgm:pt>
    <dgm:pt modelId="{AAB6C809-8BC6-4CF5-A4C2-5D648838A576}" type="sibTrans" cxnId="{40A403E2-870A-4DC3-80D3-C16083DDE0A1}">
      <dgm:prSet/>
      <dgm:spPr/>
      <dgm:t>
        <a:bodyPr/>
        <a:lstStyle/>
        <a:p>
          <a:endParaRPr lang="en-US">
            <a:effectLst/>
          </a:endParaRPr>
        </a:p>
      </dgm:t>
    </dgm:pt>
    <dgm:pt modelId="{EB1E3ECF-1F49-4CE9-B2BE-74F12678FDDA}" type="pres">
      <dgm:prSet presAssocID="{3969367A-0E6B-4308-9685-CD3B1EA7C098}" presName="Name0" presStyleCnt="0">
        <dgm:presLayoutVars>
          <dgm:dir/>
          <dgm:animLvl val="lvl"/>
          <dgm:resizeHandles val="exact"/>
        </dgm:presLayoutVars>
      </dgm:prSet>
      <dgm:spPr/>
      <dgm:t>
        <a:bodyPr/>
        <a:lstStyle/>
        <a:p>
          <a:endParaRPr lang="en-US">
            <a:effectLst/>
          </a:endParaRPr>
        </a:p>
      </dgm:t>
    </dgm:pt>
    <dgm:pt modelId="{68F018AE-6471-4CFB-8B5C-71B09F3AAC84}" type="pres">
      <dgm:prSet presAssocID="{A5E37C6D-8AA0-424E-8CB3-23A99F0FF22C}" presName="vertFlow" presStyleCnt="0"/>
      <dgm:spPr/>
      <dgm:t>
        <a:bodyPr/>
        <a:lstStyle/>
        <a:p>
          <a:endParaRPr lang="en-US">
            <a:effectLst/>
          </a:endParaRPr>
        </a:p>
      </dgm:t>
    </dgm:pt>
    <dgm:pt modelId="{1007A7A5-4F64-4229-91F5-C090F504D408}" type="pres">
      <dgm:prSet presAssocID="{A5E37C6D-8AA0-424E-8CB3-23A99F0FF22C}" presName="header" presStyleLbl="node1" presStyleIdx="0" presStyleCnt="3"/>
      <dgm:spPr/>
      <dgm:t>
        <a:bodyPr/>
        <a:lstStyle/>
        <a:p>
          <a:endParaRPr lang="en-US">
            <a:effectLst/>
          </a:endParaRPr>
        </a:p>
      </dgm:t>
    </dgm:pt>
    <dgm:pt modelId="{341C027B-9E54-49C1-A6F8-F518E91151B5}" type="pres">
      <dgm:prSet presAssocID="{BC17966C-63BD-47B5-BDC3-A666E2B357A2}" presName="parTrans" presStyleLbl="sibTrans2D1" presStyleIdx="0" presStyleCnt="10"/>
      <dgm:spPr/>
      <dgm:t>
        <a:bodyPr/>
        <a:lstStyle/>
        <a:p>
          <a:endParaRPr lang="en-US">
            <a:effectLst/>
          </a:endParaRPr>
        </a:p>
      </dgm:t>
    </dgm:pt>
    <dgm:pt modelId="{0DDA0007-C44E-4699-BF11-EAF07A149751}" type="pres">
      <dgm:prSet presAssocID="{320431FA-6338-4498-BF60-8A7E35D15FD8}" presName="child" presStyleLbl="alignAccFollowNode1" presStyleIdx="0" presStyleCnt="10">
        <dgm:presLayoutVars>
          <dgm:chMax val="0"/>
          <dgm:bulletEnabled val="1"/>
        </dgm:presLayoutVars>
      </dgm:prSet>
      <dgm:spPr/>
      <dgm:t>
        <a:bodyPr/>
        <a:lstStyle/>
        <a:p>
          <a:endParaRPr lang="en-US">
            <a:effectLst/>
          </a:endParaRPr>
        </a:p>
      </dgm:t>
    </dgm:pt>
    <dgm:pt modelId="{7A3EA7D7-C5CA-4B10-9125-037F2000A23A}" type="pres">
      <dgm:prSet presAssocID="{8D70E1F5-5F43-4BF6-8D4D-1C60CF69E16A}" presName="sibTrans" presStyleLbl="sibTrans2D1" presStyleIdx="1" presStyleCnt="10"/>
      <dgm:spPr/>
      <dgm:t>
        <a:bodyPr/>
        <a:lstStyle/>
        <a:p>
          <a:endParaRPr lang="en-US">
            <a:effectLst/>
          </a:endParaRPr>
        </a:p>
      </dgm:t>
    </dgm:pt>
    <dgm:pt modelId="{6EAB3AB8-756A-456E-93D5-F957F4CE3A5B}" type="pres">
      <dgm:prSet presAssocID="{DB23BE67-6ADF-4E50-878B-B4631B4122D0}" presName="child" presStyleLbl="alignAccFollowNode1" presStyleIdx="1" presStyleCnt="10">
        <dgm:presLayoutVars>
          <dgm:chMax val="0"/>
          <dgm:bulletEnabled val="1"/>
        </dgm:presLayoutVars>
      </dgm:prSet>
      <dgm:spPr/>
      <dgm:t>
        <a:bodyPr/>
        <a:lstStyle/>
        <a:p>
          <a:endParaRPr lang="en-US">
            <a:effectLst/>
          </a:endParaRPr>
        </a:p>
      </dgm:t>
    </dgm:pt>
    <dgm:pt modelId="{FA851E04-08E1-4A4D-A91D-EAE98E9D5B45}" type="pres">
      <dgm:prSet presAssocID="{05874424-6DA4-4B84-B545-983429D46CCD}" presName="sibTrans" presStyleLbl="sibTrans2D1" presStyleIdx="2" presStyleCnt="10"/>
      <dgm:spPr/>
      <dgm:t>
        <a:bodyPr/>
        <a:lstStyle/>
        <a:p>
          <a:endParaRPr lang="en-US">
            <a:effectLst/>
          </a:endParaRPr>
        </a:p>
      </dgm:t>
    </dgm:pt>
    <dgm:pt modelId="{A9B41115-3895-4A72-8955-0E57C691EB9A}" type="pres">
      <dgm:prSet presAssocID="{4D4B05FD-F00B-4C63-9CA2-CBA1F98E91EC}" presName="child" presStyleLbl="alignAccFollowNode1" presStyleIdx="2" presStyleCnt="10">
        <dgm:presLayoutVars>
          <dgm:chMax val="0"/>
          <dgm:bulletEnabled val="1"/>
        </dgm:presLayoutVars>
      </dgm:prSet>
      <dgm:spPr/>
      <dgm:t>
        <a:bodyPr/>
        <a:lstStyle/>
        <a:p>
          <a:endParaRPr lang="en-US">
            <a:effectLst/>
          </a:endParaRPr>
        </a:p>
      </dgm:t>
    </dgm:pt>
    <dgm:pt modelId="{60ED3391-17F4-4CBC-8AF1-EF4E62E829CE}" type="pres">
      <dgm:prSet presAssocID="{A5E37C6D-8AA0-424E-8CB3-23A99F0FF22C}" presName="hSp" presStyleCnt="0"/>
      <dgm:spPr/>
      <dgm:t>
        <a:bodyPr/>
        <a:lstStyle/>
        <a:p>
          <a:endParaRPr lang="en-US">
            <a:effectLst/>
          </a:endParaRPr>
        </a:p>
      </dgm:t>
    </dgm:pt>
    <dgm:pt modelId="{37E42EFD-F509-46FC-8629-B73CE41291EB}" type="pres">
      <dgm:prSet presAssocID="{CD90924B-C155-4C68-A27A-4DE2C827F87D}" presName="vertFlow" presStyleCnt="0"/>
      <dgm:spPr/>
      <dgm:t>
        <a:bodyPr/>
        <a:lstStyle/>
        <a:p>
          <a:endParaRPr lang="en-US">
            <a:effectLst/>
          </a:endParaRPr>
        </a:p>
      </dgm:t>
    </dgm:pt>
    <dgm:pt modelId="{AC150DEE-CBED-42EC-9558-B53195065063}" type="pres">
      <dgm:prSet presAssocID="{CD90924B-C155-4C68-A27A-4DE2C827F87D}" presName="header" presStyleLbl="node1" presStyleIdx="1" presStyleCnt="3"/>
      <dgm:spPr/>
      <dgm:t>
        <a:bodyPr/>
        <a:lstStyle/>
        <a:p>
          <a:endParaRPr lang="en-US">
            <a:effectLst/>
          </a:endParaRPr>
        </a:p>
      </dgm:t>
    </dgm:pt>
    <dgm:pt modelId="{2E417708-B6DC-4025-B4EC-CF9D6A74E742}" type="pres">
      <dgm:prSet presAssocID="{21EBFE87-A12C-4CE3-B383-21DF8A0C38F5}" presName="parTrans" presStyleLbl="sibTrans2D1" presStyleIdx="3" presStyleCnt="10"/>
      <dgm:spPr/>
      <dgm:t>
        <a:bodyPr/>
        <a:lstStyle/>
        <a:p>
          <a:endParaRPr lang="en-US">
            <a:effectLst/>
          </a:endParaRPr>
        </a:p>
      </dgm:t>
    </dgm:pt>
    <dgm:pt modelId="{FCF25D5C-3422-4CAA-AB37-B3BF580C9FD2}" type="pres">
      <dgm:prSet presAssocID="{450AE339-6E5F-491E-A54B-9F8706058AEF}" presName="child" presStyleLbl="alignAccFollowNode1" presStyleIdx="3" presStyleCnt="10">
        <dgm:presLayoutVars>
          <dgm:chMax val="0"/>
          <dgm:bulletEnabled val="1"/>
        </dgm:presLayoutVars>
      </dgm:prSet>
      <dgm:spPr/>
      <dgm:t>
        <a:bodyPr/>
        <a:lstStyle/>
        <a:p>
          <a:endParaRPr lang="en-US">
            <a:effectLst/>
          </a:endParaRPr>
        </a:p>
      </dgm:t>
    </dgm:pt>
    <dgm:pt modelId="{046DC65E-D08E-4D2D-B3C7-FCDEFB56A1CC}" type="pres">
      <dgm:prSet presAssocID="{B034B4DE-2DD0-4131-9540-373F5F1D9C7C}" presName="sibTrans" presStyleLbl="sibTrans2D1" presStyleIdx="4" presStyleCnt="10"/>
      <dgm:spPr/>
      <dgm:t>
        <a:bodyPr/>
        <a:lstStyle/>
        <a:p>
          <a:endParaRPr lang="en-US">
            <a:effectLst/>
          </a:endParaRPr>
        </a:p>
      </dgm:t>
    </dgm:pt>
    <dgm:pt modelId="{09C49D51-FA73-4774-BD03-97DF2549CC0D}" type="pres">
      <dgm:prSet presAssocID="{264D8A34-26E0-4448-B545-5D64F42D44ED}" presName="child" presStyleLbl="alignAccFollowNode1" presStyleIdx="4" presStyleCnt="10">
        <dgm:presLayoutVars>
          <dgm:chMax val="0"/>
          <dgm:bulletEnabled val="1"/>
        </dgm:presLayoutVars>
      </dgm:prSet>
      <dgm:spPr/>
      <dgm:t>
        <a:bodyPr/>
        <a:lstStyle/>
        <a:p>
          <a:endParaRPr lang="en-US">
            <a:effectLst/>
          </a:endParaRPr>
        </a:p>
      </dgm:t>
    </dgm:pt>
    <dgm:pt modelId="{54A0F9D6-BB1E-4B6A-8DF7-04F45A521065}" type="pres">
      <dgm:prSet presAssocID="{4807B60C-2621-4CDA-8D55-1585378C801F}" presName="sibTrans" presStyleLbl="sibTrans2D1" presStyleIdx="5" presStyleCnt="10"/>
      <dgm:spPr/>
      <dgm:t>
        <a:bodyPr/>
        <a:lstStyle/>
        <a:p>
          <a:endParaRPr lang="en-US">
            <a:effectLst/>
          </a:endParaRPr>
        </a:p>
      </dgm:t>
    </dgm:pt>
    <dgm:pt modelId="{504008FD-3934-47EF-8C26-DD52220769D9}" type="pres">
      <dgm:prSet presAssocID="{2FB5E797-476D-4226-A2AF-3A0ABD582413}" presName="child" presStyleLbl="alignAccFollowNode1" presStyleIdx="5" presStyleCnt="10">
        <dgm:presLayoutVars>
          <dgm:chMax val="0"/>
          <dgm:bulletEnabled val="1"/>
        </dgm:presLayoutVars>
      </dgm:prSet>
      <dgm:spPr/>
      <dgm:t>
        <a:bodyPr/>
        <a:lstStyle/>
        <a:p>
          <a:endParaRPr lang="en-US">
            <a:effectLst/>
          </a:endParaRPr>
        </a:p>
      </dgm:t>
    </dgm:pt>
    <dgm:pt modelId="{7F8E4BE2-A118-40D7-B246-1FB04D96CD7C}" type="pres">
      <dgm:prSet presAssocID="{28EDDB6D-6BD0-4ED6-A696-F4EB98049FD0}" presName="sibTrans" presStyleLbl="sibTrans2D1" presStyleIdx="6" presStyleCnt="10"/>
      <dgm:spPr/>
      <dgm:t>
        <a:bodyPr/>
        <a:lstStyle/>
        <a:p>
          <a:endParaRPr lang="en-US">
            <a:effectLst/>
          </a:endParaRPr>
        </a:p>
      </dgm:t>
    </dgm:pt>
    <dgm:pt modelId="{7CA1FB2C-E8AC-4817-8438-0769CAAF5BD8}" type="pres">
      <dgm:prSet presAssocID="{7CC62582-6940-4FC1-97B1-1E988603ACDE}" presName="child" presStyleLbl="alignAccFollowNode1" presStyleIdx="6" presStyleCnt="10">
        <dgm:presLayoutVars>
          <dgm:chMax val="0"/>
          <dgm:bulletEnabled val="1"/>
        </dgm:presLayoutVars>
      </dgm:prSet>
      <dgm:spPr/>
      <dgm:t>
        <a:bodyPr/>
        <a:lstStyle/>
        <a:p>
          <a:endParaRPr lang="en-US">
            <a:effectLst/>
          </a:endParaRPr>
        </a:p>
      </dgm:t>
    </dgm:pt>
    <dgm:pt modelId="{956CCDCE-7C28-4F7E-AC2E-86571CC88492}" type="pres">
      <dgm:prSet presAssocID="{CD90924B-C155-4C68-A27A-4DE2C827F87D}" presName="hSp" presStyleCnt="0"/>
      <dgm:spPr/>
      <dgm:t>
        <a:bodyPr/>
        <a:lstStyle/>
        <a:p>
          <a:endParaRPr lang="en-US">
            <a:effectLst/>
          </a:endParaRPr>
        </a:p>
      </dgm:t>
    </dgm:pt>
    <dgm:pt modelId="{B1C757C2-A9AF-41E4-9E0C-4E7C466A5478}" type="pres">
      <dgm:prSet presAssocID="{BCE91A0B-CA9F-4303-948A-FC45E02ADD99}" presName="vertFlow" presStyleCnt="0"/>
      <dgm:spPr/>
      <dgm:t>
        <a:bodyPr/>
        <a:lstStyle/>
        <a:p>
          <a:endParaRPr lang="en-US">
            <a:effectLst/>
          </a:endParaRPr>
        </a:p>
      </dgm:t>
    </dgm:pt>
    <dgm:pt modelId="{0EA037FD-0455-42F5-BBC1-7216CF882C86}" type="pres">
      <dgm:prSet presAssocID="{BCE91A0B-CA9F-4303-948A-FC45E02ADD99}" presName="header" presStyleLbl="node1" presStyleIdx="2" presStyleCnt="3"/>
      <dgm:spPr/>
      <dgm:t>
        <a:bodyPr/>
        <a:lstStyle/>
        <a:p>
          <a:endParaRPr lang="en-US">
            <a:effectLst/>
          </a:endParaRPr>
        </a:p>
      </dgm:t>
    </dgm:pt>
    <dgm:pt modelId="{069D0640-F658-4EE8-92BD-3A3250C72C98}" type="pres">
      <dgm:prSet presAssocID="{DFCE3DAC-D952-45B7-9F3A-9118279C6FF8}" presName="parTrans" presStyleLbl="sibTrans2D1" presStyleIdx="7" presStyleCnt="10"/>
      <dgm:spPr/>
      <dgm:t>
        <a:bodyPr/>
        <a:lstStyle/>
        <a:p>
          <a:endParaRPr lang="en-US">
            <a:effectLst/>
          </a:endParaRPr>
        </a:p>
      </dgm:t>
    </dgm:pt>
    <dgm:pt modelId="{365E5C8A-2982-4586-8070-A9CA95BF6542}" type="pres">
      <dgm:prSet presAssocID="{4A690DA8-84CF-4746-89D2-C86DC6B59A31}" presName="child" presStyleLbl="alignAccFollowNode1" presStyleIdx="7" presStyleCnt="10">
        <dgm:presLayoutVars>
          <dgm:chMax val="0"/>
          <dgm:bulletEnabled val="1"/>
        </dgm:presLayoutVars>
      </dgm:prSet>
      <dgm:spPr/>
      <dgm:t>
        <a:bodyPr/>
        <a:lstStyle/>
        <a:p>
          <a:endParaRPr lang="en-US">
            <a:effectLst/>
          </a:endParaRPr>
        </a:p>
      </dgm:t>
    </dgm:pt>
    <dgm:pt modelId="{2EFC4DE2-5064-49A3-BD27-9C1A919F5835}" type="pres">
      <dgm:prSet presAssocID="{2FB0862E-CBE8-4690-A44E-FD434048F7CF}" presName="sibTrans" presStyleLbl="sibTrans2D1" presStyleIdx="8" presStyleCnt="10"/>
      <dgm:spPr/>
      <dgm:t>
        <a:bodyPr/>
        <a:lstStyle/>
        <a:p>
          <a:endParaRPr lang="en-US">
            <a:effectLst/>
          </a:endParaRPr>
        </a:p>
      </dgm:t>
    </dgm:pt>
    <dgm:pt modelId="{7FBFF346-C2D0-40EA-A1CE-197CD008B67E}" type="pres">
      <dgm:prSet presAssocID="{A5FEE124-59D9-4278-8A15-5293FA8632A6}" presName="child" presStyleLbl="alignAccFollowNode1" presStyleIdx="8" presStyleCnt="10">
        <dgm:presLayoutVars>
          <dgm:chMax val="0"/>
          <dgm:bulletEnabled val="1"/>
        </dgm:presLayoutVars>
      </dgm:prSet>
      <dgm:spPr/>
      <dgm:t>
        <a:bodyPr/>
        <a:lstStyle/>
        <a:p>
          <a:endParaRPr lang="en-US">
            <a:effectLst/>
          </a:endParaRPr>
        </a:p>
      </dgm:t>
    </dgm:pt>
    <dgm:pt modelId="{42F5CA31-4B4E-45E3-AF77-5DC4FF510F9C}" type="pres">
      <dgm:prSet presAssocID="{A5E91D60-8905-4BE7-83C7-D5A297762AE1}" presName="sibTrans" presStyleLbl="sibTrans2D1" presStyleIdx="9" presStyleCnt="10"/>
      <dgm:spPr/>
      <dgm:t>
        <a:bodyPr/>
        <a:lstStyle/>
        <a:p>
          <a:endParaRPr lang="en-US">
            <a:effectLst/>
          </a:endParaRPr>
        </a:p>
      </dgm:t>
    </dgm:pt>
    <dgm:pt modelId="{D5EAA448-5CA4-482E-A82A-C14DD54D4391}" type="pres">
      <dgm:prSet presAssocID="{14140274-F4D9-4AC4-9361-0108FE172F6F}" presName="child" presStyleLbl="alignAccFollowNode1" presStyleIdx="9" presStyleCnt="10">
        <dgm:presLayoutVars>
          <dgm:chMax val="0"/>
          <dgm:bulletEnabled val="1"/>
        </dgm:presLayoutVars>
      </dgm:prSet>
      <dgm:spPr/>
      <dgm:t>
        <a:bodyPr/>
        <a:lstStyle/>
        <a:p>
          <a:endParaRPr lang="en-US">
            <a:effectLst/>
          </a:endParaRPr>
        </a:p>
      </dgm:t>
    </dgm:pt>
  </dgm:ptLst>
  <dgm:cxnLst>
    <dgm:cxn modelId="{4A641CD6-FF15-4286-816B-9D9D97DFF7E5}" srcId="{CD90924B-C155-4C68-A27A-4DE2C827F87D}" destId="{450AE339-6E5F-491E-A54B-9F8706058AEF}" srcOrd="0" destOrd="0" parTransId="{21EBFE87-A12C-4CE3-B383-21DF8A0C38F5}" sibTransId="{B034B4DE-2DD0-4131-9540-373F5F1D9C7C}"/>
    <dgm:cxn modelId="{AE611E3E-DABB-4643-A95C-308B2DBBB0A9}" type="presOf" srcId="{A5FEE124-59D9-4278-8A15-5293FA8632A6}" destId="{7FBFF346-C2D0-40EA-A1CE-197CD008B67E}" srcOrd="0" destOrd="0" presId="urn:microsoft.com/office/officeart/2005/8/layout/lProcess1"/>
    <dgm:cxn modelId="{85A71C82-5F88-486D-A416-869391620B8A}" srcId="{BCE91A0B-CA9F-4303-948A-FC45E02ADD99}" destId="{14140274-F4D9-4AC4-9361-0108FE172F6F}" srcOrd="2" destOrd="0" parTransId="{4AEDED8C-EDE2-4F8D-93C8-904C7014DF97}" sibTransId="{969EF76F-608A-4B39-9DBB-126AAC202761}"/>
    <dgm:cxn modelId="{ED974BC2-A72A-4DB3-B46B-7E5159906956}" type="presOf" srcId="{14140274-F4D9-4AC4-9361-0108FE172F6F}" destId="{D5EAA448-5CA4-482E-A82A-C14DD54D4391}" srcOrd="0" destOrd="0" presId="urn:microsoft.com/office/officeart/2005/8/layout/lProcess1"/>
    <dgm:cxn modelId="{3875E23C-3AA1-4795-9F0B-3E6E098E5AC3}" srcId="{CD90924B-C155-4C68-A27A-4DE2C827F87D}" destId="{7CC62582-6940-4FC1-97B1-1E988603ACDE}" srcOrd="3" destOrd="0" parTransId="{EB2D92ED-C96C-407B-8139-18656E5135F8}" sibTransId="{1DBD1206-C532-48B3-91B6-DA186A17B86E}"/>
    <dgm:cxn modelId="{ED01A460-9C9C-42CC-A921-CBED13AE7B0D}" type="presOf" srcId="{2FB0862E-CBE8-4690-A44E-FD434048F7CF}" destId="{2EFC4DE2-5064-49A3-BD27-9C1A919F5835}" srcOrd="0" destOrd="0" presId="urn:microsoft.com/office/officeart/2005/8/layout/lProcess1"/>
    <dgm:cxn modelId="{EB503C10-3471-404C-94F6-FF0255F3D89B}" srcId="{A5E37C6D-8AA0-424E-8CB3-23A99F0FF22C}" destId="{DB23BE67-6ADF-4E50-878B-B4631B4122D0}" srcOrd="1" destOrd="0" parTransId="{439A6044-CFE7-483D-A625-C34637DE317B}" sibTransId="{05874424-6DA4-4B84-B545-983429D46CCD}"/>
    <dgm:cxn modelId="{D9EAF6BC-BB31-44B6-A879-210324609CFD}" type="presOf" srcId="{BCE91A0B-CA9F-4303-948A-FC45E02ADD99}" destId="{0EA037FD-0455-42F5-BBC1-7216CF882C86}" srcOrd="0" destOrd="0" presId="urn:microsoft.com/office/officeart/2005/8/layout/lProcess1"/>
    <dgm:cxn modelId="{05E0AAB1-8565-4452-83A5-9143C50F4F7C}" type="presOf" srcId="{DFCE3DAC-D952-45B7-9F3A-9118279C6FF8}" destId="{069D0640-F658-4EE8-92BD-3A3250C72C98}" srcOrd="0" destOrd="0" presId="urn:microsoft.com/office/officeart/2005/8/layout/lProcess1"/>
    <dgm:cxn modelId="{40A403E2-870A-4DC3-80D3-C16083DDE0A1}" srcId="{3969367A-0E6B-4308-9685-CD3B1EA7C098}" destId="{BCE91A0B-CA9F-4303-948A-FC45E02ADD99}" srcOrd="2" destOrd="0" parTransId="{8E3BC0E1-2044-497D-9E17-D76722C32A93}" sibTransId="{AAB6C809-8BC6-4CF5-A4C2-5D648838A576}"/>
    <dgm:cxn modelId="{BDAD5FF0-5EFA-451F-A241-0EAD97CE70B4}" type="presOf" srcId="{DB23BE67-6ADF-4E50-878B-B4631B4122D0}" destId="{6EAB3AB8-756A-456E-93D5-F957F4CE3A5B}" srcOrd="0" destOrd="0" presId="urn:microsoft.com/office/officeart/2005/8/layout/lProcess1"/>
    <dgm:cxn modelId="{D323CCA0-1BA5-4D9A-9BC7-F62BA3340D65}" type="presOf" srcId="{CD90924B-C155-4C68-A27A-4DE2C827F87D}" destId="{AC150DEE-CBED-42EC-9558-B53195065063}" srcOrd="0" destOrd="0" presId="urn:microsoft.com/office/officeart/2005/8/layout/lProcess1"/>
    <dgm:cxn modelId="{A4B14C73-6160-4267-B79E-EAAF452992F3}" srcId="{3969367A-0E6B-4308-9685-CD3B1EA7C098}" destId="{CD90924B-C155-4C68-A27A-4DE2C827F87D}" srcOrd="1" destOrd="0" parTransId="{E948C172-F273-4C8A-B59E-FAFFC59703C0}" sibTransId="{CDCFA902-7ECF-4CA1-8E40-CAB657F2D946}"/>
    <dgm:cxn modelId="{D1C33CE8-109A-4392-BFA4-9E69554B4515}" type="presOf" srcId="{8D70E1F5-5F43-4BF6-8D4D-1C60CF69E16A}" destId="{7A3EA7D7-C5CA-4B10-9125-037F2000A23A}" srcOrd="0" destOrd="0" presId="urn:microsoft.com/office/officeart/2005/8/layout/lProcess1"/>
    <dgm:cxn modelId="{94D330EB-DE7A-42E7-B015-28E2F5D48954}" type="presOf" srcId="{4807B60C-2621-4CDA-8D55-1585378C801F}" destId="{54A0F9D6-BB1E-4B6A-8DF7-04F45A521065}" srcOrd="0" destOrd="0" presId="urn:microsoft.com/office/officeart/2005/8/layout/lProcess1"/>
    <dgm:cxn modelId="{C19150EC-1DD9-4AEF-88B2-4610713C4F1A}" type="presOf" srcId="{21EBFE87-A12C-4CE3-B383-21DF8A0C38F5}" destId="{2E417708-B6DC-4025-B4EC-CF9D6A74E742}" srcOrd="0" destOrd="0" presId="urn:microsoft.com/office/officeart/2005/8/layout/lProcess1"/>
    <dgm:cxn modelId="{C6EFFCD2-FC66-49E6-BF29-C0E39CF1C315}" type="presOf" srcId="{28EDDB6D-6BD0-4ED6-A696-F4EB98049FD0}" destId="{7F8E4BE2-A118-40D7-B246-1FB04D96CD7C}" srcOrd="0" destOrd="0" presId="urn:microsoft.com/office/officeart/2005/8/layout/lProcess1"/>
    <dgm:cxn modelId="{7125CA4F-DE05-4A9D-A6ED-A2D3FB8521F0}" type="presOf" srcId="{4A690DA8-84CF-4746-89D2-C86DC6B59A31}" destId="{365E5C8A-2982-4586-8070-A9CA95BF6542}" srcOrd="0" destOrd="0" presId="urn:microsoft.com/office/officeart/2005/8/layout/lProcess1"/>
    <dgm:cxn modelId="{201F84A4-68D2-4651-944D-FAAD5A0AC0D6}" type="presOf" srcId="{264D8A34-26E0-4448-B545-5D64F42D44ED}" destId="{09C49D51-FA73-4774-BD03-97DF2549CC0D}" srcOrd="0" destOrd="0" presId="urn:microsoft.com/office/officeart/2005/8/layout/lProcess1"/>
    <dgm:cxn modelId="{09186AAC-56CB-4626-BBB4-E1C63E5F5073}" type="presOf" srcId="{BC17966C-63BD-47B5-BDC3-A666E2B357A2}" destId="{341C027B-9E54-49C1-A6F8-F518E91151B5}" srcOrd="0" destOrd="0" presId="urn:microsoft.com/office/officeart/2005/8/layout/lProcess1"/>
    <dgm:cxn modelId="{571CE0F6-D91E-4EA2-9EF4-09B008A1FCB7}" srcId="{BCE91A0B-CA9F-4303-948A-FC45E02ADD99}" destId="{4A690DA8-84CF-4746-89D2-C86DC6B59A31}" srcOrd="0" destOrd="0" parTransId="{DFCE3DAC-D952-45B7-9F3A-9118279C6FF8}" sibTransId="{2FB0862E-CBE8-4690-A44E-FD434048F7CF}"/>
    <dgm:cxn modelId="{75636D41-FB44-4020-A54F-17F2F897D6E9}" srcId="{CD90924B-C155-4C68-A27A-4DE2C827F87D}" destId="{2FB5E797-476D-4226-A2AF-3A0ABD582413}" srcOrd="2" destOrd="0" parTransId="{DD96B361-7B18-43B7-AF5A-78D0CE33E11C}" sibTransId="{28EDDB6D-6BD0-4ED6-A696-F4EB98049FD0}"/>
    <dgm:cxn modelId="{F0634B96-45BE-4F39-8A50-1CB3C92D7F2C}" type="presOf" srcId="{450AE339-6E5F-491E-A54B-9F8706058AEF}" destId="{FCF25D5C-3422-4CAA-AB37-B3BF580C9FD2}" srcOrd="0" destOrd="0" presId="urn:microsoft.com/office/officeart/2005/8/layout/lProcess1"/>
    <dgm:cxn modelId="{7CC70502-630A-4306-B153-8F47106F0748}" srcId="{BCE91A0B-CA9F-4303-948A-FC45E02ADD99}" destId="{A5FEE124-59D9-4278-8A15-5293FA8632A6}" srcOrd="1" destOrd="0" parTransId="{77D062A4-3BAE-416A-BD06-00168CAFEF38}" sibTransId="{A5E91D60-8905-4BE7-83C7-D5A297762AE1}"/>
    <dgm:cxn modelId="{7970A2CD-586A-4C7A-BDCF-4841857B8290}" type="presOf" srcId="{A5E91D60-8905-4BE7-83C7-D5A297762AE1}" destId="{42F5CA31-4B4E-45E3-AF77-5DC4FF510F9C}" srcOrd="0" destOrd="0" presId="urn:microsoft.com/office/officeart/2005/8/layout/lProcess1"/>
    <dgm:cxn modelId="{E0BA16A7-1A4B-4EFC-8453-6CB2FF19FB56}" type="presOf" srcId="{05874424-6DA4-4B84-B545-983429D46CCD}" destId="{FA851E04-08E1-4A4D-A91D-EAE98E9D5B45}" srcOrd="0" destOrd="0" presId="urn:microsoft.com/office/officeart/2005/8/layout/lProcess1"/>
    <dgm:cxn modelId="{A8206F35-8505-43DB-857C-34B99954996A}" type="presOf" srcId="{B034B4DE-2DD0-4131-9540-373F5F1D9C7C}" destId="{046DC65E-D08E-4D2D-B3C7-FCDEFB56A1CC}" srcOrd="0" destOrd="0" presId="urn:microsoft.com/office/officeart/2005/8/layout/lProcess1"/>
    <dgm:cxn modelId="{75C555A0-429B-4D2A-A005-EAD08A5A5FC1}" type="presOf" srcId="{4D4B05FD-F00B-4C63-9CA2-CBA1F98E91EC}" destId="{A9B41115-3895-4A72-8955-0E57C691EB9A}" srcOrd="0" destOrd="0" presId="urn:microsoft.com/office/officeart/2005/8/layout/lProcess1"/>
    <dgm:cxn modelId="{2C401DEB-1FFE-43E7-807E-F7EB276D8589}" type="presOf" srcId="{7CC62582-6940-4FC1-97B1-1E988603ACDE}" destId="{7CA1FB2C-E8AC-4817-8438-0769CAAF5BD8}" srcOrd="0" destOrd="0" presId="urn:microsoft.com/office/officeart/2005/8/layout/lProcess1"/>
    <dgm:cxn modelId="{0D74884C-402C-4516-AC2B-2CFDD1C2268E}" srcId="{CD90924B-C155-4C68-A27A-4DE2C827F87D}" destId="{264D8A34-26E0-4448-B545-5D64F42D44ED}" srcOrd="1" destOrd="0" parTransId="{FB8DFFC4-C56B-44FC-A5F4-9F533E05B2E1}" sibTransId="{4807B60C-2621-4CDA-8D55-1585378C801F}"/>
    <dgm:cxn modelId="{BBC84258-78AA-4275-A8DC-BC53CE5905B8}" srcId="{A5E37C6D-8AA0-424E-8CB3-23A99F0FF22C}" destId="{4D4B05FD-F00B-4C63-9CA2-CBA1F98E91EC}" srcOrd="2" destOrd="0" parTransId="{3597CDE7-3C65-48FC-B984-FCB4E5D8CE28}" sibTransId="{D7A2B874-9E7E-4BDF-9C48-134A66B1EFA7}"/>
    <dgm:cxn modelId="{62696059-6945-4614-BF48-2106C4ED4960}" srcId="{3969367A-0E6B-4308-9685-CD3B1EA7C098}" destId="{A5E37C6D-8AA0-424E-8CB3-23A99F0FF22C}" srcOrd="0" destOrd="0" parTransId="{A50C610C-43F0-474F-BEC3-6F49D74381F1}" sibTransId="{CFCEDF43-C87E-46EF-95A8-66D0714646E8}"/>
    <dgm:cxn modelId="{19548178-6B7E-449F-AE4B-A96C2217FD84}" type="presOf" srcId="{320431FA-6338-4498-BF60-8A7E35D15FD8}" destId="{0DDA0007-C44E-4699-BF11-EAF07A149751}" srcOrd="0" destOrd="0" presId="urn:microsoft.com/office/officeart/2005/8/layout/lProcess1"/>
    <dgm:cxn modelId="{60349B8A-DC1C-4E10-9384-EA02BCF3AADE}" type="presOf" srcId="{2FB5E797-476D-4226-A2AF-3A0ABD582413}" destId="{504008FD-3934-47EF-8C26-DD52220769D9}" srcOrd="0" destOrd="0" presId="urn:microsoft.com/office/officeart/2005/8/layout/lProcess1"/>
    <dgm:cxn modelId="{1CE36F9E-435B-45EF-92EB-4C1F0D062631}" srcId="{A5E37C6D-8AA0-424E-8CB3-23A99F0FF22C}" destId="{320431FA-6338-4498-BF60-8A7E35D15FD8}" srcOrd="0" destOrd="0" parTransId="{BC17966C-63BD-47B5-BDC3-A666E2B357A2}" sibTransId="{8D70E1F5-5F43-4BF6-8D4D-1C60CF69E16A}"/>
    <dgm:cxn modelId="{80696754-6F81-46FC-9FE4-3497D5EDCCEB}" type="presOf" srcId="{3969367A-0E6B-4308-9685-CD3B1EA7C098}" destId="{EB1E3ECF-1F49-4CE9-B2BE-74F12678FDDA}" srcOrd="0" destOrd="0" presId="urn:microsoft.com/office/officeart/2005/8/layout/lProcess1"/>
    <dgm:cxn modelId="{ECD835DE-F2D2-44E4-A4FA-85B29E5672F5}" type="presOf" srcId="{A5E37C6D-8AA0-424E-8CB3-23A99F0FF22C}" destId="{1007A7A5-4F64-4229-91F5-C090F504D408}" srcOrd="0" destOrd="0" presId="urn:microsoft.com/office/officeart/2005/8/layout/lProcess1"/>
    <dgm:cxn modelId="{44176785-2C52-4872-BC7F-D2DF1BF66CDF}" type="presParOf" srcId="{EB1E3ECF-1F49-4CE9-B2BE-74F12678FDDA}" destId="{68F018AE-6471-4CFB-8B5C-71B09F3AAC84}" srcOrd="0" destOrd="0" presId="urn:microsoft.com/office/officeart/2005/8/layout/lProcess1"/>
    <dgm:cxn modelId="{BC00E829-7AFE-478C-B4C7-996E32F96972}" type="presParOf" srcId="{68F018AE-6471-4CFB-8B5C-71B09F3AAC84}" destId="{1007A7A5-4F64-4229-91F5-C090F504D408}" srcOrd="0" destOrd="0" presId="urn:microsoft.com/office/officeart/2005/8/layout/lProcess1"/>
    <dgm:cxn modelId="{0C8E7500-75C7-4005-9A81-B48CF37385DF}" type="presParOf" srcId="{68F018AE-6471-4CFB-8B5C-71B09F3AAC84}" destId="{341C027B-9E54-49C1-A6F8-F518E91151B5}" srcOrd="1" destOrd="0" presId="urn:microsoft.com/office/officeart/2005/8/layout/lProcess1"/>
    <dgm:cxn modelId="{D52005EC-602E-490B-848A-A15191739438}" type="presParOf" srcId="{68F018AE-6471-4CFB-8B5C-71B09F3AAC84}" destId="{0DDA0007-C44E-4699-BF11-EAF07A149751}" srcOrd="2" destOrd="0" presId="urn:microsoft.com/office/officeart/2005/8/layout/lProcess1"/>
    <dgm:cxn modelId="{990215C1-CE42-4257-A58E-905B5DE1C8F7}" type="presParOf" srcId="{68F018AE-6471-4CFB-8B5C-71B09F3AAC84}" destId="{7A3EA7D7-C5CA-4B10-9125-037F2000A23A}" srcOrd="3" destOrd="0" presId="urn:microsoft.com/office/officeart/2005/8/layout/lProcess1"/>
    <dgm:cxn modelId="{08FA67D4-D2D0-4EA6-9A0B-E53DE3E17DD2}" type="presParOf" srcId="{68F018AE-6471-4CFB-8B5C-71B09F3AAC84}" destId="{6EAB3AB8-756A-456E-93D5-F957F4CE3A5B}" srcOrd="4" destOrd="0" presId="urn:microsoft.com/office/officeart/2005/8/layout/lProcess1"/>
    <dgm:cxn modelId="{B669925D-E931-4318-801A-32FFA65E5022}" type="presParOf" srcId="{68F018AE-6471-4CFB-8B5C-71B09F3AAC84}" destId="{FA851E04-08E1-4A4D-A91D-EAE98E9D5B45}" srcOrd="5" destOrd="0" presId="urn:microsoft.com/office/officeart/2005/8/layout/lProcess1"/>
    <dgm:cxn modelId="{05CE5E29-9548-4711-8B1A-3CDA9D1526CA}" type="presParOf" srcId="{68F018AE-6471-4CFB-8B5C-71B09F3AAC84}" destId="{A9B41115-3895-4A72-8955-0E57C691EB9A}" srcOrd="6" destOrd="0" presId="urn:microsoft.com/office/officeart/2005/8/layout/lProcess1"/>
    <dgm:cxn modelId="{B6256240-D900-4D0F-83AA-01308CD5AD59}" type="presParOf" srcId="{EB1E3ECF-1F49-4CE9-B2BE-74F12678FDDA}" destId="{60ED3391-17F4-4CBC-8AF1-EF4E62E829CE}" srcOrd="1" destOrd="0" presId="urn:microsoft.com/office/officeart/2005/8/layout/lProcess1"/>
    <dgm:cxn modelId="{9CB4915B-F007-4982-ADE9-CB9643A2E70E}" type="presParOf" srcId="{EB1E3ECF-1F49-4CE9-B2BE-74F12678FDDA}" destId="{37E42EFD-F509-46FC-8629-B73CE41291EB}" srcOrd="2" destOrd="0" presId="urn:microsoft.com/office/officeart/2005/8/layout/lProcess1"/>
    <dgm:cxn modelId="{AF348210-20E5-4854-8D74-3E1A3F3AF67B}" type="presParOf" srcId="{37E42EFD-F509-46FC-8629-B73CE41291EB}" destId="{AC150DEE-CBED-42EC-9558-B53195065063}" srcOrd="0" destOrd="0" presId="urn:microsoft.com/office/officeart/2005/8/layout/lProcess1"/>
    <dgm:cxn modelId="{14926E24-9241-4501-9A6C-C0830568B21B}" type="presParOf" srcId="{37E42EFD-F509-46FC-8629-B73CE41291EB}" destId="{2E417708-B6DC-4025-B4EC-CF9D6A74E742}" srcOrd="1" destOrd="0" presId="urn:microsoft.com/office/officeart/2005/8/layout/lProcess1"/>
    <dgm:cxn modelId="{C92A2870-6595-433A-B1F8-2ED5194B099E}" type="presParOf" srcId="{37E42EFD-F509-46FC-8629-B73CE41291EB}" destId="{FCF25D5C-3422-4CAA-AB37-B3BF580C9FD2}" srcOrd="2" destOrd="0" presId="urn:microsoft.com/office/officeart/2005/8/layout/lProcess1"/>
    <dgm:cxn modelId="{D74049AE-2A68-4ECA-B19E-251E2A0A31E2}" type="presParOf" srcId="{37E42EFD-F509-46FC-8629-B73CE41291EB}" destId="{046DC65E-D08E-4D2D-B3C7-FCDEFB56A1CC}" srcOrd="3" destOrd="0" presId="urn:microsoft.com/office/officeart/2005/8/layout/lProcess1"/>
    <dgm:cxn modelId="{0251AC42-C10C-4321-AD96-17C62B82A74D}" type="presParOf" srcId="{37E42EFD-F509-46FC-8629-B73CE41291EB}" destId="{09C49D51-FA73-4774-BD03-97DF2549CC0D}" srcOrd="4" destOrd="0" presId="urn:microsoft.com/office/officeart/2005/8/layout/lProcess1"/>
    <dgm:cxn modelId="{71AEBDB4-F160-42E5-ADD5-EBD526D284C8}" type="presParOf" srcId="{37E42EFD-F509-46FC-8629-B73CE41291EB}" destId="{54A0F9D6-BB1E-4B6A-8DF7-04F45A521065}" srcOrd="5" destOrd="0" presId="urn:microsoft.com/office/officeart/2005/8/layout/lProcess1"/>
    <dgm:cxn modelId="{267B7944-112D-4D95-A93D-6CD101F0076D}" type="presParOf" srcId="{37E42EFD-F509-46FC-8629-B73CE41291EB}" destId="{504008FD-3934-47EF-8C26-DD52220769D9}" srcOrd="6" destOrd="0" presId="urn:microsoft.com/office/officeart/2005/8/layout/lProcess1"/>
    <dgm:cxn modelId="{D734F17D-40D2-4EF9-9EDC-E16975EF38D2}" type="presParOf" srcId="{37E42EFD-F509-46FC-8629-B73CE41291EB}" destId="{7F8E4BE2-A118-40D7-B246-1FB04D96CD7C}" srcOrd="7" destOrd="0" presId="urn:microsoft.com/office/officeart/2005/8/layout/lProcess1"/>
    <dgm:cxn modelId="{092F8B76-F606-4947-95BB-E6CDCA32B242}" type="presParOf" srcId="{37E42EFD-F509-46FC-8629-B73CE41291EB}" destId="{7CA1FB2C-E8AC-4817-8438-0769CAAF5BD8}" srcOrd="8" destOrd="0" presId="urn:microsoft.com/office/officeart/2005/8/layout/lProcess1"/>
    <dgm:cxn modelId="{5B08EBCF-AE78-4BE6-89ED-4A5DAE32D3F4}" type="presParOf" srcId="{EB1E3ECF-1F49-4CE9-B2BE-74F12678FDDA}" destId="{956CCDCE-7C28-4F7E-AC2E-86571CC88492}" srcOrd="3" destOrd="0" presId="urn:microsoft.com/office/officeart/2005/8/layout/lProcess1"/>
    <dgm:cxn modelId="{7A151090-2648-479E-A36E-7517F760F4C7}" type="presParOf" srcId="{EB1E3ECF-1F49-4CE9-B2BE-74F12678FDDA}" destId="{B1C757C2-A9AF-41E4-9E0C-4E7C466A5478}" srcOrd="4" destOrd="0" presId="urn:microsoft.com/office/officeart/2005/8/layout/lProcess1"/>
    <dgm:cxn modelId="{8F84C7FD-CFEF-418E-8ED5-423C31ADF839}" type="presParOf" srcId="{B1C757C2-A9AF-41E4-9E0C-4E7C466A5478}" destId="{0EA037FD-0455-42F5-BBC1-7216CF882C86}" srcOrd="0" destOrd="0" presId="urn:microsoft.com/office/officeart/2005/8/layout/lProcess1"/>
    <dgm:cxn modelId="{8E9BCD96-0EA1-46AD-8B23-74790003340D}" type="presParOf" srcId="{B1C757C2-A9AF-41E4-9E0C-4E7C466A5478}" destId="{069D0640-F658-4EE8-92BD-3A3250C72C98}" srcOrd="1" destOrd="0" presId="urn:microsoft.com/office/officeart/2005/8/layout/lProcess1"/>
    <dgm:cxn modelId="{BF70C6E8-8243-45D5-93F5-03A4CCBD9096}" type="presParOf" srcId="{B1C757C2-A9AF-41E4-9E0C-4E7C466A5478}" destId="{365E5C8A-2982-4586-8070-A9CA95BF6542}" srcOrd="2" destOrd="0" presId="urn:microsoft.com/office/officeart/2005/8/layout/lProcess1"/>
    <dgm:cxn modelId="{D60D159F-A43A-451D-81E0-D477EA9D3852}" type="presParOf" srcId="{B1C757C2-A9AF-41E4-9E0C-4E7C466A5478}" destId="{2EFC4DE2-5064-49A3-BD27-9C1A919F5835}" srcOrd="3" destOrd="0" presId="urn:microsoft.com/office/officeart/2005/8/layout/lProcess1"/>
    <dgm:cxn modelId="{69355173-3684-4178-BDD0-117B2C523992}" type="presParOf" srcId="{B1C757C2-A9AF-41E4-9E0C-4E7C466A5478}" destId="{7FBFF346-C2D0-40EA-A1CE-197CD008B67E}" srcOrd="4" destOrd="0" presId="urn:microsoft.com/office/officeart/2005/8/layout/lProcess1"/>
    <dgm:cxn modelId="{9F0E8E1E-06C2-478C-9832-3412F6106766}" type="presParOf" srcId="{B1C757C2-A9AF-41E4-9E0C-4E7C466A5478}" destId="{42F5CA31-4B4E-45E3-AF77-5DC4FF510F9C}" srcOrd="5" destOrd="0" presId="urn:microsoft.com/office/officeart/2005/8/layout/lProcess1"/>
    <dgm:cxn modelId="{0B0B6401-D729-4CE8-A720-6DC2ABF07A41}" type="presParOf" srcId="{B1C757C2-A9AF-41E4-9E0C-4E7C466A5478}" destId="{D5EAA448-5CA4-482E-A82A-C14DD54D4391}" srcOrd="6" destOrd="0" presId="urn:microsoft.com/office/officeart/2005/8/layout/lProcess1"/>
  </dgm:cxnLst>
  <dgm:bg/>
  <dgm:whole>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a:effectLst/>
      </p:grpSpPr>
      <p:sp>
        <p:nvSpPr>
          <p:cNvPr id="2" name="Header Placeholder 1"/>
          <p:cNvSpPr>
            <a:spLocks noGrp="1"/>
          </p:cNvSpPr>
          <p:nvPr>
            <p:ph type="hdr" sz="quarter"/>
          </p:nvPr>
        </p:nvSpPr>
        <p:spPr>
          <a:xfrm>
            <a:off x="0" y="0"/>
            <a:ext cx="2971800" cy="458788"/>
          </a:xfrm>
          <a:prstGeom prst="rect">
            <a:avLst/>
          </a:prstGeom>
          <a:effectLst/>
        </p:spPr>
        <p:txBody>
          <a:bodyPr vert="horz" lIns="91440" tIns="45720" rIns="91440" bIns="45720" rtlCol="0"/>
          <a:lstStyle>
            <a:lvl1pPr algn="l">
              <a:defRPr sz="1200">
                <a:effectLst/>
              </a:defRPr>
            </a:lvl1pPr>
          </a:lstStyle>
          <a:p>
            <a:endParaRPr lang="en-US">
              <a:effectLst/>
            </a:endParaRPr>
          </a:p>
        </p:txBody>
      </p:sp>
      <p:sp>
        <p:nvSpPr>
          <p:cNvPr id="3" name="Date Placeholder 2"/>
          <p:cNvSpPr>
            <a:spLocks noGrp="1"/>
          </p:cNvSpPr>
          <p:nvPr>
            <p:ph type="dt" sz="quarter" idx="1"/>
          </p:nvPr>
        </p:nvSpPr>
        <p:spPr>
          <a:xfrm>
            <a:off x="3884613" y="0"/>
            <a:ext cx="2971800" cy="458788"/>
          </a:xfrm>
          <a:prstGeom prst="rect">
            <a:avLst/>
          </a:prstGeom>
          <a:effectLst/>
        </p:spPr>
        <p:txBody>
          <a:bodyPr vert="horz" lIns="91440" tIns="45720" rIns="91440" bIns="45720" rtlCol="0"/>
          <a:lstStyle>
            <a:lvl1pPr algn="r">
              <a:defRPr sz="1200">
                <a:effectLst/>
              </a:defRPr>
            </a:lvl1pPr>
          </a:lstStyle>
          <a:p>
            <a:fld id="{AD92E731-CD90-44E6-8E5A-6B2F166E9193}" type="datetimeFigureOut">
              <a:rPr lang="en-US" smtClean="0">
                <a:effectLst/>
              </a:rPr>
              <a:t>11/9/2017</a:t>
            </a:fld>
            <a:endParaRPr lang="en-US">
              <a:effectLst/>
            </a:endParaRPr>
          </a:p>
        </p:txBody>
      </p:sp>
      <p:sp>
        <p:nvSpPr>
          <p:cNvPr id="4" name="Footer Placeholder 3"/>
          <p:cNvSpPr>
            <a:spLocks noGrp="1"/>
          </p:cNvSpPr>
          <p:nvPr>
            <p:ph type="ftr" sz="quarter" idx="2"/>
          </p:nvPr>
        </p:nvSpPr>
        <p:spPr>
          <a:xfrm>
            <a:off x="0" y="8685213"/>
            <a:ext cx="2971800" cy="458787"/>
          </a:xfrm>
          <a:prstGeom prst="rect">
            <a:avLst/>
          </a:prstGeom>
          <a:effectLst/>
        </p:spPr>
        <p:txBody>
          <a:bodyPr vert="horz" lIns="91440" tIns="45720" rIns="91440" bIns="45720" rtlCol="0" anchor="b"/>
          <a:lstStyle>
            <a:lvl1pPr algn="l">
              <a:defRPr sz="1200">
                <a:effectLst/>
              </a:defRPr>
            </a:lvl1pPr>
          </a:lstStyle>
          <a:p>
            <a:endParaRPr lang="en-US">
              <a:effectLst/>
            </a:endParaRPr>
          </a:p>
        </p:txBody>
      </p:sp>
      <p:sp>
        <p:nvSpPr>
          <p:cNvPr id="5" name="Slide Number Placeholder 4"/>
          <p:cNvSpPr>
            <a:spLocks noGrp="1"/>
          </p:cNvSpPr>
          <p:nvPr>
            <p:ph type="sldNum" sz="quarter" idx="3"/>
          </p:nvPr>
        </p:nvSpPr>
        <p:spPr>
          <a:xfrm>
            <a:off x="3884613" y="8685213"/>
            <a:ext cx="2971800" cy="458787"/>
          </a:xfrm>
          <a:prstGeom prst="rect">
            <a:avLst/>
          </a:prstGeom>
          <a:effectLst/>
        </p:spPr>
        <p:txBody>
          <a:bodyPr vert="horz" lIns="91440" tIns="45720" rIns="91440" bIns="45720" rtlCol="0" anchor="b"/>
          <a:lstStyle>
            <a:lvl1pPr algn="r">
              <a:defRPr sz="1200">
                <a:effectLst/>
              </a:defRPr>
            </a:lvl1pPr>
          </a:lstStyle>
          <a:p>
            <a:fld id="{0C5AD2CD-10C5-46DD-AC5E-1700DB13AEE3}" type="slidenum">
              <a:rPr lang="en-US" smtClean="0">
                <a:effectLst/>
              </a:rPr>
              <a:t>‹#›</a:t>
            </a:fld>
            <a:endParaRPr lang="en-US">
              <a:effectLst/>
            </a:endParaRPr>
          </a:p>
        </p:txBody>
      </p:sp>
    </p:spTree>
    <p:extLst>
      <p:ext uri="{BB962C8B-B14F-4D97-AF65-F5344CB8AC3E}">
        <p14:creationId xmlns:p14="http://schemas.microsoft.com/office/powerpoint/2010/main" val="2193411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a:effectLst/>
      </p:grpSpPr>
      <p:sp>
        <p:nvSpPr>
          <p:cNvPr id="2" name="Header Placeholder 1"/>
          <p:cNvSpPr>
            <a:spLocks noGrp="1"/>
          </p:cNvSpPr>
          <p:nvPr>
            <p:ph type="hdr" sz="quarter"/>
          </p:nvPr>
        </p:nvSpPr>
        <p:spPr>
          <a:xfrm>
            <a:off x="0" y="0"/>
            <a:ext cx="2971800" cy="458788"/>
          </a:xfrm>
          <a:prstGeom prst="rect">
            <a:avLst/>
          </a:prstGeom>
          <a:effectLst/>
        </p:spPr>
        <p:txBody>
          <a:bodyPr vert="horz" lIns="91440" tIns="45720" rIns="91440" bIns="45720" rtlCol="0"/>
          <a:lstStyle>
            <a:lvl1pPr algn="l">
              <a:defRPr sz="1200">
                <a:effectLst/>
              </a:defRPr>
            </a:lvl1pPr>
          </a:lstStyle>
          <a:p>
            <a:endParaRPr lang="en-US">
              <a:effectLst/>
            </a:endParaRPr>
          </a:p>
        </p:txBody>
      </p:sp>
      <p:sp>
        <p:nvSpPr>
          <p:cNvPr id="3" name="Date Placeholder 2"/>
          <p:cNvSpPr>
            <a:spLocks noGrp="1"/>
          </p:cNvSpPr>
          <p:nvPr>
            <p:ph type="dt" idx="1"/>
          </p:nvPr>
        </p:nvSpPr>
        <p:spPr>
          <a:xfrm>
            <a:off x="3884613" y="0"/>
            <a:ext cx="2971800" cy="458788"/>
          </a:xfrm>
          <a:prstGeom prst="rect">
            <a:avLst/>
          </a:prstGeom>
          <a:effectLst/>
        </p:spPr>
        <p:txBody>
          <a:bodyPr vert="horz" lIns="91440" tIns="45720" rIns="91440" bIns="45720" rtlCol="0"/>
          <a:lstStyle>
            <a:lvl1pPr algn="r">
              <a:defRPr sz="1200">
                <a:effectLst/>
              </a:defRPr>
            </a:lvl1pPr>
          </a:lstStyle>
          <a:p>
            <a:fld id="{381C479A-D1BF-1E44-83CB-B5328249E1A8}" type="datetimeFigureOut">
              <a:rPr lang="en-US" smtClean="0">
                <a:effectLst/>
              </a:rPr>
              <a:t>11/9/2017</a:t>
            </a:fld>
            <a:endParaRPr lang="en-US">
              <a:effectLst/>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a:effectLst/>
        </p:spPr>
      </p:sp>
      <p:sp>
        <p:nvSpPr>
          <p:cNvPr id="5" name="Notes Placeholder 4"/>
          <p:cNvSpPr>
            <a:spLocks noGrp="1"/>
          </p:cNvSpPr>
          <p:nvPr>
            <p:ph type="body" sz="quarter" idx="3"/>
          </p:nvPr>
        </p:nvSpPr>
        <p:spPr>
          <a:xfrm>
            <a:off x="685800" y="4400550"/>
            <a:ext cx="5486400" cy="3600450"/>
          </a:xfrm>
          <a:prstGeom prst="rect">
            <a:avLst/>
          </a:prstGeom>
          <a:effectLst/>
        </p:spPr>
        <p:txBody>
          <a:bodyPr vert="horz" lIns="91440" tIns="45720" rIns="91440" bIns="45720" rtlCol="0"/>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
        <p:nvSpPr>
          <p:cNvPr id="6" name="Footer Placeholder 5"/>
          <p:cNvSpPr>
            <a:spLocks noGrp="1"/>
          </p:cNvSpPr>
          <p:nvPr>
            <p:ph type="ftr" sz="quarter" idx="4"/>
          </p:nvPr>
        </p:nvSpPr>
        <p:spPr>
          <a:xfrm>
            <a:off x="0" y="8685213"/>
            <a:ext cx="2971800" cy="458787"/>
          </a:xfrm>
          <a:prstGeom prst="rect">
            <a:avLst/>
          </a:prstGeom>
          <a:effectLst/>
        </p:spPr>
        <p:txBody>
          <a:bodyPr vert="horz" lIns="91440" tIns="45720" rIns="91440" bIns="45720" rtlCol="0" anchor="b"/>
          <a:lstStyle>
            <a:lvl1pPr algn="l">
              <a:defRPr sz="1200">
                <a:effectLst/>
              </a:defRPr>
            </a:lvl1pPr>
          </a:lstStyle>
          <a:p>
            <a:endParaRPr lang="en-US">
              <a:effectLst/>
            </a:endParaRPr>
          </a:p>
        </p:txBody>
      </p:sp>
      <p:sp>
        <p:nvSpPr>
          <p:cNvPr id="7" name="Slide Number Placeholder 6"/>
          <p:cNvSpPr>
            <a:spLocks noGrp="1"/>
          </p:cNvSpPr>
          <p:nvPr>
            <p:ph type="sldNum" sz="quarter" idx="5"/>
          </p:nvPr>
        </p:nvSpPr>
        <p:spPr>
          <a:xfrm>
            <a:off x="3884613" y="8685213"/>
            <a:ext cx="2971800" cy="458787"/>
          </a:xfrm>
          <a:prstGeom prst="rect">
            <a:avLst/>
          </a:prstGeom>
          <a:effectLst/>
        </p:spPr>
        <p:txBody>
          <a:bodyPr vert="horz" lIns="91440" tIns="45720" rIns="91440" bIns="45720" rtlCol="0" anchor="b"/>
          <a:lstStyle>
            <a:lvl1pPr algn="r">
              <a:defRPr sz="1200">
                <a:effectLst/>
              </a:defRPr>
            </a:lvl1pPr>
          </a:lstStyle>
          <a:p>
            <a:fld id="{FE171BDD-BA10-1E4A-AF74-12A0450678F5}" type="slidenum">
              <a:rPr lang="en-US" smtClean="0">
                <a:effectLst/>
              </a:rPr>
              <a:t>‹#›</a:t>
            </a:fld>
            <a:endParaRPr lang="en-US">
              <a:effectLst/>
            </a:endParaRPr>
          </a:p>
        </p:txBody>
      </p:sp>
    </p:spTree>
    <p:extLst>
      <p:ext uri="{BB962C8B-B14F-4D97-AF65-F5344CB8AC3E}">
        <p14:creationId xmlns:p14="http://schemas.microsoft.com/office/powerpoint/2010/main" val="693975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1</a:t>
            </a:fld>
            <a:endParaRPr lang="en-US">
              <a:effectLst/>
            </a:endParaRPr>
          </a:p>
        </p:txBody>
      </p:sp>
    </p:spTree>
    <p:extLst>
      <p:ext uri="{BB962C8B-B14F-4D97-AF65-F5344CB8AC3E}">
        <p14:creationId xmlns:p14="http://schemas.microsoft.com/office/powerpoint/2010/main" val="1980311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10</a:t>
            </a:fld>
            <a:endParaRPr lang="en-US">
              <a:effectLst/>
            </a:endParaRPr>
          </a:p>
        </p:txBody>
      </p:sp>
    </p:spTree>
    <p:extLst>
      <p:ext uri="{BB962C8B-B14F-4D97-AF65-F5344CB8AC3E}">
        <p14:creationId xmlns:p14="http://schemas.microsoft.com/office/powerpoint/2010/main" val="3994874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11</a:t>
            </a:fld>
            <a:endParaRPr lang="en-US">
              <a:effectLst/>
            </a:endParaRPr>
          </a:p>
        </p:txBody>
      </p:sp>
    </p:spTree>
    <p:extLst>
      <p:ext uri="{BB962C8B-B14F-4D97-AF65-F5344CB8AC3E}">
        <p14:creationId xmlns:p14="http://schemas.microsoft.com/office/powerpoint/2010/main" val="3345788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12</a:t>
            </a:fld>
            <a:endParaRPr lang="en-US">
              <a:effectLst/>
            </a:endParaRPr>
          </a:p>
        </p:txBody>
      </p:sp>
    </p:spTree>
    <p:extLst>
      <p:ext uri="{BB962C8B-B14F-4D97-AF65-F5344CB8AC3E}">
        <p14:creationId xmlns:p14="http://schemas.microsoft.com/office/powerpoint/2010/main" val="952100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13</a:t>
            </a:fld>
            <a:endParaRPr lang="en-US">
              <a:effectLst/>
            </a:endParaRPr>
          </a:p>
        </p:txBody>
      </p:sp>
    </p:spTree>
    <p:extLst>
      <p:ext uri="{BB962C8B-B14F-4D97-AF65-F5344CB8AC3E}">
        <p14:creationId xmlns:p14="http://schemas.microsoft.com/office/powerpoint/2010/main" val="3873038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14</a:t>
            </a:fld>
            <a:endParaRPr lang="en-US">
              <a:effectLst/>
            </a:endParaRPr>
          </a:p>
        </p:txBody>
      </p:sp>
    </p:spTree>
    <p:extLst>
      <p:ext uri="{BB962C8B-B14F-4D97-AF65-F5344CB8AC3E}">
        <p14:creationId xmlns:p14="http://schemas.microsoft.com/office/powerpoint/2010/main" val="2399122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15</a:t>
            </a:fld>
            <a:endParaRPr lang="en-US">
              <a:effectLst/>
            </a:endParaRPr>
          </a:p>
        </p:txBody>
      </p:sp>
    </p:spTree>
    <p:extLst>
      <p:ext uri="{BB962C8B-B14F-4D97-AF65-F5344CB8AC3E}">
        <p14:creationId xmlns:p14="http://schemas.microsoft.com/office/powerpoint/2010/main" val="1897669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16</a:t>
            </a:fld>
            <a:endParaRPr lang="en-US">
              <a:effectLst/>
            </a:endParaRPr>
          </a:p>
        </p:txBody>
      </p:sp>
    </p:spTree>
    <p:extLst>
      <p:ext uri="{BB962C8B-B14F-4D97-AF65-F5344CB8AC3E}">
        <p14:creationId xmlns:p14="http://schemas.microsoft.com/office/powerpoint/2010/main" val="3630636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17</a:t>
            </a:fld>
            <a:endParaRPr lang="en-US">
              <a:effectLst/>
            </a:endParaRPr>
          </a:p>
        </p:txBody>
      </p:sp>
    </p:spTree>
    <p:extLst>
      <p:ext uri="{BB962C8B-B14F-4D97-AF65-F5344CB8AC3E}">
        <p14:creationId xmlns:p14="http://schemas.microsoft.com/office/powerpoint/2010/main" val="1136188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18</a:t>
            </a:fld>
            <a:endParaRPr lang="en-US">
              <a:effectLst/>
            </a:endParaRPr>
          </a:p>
        </p:txBody>
      </p:sp>
    </p:spTree>
    <p:extLst>
      <p:ext uri="{BB962C8B-B14F-4D97-AF65-F5344CB8AC3E}">
        <p14:creationId xmlns:p14="http://schemas.microsoft.com/office/powerpoint/2010/main" val="4237220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19</a:t>
            </a:fld>
            <a:endParaRPr lang="en-US">
              <a:effectLst/>
            </a:endParaRPr>
          </a:p>
        </p:txBody>
      </p:sp>
    </p:spTree>
    <p:extLst>
      <p:ext uri="{BB962C8B-B14F-4D97-AF65-F5344CB8AC3E}">
        <p14:creationId xmlns:p14="http://schemas.microsoft.com/office/powerpoint/2010/main" val="1205544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2</a:t>
            </a:fld>
            <a:endParaRPr lang="en-US">
              <a:effectLst/>
            </a:endParaRPr>
          </a:p>
        </p:txBody>
      </p:sp>
    </p:spTree>
    <p:extLst>
      <p:ext uri="{BB962C8B-B14F-4D97-AF65-F5344CB8AC3E}">
        <p14:creationId xmlns:p14="http://schemas.microsoft.com/office/powerpoint/2010/main" val="1147999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r>
              <a:rPr lang="en-US" altLang="en-US" smtClean="0">
                <a:effectLst/>
                <a:latin typeface="Arial" panose="020B0604020202020204" pitchFamily="34" charset="0"/>
              </a:rPr>
              <a:t>.</a:t>
            </a:r>
            <a:r>
              <a:rPr lang="en-US">
                <a:effectLst/>
              </a:rPr>
              <a:t>SB 35 seeks to ‘streamline’ the approval process for some housing developments. A housing project proposed in a city or county that has not issued enough building permits to satisfy its regional housing allocation by income category would be eligible for ministerial approval provided that it complies with ‘objective’ planning standards. </a:t>
            </a:r>
          </a:p>
          <a:p>
            <a:endParaRPr lang="en-US" smtClean="0">
              <a:effectLst/>
            </a:endParaRPr>
          </a:p>
          <a:p>
            <a:r>
              <a:rPr lang="en-US">
                <a:effectLst/>
              </a:rPr>
              <a:t>This </a:t>
            </a:r>
            <a:r>
              <a:rPr lang="en-US" smtClean="0">
                <a:effectLst/>
              </a:rPr>
              <a:t>bill has received by far the most publicity of any of the land use-related housing bills and will probably have the least impact. You will see, as we go through the requirements, that very few projects will be eligible; or where it will be feasible for developers to use SB 35.</a:t>
            </a:r>
          </a:p>
          <a:p>
            <a:endParaRPr lang="en-US">
              <a:effectLst/>
            </a:endParaRPr>
          </a:p>
        </p:txBody>
      </p:sp>
      <p:sp>
        <p:nvSpPr>
          <p:cNvPr id="4" name="Slide Number Placeholder 3"/>
          <p:cNvSpPr>
            <a:spLocks noGrp="1"/>
          </p:cNvSpPr>
          <p:nvPr>
            <p:ph type="sldNum" sz="quarter" idx="10"/>
          </p:nvPr>
        </p:nvSpPr>
        <p:spPr>
          <a:effectLst/>
        </p:spPr>
        <p:txBody>
          <a:bodyPr/>
          <a:lstStyle/>
          <a:p>
            <a:fld id="{B2331B1D-9EDA-4D81-8454-C9DBFC5871CD}" type="slidenum">
              <a:rPr lang="en-US" smtClean="0">
                <a:effectLst/>
              </a:rPr>
              <a:t>20</a:t>
            </a:fld>
            <a:endParaRPr lang="en-US">
              <a:effectLst/>
            </a:endParaRPr>
          </a:p>
        </p:txBody>
      </p:sp>
    </p:spTree>
    <p:extLst>
      <p:ext uri="{BB962C8B-B14F-4D97-AF65-F5344CB8AC3E}">
        <p14:creationId xmlns:p14="http://schemas.microsoft.com/office/powerpoint/2010/main" val="626220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r>
              <a:rPr lang="en-US" smtClean="0">
                <a:effectLst/>
              </a:rPr>
              <a:t>Although we think that most of you know about housing elements, we wanted to review just a few key concepts so some of these bills will make more sense. </a:t>
            </a:r>
            <a:endParaRPr lang="en-US">
              <a:effectLst/>
            </a:endParaRPr>
          </a:p>
          <a:p>
            <a:endParaRPr lang="en-US" smtClean="0">
              <a:effectLst/>
            </a:endParaRPr>
          </a:p>
          <a:p>
            <a:endParaRPr lang="en-US">
              <a:effectLst/>
            </a:endParaRPr>
          </a:p>
          <a:p>
            <a:r>
              <a:rPr lang="en-US" smtClean="0">
                <a:effectLst/>
              </a:rPr>
              <a:t>The key requirement for housing elements is to show that the city has enough land zoned for housing at appropriate densities to accommodate its Regional Housing Need Allocation, fondly called the RHNA. The expected need for housing over the next 8 years is calculated for each region in the state by income category, and each city is given its share of the of the need. Typically 40% low and very low (incomes less than 80% of median), 20% moderate (between 80% and 120% of median income), 40% above moderate. So here is a typical distribution in our model city.</a:t>
            </a:r>
            <a:endParaRPr lang="en-US">
              <a:effectLst/>
            </a:endParaRPr>
          </a:p>
        </p:txBody>
      </p:sp>
      <p:sp>
        <p:nvSpPr>
          <p:cNvPr id="4" name="Slide Number Placeholder 3"/>
          <p:cNvSpPr>
            <a:spLocks noGrp="1"/>
          </p:cNvSpPr>
          <p:nvPr>
            <p:ph type="sldNum" sz="quarter" idx="10"/>
          </p:nvPr>
        </p:nvSpPr>
        <p:spPr>
          <a:effectLst/>
        </p:spPr>
        <p:txBody>
          <a:bodyPr/>
          <a:lstStyle/>
          <a:p>
            <a:fld id="{B2331B1D-9EDA-4D81-8454-C9DBFC5871CD}" type="slidenum">
              <a:rPr lang="en-US" smtClean="0">
                <a:solidFill>
                  <a:prstClr val="black"/>
                </a:solidFill>
                <a:effectLst/>
              </a:rPr>
              <a:t>21</a:t>
            </a:fld>
            <a:endParaRPr lang="en-US">
              <a:solidFill>
                <a:prstClr val="black"/>
              </a:solidFill>
              <a:effectLst/>
            </a:endParaRPr>
          </a:p>
        </p:txBody>
      </p:sp>
    </p:spTree>
    <p:extLst>
      <p:ext uri="{BB962C8B-B14F-4D97-AF65-F5344CB8AC3E}">
        <p14:creationId xmlns:p14="http://schemas.microsoft.com/office/powerpoint/2010/main" val="17147376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22</a:t>
            </a:fld>
            <a:endParaRPr lang="en-US">
              <a:effectLst/>
            </a:endParaRPr>
          </a:p>
        </p:txBody>
      </p:sp>
    </p:spTree>
    <p:extLst>
      <p:ext uri="{BB962C8B-B14F-4D97-AF65-F5344CB8AC3E}">
        <p14:creationId xmlns:p14="http://schemas.microsoft.com/office/powerpoint/2010/main" val="9947398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23</a:t>
            </a:fld>
            <a:endParaRPr lang="en-US">
              <a:effectLst/>
            </a:endParaRPr>
          </a:p>
        </p:txBody>
      </p:sp>
    </p:spTree>
    <p:extLst>
      <p:ext uri="{BB962C8B-B14F-4D97-AF65-F5344CB8AC3E}">
        <p14:creationId xmlns:p14="http://schemas.microsoft.com/office/powerpoint/2010/main" val="37180866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24</a:t>
            </a:fld>
            <a:endParaRPr lang="en-US">
              <a:effectLst/>
            </a:endParaRPr>
          </a:p>
        </p:txBody>
      </p:sp>
    </p:spTree>
    <p:extLst>
      <p:ext uri="{BB962C8B-B14F-4D97-AF65-F5344CB8AC3E}">
        <p14:creationId xmlns:p14="http://schemas.microsoft.com/office/powerpoint/2010/main" val="11111077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25</a:t>
            </a:fld>
            <a:endParaRPr lang="en-US">
              <a:effectLst/>
            </a:endParaRPr>
          </a:p>
        </p:txBody>
      </p:sp>
    </p:spTree>
    <p:extLst>
      <p:ext uri="{BB962C8B-B14F-4D97-AF65-F5344CB8AC3E}">
        <p14:creationId xmlns:p14="http://schemas.microsoft.com/office/powerpoint/2010/main" val="19142690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26</a:t>
            </a:fld>
            <a:endParaRPr lang="en-US">
              <a:effectLst/>
            </a:endParaRPr>
          </a:p>
        </p:txBody>
      </p:sp>
    </p:spTree>
    <p:extLst>
      <p:ext uri="{BB962C8B-B14F-4D97-AF65-F5344CB8AC3E}">
        <p14:creationId xmlns:p14="http://schemas.microsoft.com/office/powerpoint/2010/main" val="110321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27</a:t>
            </a:fld>
            <a:endParaRPr lang="en-US">
              <a:effectLst/>
            </a:endParaRPr>
          </a:p>
        </p:txBody>
      </p:sp>
    </p:spTree>
    <p:extLst>
      <p:ext uri="{BB962C8B-B14F-4D97-AF65-F5344CB8AC3E}">
        <p14:creationId xmlns:p14="http://schemas.microsoft.com/office/powerpoint/2010/main" val="5649862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28</a:t>
            </a:fld>
            <a:endParaRPr lang="en-US">
              <a:effectLst/>
            </a:endParaRPr>
          </a:p>
        </p:txBody>
      </p:sp>
    </p:spTree>
    <p:extLst>
      <p:ext uri="{BB962C8B-B14F-4D97-AF65-F5344CB8AC3E}">
        <p14:creationId xmlns:p14="http://schemas.microsoft.com/office/powerpoint/2010/main" val="16127037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31</a:t>
            </a:fld>
            <a:endParaRPr lang="en-US">
              <a:effectLst/>
            </a:endParaRPr>
          </a:p>
        </p:txBody>
      </p:sp>
    </p:spTree>
    <p:extLst>
      <p:ext uri="{BB962C8B-B14F-4D97-AF65-F5344CB8AC3E}">
        <p14:creationId xmlns:p14="http://schemas.microsoft.com/office/powerpoint/2010/main" val="1789093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3</a:t>
            </a:fld>
            <a:endParaRPr lang="en-US">
              <a:effectLst/>
            </a:endParaRPr>
          </a:p>
        </p:txBody>
      </p:sp>
    </p:spTree>
    <p:extLst>
      <p:ext uri="{BB962C8B-B14F-4D97-AF65-F5344CB8AC3E}">
        <p14:creationId xmlns:p14="http://schemas.microsoft.com/office/powerpoint/2010/main" val="3463829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pPr marL="0" lvl="1"/>
            <a:r>
              <a:rPr lang="en-US" altLang="en-US">
                <a:effectLst/>
                <a:latin typeface="Arial" panose="020B0604020202020204" pitchFamily="34" charset="0"/>
              </a:rPr>
              <a:t>To show there is enough land zoned for housing to “accommodate” the RHNA, a city must do an inventory of land zoned for housing that identifies specific sites, describes the density permitted, and states specifically how many units can be accommodated. Every housing element contains a table something like this one.</a:t>
            </a:r>
          </a:p>
          <a:p>
            <a:pPr marL="0" lvl="1"/>
            <a:endParaRPr lang="en-US" altLang="en-US">
              <a:effectLst/>
              <a:latin typeface="Arial" panose="020B0604020202020204" pitchFamily="34" charset="0"/>
            </a:endParaRPr>
          </a:p>
          <a:p>
            <a:pPr marL="0" lvl="1"/>
            <a:r>
              <a:rPr lang="en-US" altLang="en-US">
                <a:effectLst/>
                <a:latin typeface="Arial" panose="020B0604020202020204" pitchFamily="34" charset="0"/>
              </a:rPr>
              <a:t>Additionally, the city must identify whether the site is suitable for lower, moderate, or above moderate income housing. Certain densities are ‘deemed appropriate’ for lower income housing. For this city, densities need to be at least 30 units per acre (describe chart).</a:t>
            </a:r>
          </a:p>
          <a:p>
            <a:pPr marL="0" lvl="1"/>
            <a:endParaRPr lang="en-US" altLang="en-US">
              <a:effectLst/>
              <a:latin typeface="Arial" panose="020B0604020202020204" pitchFamily="34" charset="0"/>
            </a:endParaRPr>
          </a:p>
          <a:p>
            <a:pPr marL="0" lvl="1"/>
            <a:r>
              <a:rPr lang="en-US" altLang="en-US">
                <a:effectLst/>
                <a:latin typeface="Arial" panose="020B0604020202020204" pitchFamily="34" charset="0"/>
              </a:rPr>
              <a:t>The two things to remember from this chart, which come into play later, are:</a:t>
            </a:r>
          </a:p>
          <a:p>
            <a:pPr marL="0" lvl="1"/>
            <a:endParaRPr lang="en-US" altLang="en-US">
              <a:effectLst/>
              <a:latin typeface="Arial" panose="020B0604020202020204" pitchFamily="34" charset="0"/>
            </a:endParaRPr>
          </a:p>
          <a:p>
            <a:pPr marL="241625" lvl="1" indent="-241625">
              <a:buFontTx/>
              <a:buAutoNum type="arabicPeriod"/>
            </a:pPr>
            <a:r>
              <a:rPr lang="en-US" altLang="en-US">
                <a:effectLst/>
                <a:latin typeface="Arial" panose="020B0604020202020204" pitchFamily="34" charset="0"/>
              </a:rPr>
              <a:t>How many units are shown on the site?</a:t>
            </a:r>
          </a:p>
          <a:p>
            <a:pPr marL="241625" lvl="1" indent="-241625">
              <a:buFontTx/>
              <a:buAutoNum type="arabicPeriod"/>
            </a:pPr>
            <a:r>
              <a:rPr lang="en-US" altLang="en-US">
                <a:effectLst/>
                <a:latin typeface="Arial" panose="020B0604020202020204" pitchFamily="34" charset="0"/>
              </a:rPr>
              <a:t>What income category is the site intended to meet? </a:t>
            </a:r>
          </a:p>
          <a:p>
            <a:pPr marL="241625" lvl="1" indent="-241625">
              <a:buFontTx/>
              <a:buAutoNum type="arabicPeriod"/>
            </a:pPr>
            <a:endParaRPr lang="en-US" altLang="en-US">
              <a:effectLst/>
              <a:latin typeface="Arial" panose="020B0604020202020204" pitchFamily="34" charset="0"/>
            </a:endParaRPr>
          </a:p>
        </p:txBody>
      </p:sp>
      <p:sp>
        <p:nvSpPr>
          <p:cNvPr id="4" name="Slide Number Placeholder 3"/>
          <p:cNvSpPr>
            <a:spLocks noGrp="1"/>
          </p:cNvSpPr>
          <p:nvPr>
            <p:ph type="sldNum" sz="quarter" idx="10"/>
          </p:nvPr>
        </p:nvSpPr>
        <p:spPr>
          <a:effectLst/>
        </p:spPr>
        <p:txBody>
          <a:bodyPr/>
          <a:lstStyle/>
          <a:p>
            <a:fld id="{B2331B1D-9EDA-4D81-8454-C9DBFC5871CD}" type="slidenum">
              <a:rPr lang="en-US" smtClean="0">
                <a:solidFill>
                  <a:prstClr val="black"/>
                </a:solidFill>
                <a:effectLst/>
              </a:rPr>
              <a:t>32</a:t>
            </a:fld>
            <a:endParaRPr lang="en-US">
              <a:solidFill>
                <a:prstClr val="black"/>
              </a:solidFill>
              <a:effectLst/>
            </a:endParaRPr>
          </a:p>
        </p:txBody>
      </p:sp>
    </p:spTree>
    <p:extLst>
      <p:ext uri="{BB962C8B-B14F-4D97-AF65-F5344CB8AC3E}">
        <p14:creationId xmlns:p14="http://schemas.microsoft.com/office/powerpoint/2010/main" val="26748572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33</a:t>
            </a:fld>
            <a:endParaRPr lang="en-US">
              <a:effectLst/>
            </a:endParaRPr>
          </a:p>
        </p:txBody>
      </p:sp>
    </p:spTree>
    <p:extLst>
      <p:ext uri="{BB962C8B-B14F-4D97-AF65-F5344CB8AC3E}">
        <p14:creationId xmlns:p14="http://schemas.microsoft.com/office/powerpoint/2010/main" val="42860957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34</a:t>
            </a:fld>
            <a:endParaRPr lang="en-US">
              <a:effectLst/>
            </a:endParaRPr>
          </a:p>
        </p:txBody>
      </p:sp>
    </p:spTree>
    <p:extLst>
      <p:ext uri="{BB962C8B-B14F-4D97-AF65-F5344CB8AC3E}">
        <p14:creationId xmlns:p14="http://schemas.microsoft.com/office/powerpoint/2010/main" val="17963789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35</a:t>
            </a:fld>
            <a:endParaRPr lang="en-US">
              <a:effectLst/>
            </a:endParaRPr>
          </a:p>
        </p:txBody>
      </p:sp>
    </p:spTree>
    <p:extLst>
      <p:ext uri="{BB962C8B-B14F-4D97-AF65-F5344CB8AC3E}">
        <p14:creationId xmlns:p14="http://schemas.microsoft.com/office/powerpoint/2010/main" val="3679901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36</a:t>
            </a:fld>
            <a:endParaRPr lang="en-US">
              <a:effectLst/>
            </a:endParaRPr>
          </a:p>
        </p:txBody>
      </p:sp>
    </p:spTree>
    <p:extLst>
      <p:ext uri="{BB962C8B-B14F-4D97-AF65-F5344CB8AC3E}">
        <p14:creationId xmlns:p14="http://schemas.microsoft.com/office/powerpoint/2010/main" val="27766782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37</a:t>
            </a:fld>
            <a:endParaRPr lang="en-US">
              <a:effectLst/>
            </a:endParaRPr>
          </a:p>
        </p:txBody>
      </p:sp>
    </p:spTree>
    <p:extLst>
      <p:ext uri="{BB962C8B-B14F-4D97-AF65-F5344CB8AC3E}">
        <p14:creationId xmlns:p14="http://schemas.microsoft.com/office/powerpoint/2010/main" val="34776432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pPr>
              <a:spcAft>
                <a:spcPts val="700"/>
              </a:spcAft>
            </a:pPr>
            <a:r>
              <a:rPr lang="en-US" sz="3200">
                <a:effectLst/>
              </a:rPr>
              <a:t>Is the project on a Housing Element site? If so:</a:t>
            </a:r>
          </a:p>
          <a:p>
            <a:pPr lvl="1">
              <a:spcAft>
                <a:spcPts val="700"/>
              </a:spcAft>
            </a:pPr>
            <a:r>
              <a:rPr lang="en-US" sz="2800">
                <a:effectLst/>
              </a:rPr>
              <a:t>Does it have at least the number of units listed in the Housing Element </a:t>
            </a:r>
            <a:r>
              <a:rPr lang="en-US" sz="2800" u="sng">
                <a:solidFill>
                  <a:srgbClr val="C00000"/>
                </a:solidFill>
                <a:effectLst/>
              </a:rPr>
              <a:t>at the income level shown in the Housing Element</a:t>
            </a:r>
            <a:r>
              <a:rPr lang="en-US" sz="2800">
                <a:effectLst/>
              </a:rPr>
              <a:t>? If not, comply with ‘no net loss’ (Section 65863)</a:t>
            </a:r>
          </a:p>
          <a:p>
            <a:pPr lvl="1">
              <a:spcAft>
                <a:spcPts val="700"/>
              </a:spcAft>
            </a:pPr>
            <a:r>
              <a:rPr lang="en-US" sz="2800">
                <a:effectLst/>
              </a:rPr>
              <a:t>Note this applies also to non-residential approvals on housing element sites</a:t>
            </a:r>
          </a:p>
          <a:p>
            <a:pPr>
              <a:spcAft>
                <a:spcPts val="700"/>
              </a:spcAft>
            </a:pPr>
            <a:endParaRPr lang="en-US" sz="3200">
              <a:effectLst/>
            </a:endParaRPr>
          </a:p>
          <a:p>
            <a:pPr>
              <a:spcAft>
                <a:spcPts val="700"/>
              </a:spcAft>
            </a:pPr>
            <a:r>
              <a:rPr lang="en-US" sz="3200">
                <a:effectLst/>
              </a:rPr>
              <a:t>Is it a ‘housing development project’ under the HAA? If so:</a:t>
            </a:r>
          </a:p>
          <a:p>
            <a:pPr lvl="1">
              <a:spcAft>
                <a:spcPts val="700"/>
              </a:spcAft>
            </a:pPr>
            <a:r>
              <a:rPr lang="en-US" sz="2800" u="sng">
                <a:solidFill>
                  <a:srgbClr val="C00000"/>
                </a:solidFill>
                <a:effectLst/>
              </a:rPr>
              <a:t>Must advise on consistency within 30 – 60 days of completeness</a:t>
            </a:r>
          </a:p>
          <a:p>
            <a:pPr lvl="1">
              <a:spcAft>
                <a:spcPts val="700"/>
              </a:spcAft>
            </a:pPr>
            <a:r>
              <a:rPr lang="en-US" sz="2800">
                <a:effectLst/>
              </a:rPr>
              <a:t>Does City plan to reduce density or deny? Must either find non-compliance with objective City standards or make “specific adverse impact” finding. (Section 65589.5(j).) May be able to find non-compliance with Coastal Act on non-objective basis. </a:t>
            </a:r>
          </a:p>
          <a:p>
            <a:pPr>
              <a:spcAft>
                <a:spcPts val="700"/>
              </a:spcAft>
            </a:pPr>
            <a:r>
              <a:rPr lang="en-US" sz="3200">
                <a:effectLst/>
              </a:rPr>
              <a:t>Is it also an affordable project or emergency shelter under the HAA? If so:</a:t>
            </a:r>
          </a:p>
          <a:p>
            <a:pPr lvl="1">
              <a:spcAft>
                <a:spcPts val="700"/>
              </a:spcAft>
            </a:pPr>
            <a:r>
              <a:rPr lang="en-US" sz="2800">
                <a:effectLst/>
              </a:rPr>
              <a:t>Does City plan to deny </a:t>
            </a:r>
            <a:r>
              <a:rPr lang="en-US" sz="2800" u="sng">
                <a:solidFill>
                  <a:srgbClr val="C00000"/>
                </a:solidFill>
                <a:effectLst/>
              </a:rPr>
              <a:t>or reduce density </a:t>
            </a:r>
            <a:r>
              <a:rPr lang="en-US" sz="2800">
                <a:effectLst/>
              </a:rPr>
              <a:t>or adopt condition making project infeasible? If so: must make one of 5 findings under Section 65589.5(d).</a:t>
            </a:r>
          </a:p>
          <a:p>
            <a:pPr>
              <a:spcAft>
                <a:spcPts val="700"/>
              </a:spcAft>
            </a:pPr>
            <a:endParaRPr lang="en-US" sz="3200">
              <a:effectLst/>
            </a:endParaRPr>
          </a:p>
          <a:p>
            <a:pPr>
              <a:spcAft>
                <a:spcPts val="700"/>
              </a:spcAft>
            </a:pPr>
            <a:endParaRPr lang="en-US" sz="3200">
              <a:effectLst/>
            </a:endParaRPr>
          </a:p>
          <a:p>
            <a:pPr>
              <a:spcAft>
                <a:spcPts val="700"/>
              </a:spcAft>
            </a:pPr>
            <a:r>
              <a:rPr lang="en-US" sz="3200">
                <a:effectLst/>
              </a:rPr>
              <a:t>Does it qualify for SB 35 approval? If so:</a:t>
            </a:r>
          </a:p>
          <a:p>
            <a:pPr lvl="1">
              <a:spcAft>
                <a:spcPts val="700"/>
              </a:spcAft>
            </a:pPr>
            <a:r>
              <a:rPr lang="en-US" sz="2800" u="sng">
                <a:solidFill>
                  <a:srgbClr val="C00000"/>
                </a:solidFill>
                <a:effectLst/>
              </a:rPr>
              <a:t>Must advise on consistency within 60 – 90 days of </a:t>
            </a:r>
            <a:r>
              <a:rPr lang="en-US" sz="2800" b="1" u="sng">
                <a:solidFill>
                  <a:srgbClr val="C00000"/>
                </a:solidFill>
                <a:effectLst/>
              </a:rPr>
              <a:t>submittal</a:t>
            </a:r>
          </a:p>
          <a:p>
            <a:pPr lvl="1">
              <a:spcAft>
                <a:spcPts val="700"/>
              </a:spcAft>
            </a:pPr>
            <a:r>
              <a:rPr lang="en-US" sz="2800" u="sng">
                <a:solidFill>
                  <a:srgbClr val="C00000"/>
                </a:solidFill>
                <a:effectLst/>
              </a:rPr>
              <a:t>Must complete “public oversight” within 90 – 180 days</a:t>
            </a:r>
          </a:p>
          <a:p>
            <a:endParaRPr lang="en-US">
              <a:effectLst/>
            </a:endParaRPr>
          </a:p>
        </p:txBody>
      </p:sp>
      <p:sp>
        <p:nvSpPr>
          <p:cNvPr id="4" name="Slide Number Placeholder 3"/>
          <p:cNvSpPr>
            <a:spLocks noGrp="1"/>
          </p:cNvSpPr>
          <p:nvPr>
            <p:ph type="sldNum" sz="quarter" idx="10"/>
          </p:nvPr>
        </p:nvSpPr>
        <p:spPr>
          <a:effectLst/>
        </p:spPr>
        <p:txBody>
          <a:bodyPr/>
          <a:lstStyle/>
          <a:p>
            <a:fld id="{B2331B1D-9EDA-4D81-8454-C9DBFC5871CD}" type="slidenum">
              <a:rPr lang="en-US" smtClean="0">
                <a:effectLst/>
              </a:rPr>
              <a:t>38</a:t>
            </a:fld>
            <a:endParaRPr lang="en-US">
              <a:effectLst/>
            </a:endParaRPr>
          </a:p>
        </p:txBody>
      </p:sp>
    </p:spTree>
    <p:extLst>
      <p:ext uri="{BB962C8B-B14F-4D97-AF65-F5344CB8AC3E}">
        <p14:creationId xmlns:p14="http://schemas.microsoft.com/office/powerpoint/2010/main" val="18861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39</a:t>
            </a:fld>
            <a:endParaRPr lang="en-US">
              <a:effectLst/>
            </a:endParaRPr>
          </a:p>
        </p:txBody>
      </p:sp>
    </p:spTree>
    <p:extLst>
      <p:ext uri="{BB962C8B-B14F-4D97-AF65-F5344CB8AC3E}">
        <p14:creationId xmlns:p14="http://schemas.microsoft.com/office/powerpoint/2010/main" val="32859058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40</a:t>
            </a:fld>
            <a:endParaRPr lang="en-US">
              <a:effectLst/>
            </a:endParaRPr>
          </a:p>
        </p:txBody>
      </p:sp>
    </p:spTree>
    <p:extLst>
      <p:ext uri="{BB962C8B-B14F-4D97-AF65-F5344CB8AC3E}">
        <p14:creationId xmlns:p14="http://schemas.microsoft.com/office/powerpoint/2010/main" val="21809276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r>
              <a:rPr lang="en-US" smtClean="0">
                <a:effectLst/>
              </a:rPr>
              <a:t>Current Form</a:t>
            </a:r>
            <a:r>
              <a:rPr lang="en-US" baseline="0" smtClean="0">
                <a:effectLst/>
              </a:rPr>
              <a:t> available at http://www.hcd.ca.gov/community-development/housing-element/index.shtml</a:t>
            </a:r>
          </a:p>
          <a:p>
            <a:endParaRPr lang="en-US" baseline="0" smtClean="0">
              <a:effectLst/>
            </a:endParaRPr>
          </a:p>
          <a:p>
            <a:r>
              <a:rPr lang="en-US" baseline="0" smtClean="0">
                <a:effectLst/>
              </a:rPr>
              <a:t>Approved via Cal administrative procedure act, e.g. notice and comment rulemaking.  New forms and guidelines are not subject to the Cal APA.</a:t>
            </a:r>
            <a:endParaRPr lang="en-US">
              <a:effectLst/>
            </a:endParaRPr>
          </a:p>
        </p:txBody>
      </p:sp>
      <p:sp>
        <p:nvSpPr>
          <p:cNvPr id="4" name="Slide Number Placeholder 3"/>
          <p:cNvSpPr>
            <a:spLocks noGrp="1"/>
          </p:cNvSpPr>
          <p:nvPr>
            <p:ph type="sldNum" sz="quarter" idx="10"/>
          </p:nvPr>
        </p:nvSpPr>
        <p:spPr>
          <a:effectLst/>
        </p:spPr>
        <p:txBody>
          <a:bodyPr/>
          <a:lstStyle/>
          <a:p>
            <a:fld id="{B2331B1D-9EDA-4D81-8454-C9DBFC5871CD}" type="slidenum">
              <a:rPr lang="en-US" smtClean="0">
                <a:effectLst/>
              </a:rPr>
              <a:t>41</a:t>
            </a:fld>
            <a:endParaRPr lang="en-US">
              <a:effectLst/>
            </a:endParaRPr>
          </a:p>
        </p:txBody>
      </p:sp>
    </p:spTree>
    <p:extLst>
      <p:ext uri="{BB962C8B-B14F-4D97-AF65-F5344CB8AC3E}">
        <p14:creationId xmlns:p14="http://schemas.microsoft.com/office/powerpoint/2010/main" val="2554317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4</a:t>
            </a:fld>
            <a:endParaRPr lang="en-US">
              <a:effectLst/>
            </a:endParaRPr>
          </a:p>
        </p:txBody>
      </p:sp>
    </p:spTree>
    <p:extLst>
      <p:ext uri="{BB962C8B-B14F-4D97-AF65-F5344CB8AC3E}">
        <p14:creationId xmlns:p14="http://schemas.microsoft.com/office/powerpoint/2010/main" val="3369745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xfrm>
            <a:off x="731520" y="4640580"/>
            <a:ext cx="5852160" cy="3780473"/>
          </a:xfrm>
          <a:effectLst/>
        </p:spPr>
        <p:txBody>
          <a:bodyPr/>
          <a:lstStyle/>
          <a:p>
            <a:pPr lvl="0"/>
            <a:r>
              <a:rPr lang="en-US">
                <a:effectLst/>
              </a:rPr>
              <a:t>A </a:t>
            </a:r>
            <a:r>
              <a:rPr lang="en-US" u="sng">
                <a:effectLst/>
              </a:rPr>
              <a:t>production report</a:t>
            </a:r>
            <a:r>
              <a:rPr lang="en-US">
                <a:effectLst/>
              </a:rPr>
              <a:t> that identifies</a:t>
            </a:r>
            <a:r>
              <a:rPr lang="en-US" smtClean="0">
                <a:effectLst/>
              </a:rPr>
              <a:t>:     BETSY</a:t>
            </a:r>
            <a:endParaRPr lang="en-US">
              <a:effectLst/>
            </a:endParaRPr>
          </a:p>
          <a:p>
            <a:pPr lvl="1"/>
            <a:r>
              <a:rPr lang="en-US">
                <a:effectLst/>
              </a:rPr>
              <a:t>- The number of net new units of housing (both rental and for-sale) that have been issued a "completed entitlement," a building permit, or a certificate of occupancy, thus far in the housing element cycle.  The term "completed entitlement" is defined in the streamlining provisions of SB 35 as "all required land use approvals or entitlements necessary for issuance of [a] building permit" (Gov. Code 65913.4).  It appears likely this definition will be used for the annual reports; and </a:t>
            </a:r>
          </a:p>
          <a:p>
            <a:pPr lvl="1"/>
            <a:r>
              <a:rPr lang="en-US">
                <a:effectLst/>
              </a:rPr>
              <a:t>- The income category that each new housing unit satisfies, based on the anticipated area median income of the future occupants, presumably in accordance with the RHNA categories (e.g. very-low, lower, moderate, and above-moderate income categories); and</a:t>
            </a:r>
          </a:p>
          <a:p>
            <a:pPr lvl="1"/>
            <a:r>
              <a:rPr lang="en-US">
                <a:effectLst/>
              </a:rPr>
              <a:t>- A unique site identifier for each entitlement, building permit, or certificate of occupancy, including the assessor parcel number. </a:t>
            </a:r>
          </a:p>
          <a:p>
            <a:pPr lvl="0"/>
            <a:r>
              <a:rPr lang="en-US">
                <a:effectLst/>
              </a:rPr>
              <a:t>A </a:t>
            </a:r>
            <a:r>
              <a:rPr lang="en-US" u="sng">
                <a:effectLst/>
              </a:rPr>
              <a:t>report on the impact of SB 35's streamlining provisions</a:t>
            </a:r>
            <a:r>
              <a:rPr lang="en-US">
                <a:effectLst/>
              </a:rPr>
              <a:t> (Government Code 65913.4), including the number of applications for streamlining, the location and number of each development approved and building permit issued via SB 35 streamlining, and the total number of units constructed via streamlining by income category and noting whether the unit is for rent or sale.</a:t>
            </a:r>
          </a:p>
        </p:txBody>
      </p:sp>
      <p:sp>
        <p:nvSpPr>
          <p:cNvPr id="4" name="Slide Number Placeholder 3"/>
          <p:cNvSpPr>
            <a:spLocks noGrp="1"/>
          </p:cNvSpPr>
          <p:nvPr>
            <p:ph type="sldNum" sz="quarter" idx="10"/>
          </p:nvPr>
        </p:nvSpPr>
        <p:spPr>
          <a:effectLst/>
        </p:spPr>
        <p:txBody>
          <a:bodyPr/>
          <a:lstStyle/>
          <a:p>
            <a:fld id="{B2331B1D-9EDA-4D81-8454-C9DBFC5871CD}" type="slidenum">
              <a:rPr lang="en-US" smtClean="0">
                <a:effectLst/>
              </a:rPr>
              <a:t>42</a:t>
            </a:fld>
            <a:endParaRPr lang="en-US">
              <a:effectLst/>
            </a:endParaRPr>
          </a:p>
        </p:txBody>
      </p:sp>
    </p:spTree>
    <p:extLst>
      <p:ext uri="{BB962C8B-B14F-4D97-AF65-F5344CB8AC3E}">
        <p14:creationId xmlns:p14="http://schemas.microsoft.com/office/powerpoint/2010/main" val="21772090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43</a:t>
            </a:fld>
            <a:endParaRPr lang="en-US">
              <a:effectLst/>
            </a:endParaRPr>
          </a:p>
        </p:txBody>
      </p:sp>
    </p:spTree>
    <p:extLst>
      <p:ext uri="{BB962C8B-B14F-4D97-AF65-F5344CB8AC3E}">
        <p14:creationId xmlns:p14="http://schemas.microsoft.com/office/powerpoint/2010/main" val="18932405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44</a:t>
            </a:fld>
            <a:endParaRPr lang="en-US">
              <a:effectLst/>
            </a:endParaRPr>
          </a:p>
        </p:txBody>
      </p:sp>
    </p:spTree>
    <p:extLst>
      <p:ext uri="{BB962C8B-B14F-4D97-AF65-F5344CB8AC3E}">
        <p14:creationId xmlns:p14="http://schemas.microsoft.com/office/powerpoint/2010/main" val="39293037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45</a:t>
            </a:fld>
            <a:endParaRPr lang="en-US">
              <a:effectLst/>
            </a:endParaRPr>
          </a:p>
        </p:txBody>
      </p:sp>
    </p:spTree>
    <p:extLst>
      <p:ext uri="{BB962C8B-B14F-4D97-AF65-F5344CB8AC3E}">
        <p14:creationId xmlns:p14="http://schemas.microsoft.com/office/powerpoint/2010/main" val="18673680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46</a:t>
            </a:fld>
            <a:endParaRPr lang="en-US">
              <a:effectLst/>
            </a:endParaRPr>
          </a:p>
        </p:txBody>
      </p:sp>
    </p:spTree>
    <p:extLst>
      <p:ext uri="{BB962C8B-B14F-4D97-AF65-F5344CB8AC3E}">
        <p14:creationId xmlns:p14="http://schemas.microsoft.com/office/powerpoint/2010/main" val="5634243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47</a:t>
            </a:fld>
            <a:endParaRPr lang="en-US">
              <a:effectLst/>
            </a:endParaRPr>
          </a:p>
        </p:txBody>
      </p:sp>
    </p:spTree>
    <p:extLst>
      <p:ext uri="{BB962C8B-B14F-4D97-AF65-F5344CB8AC3E}">
        <p14:creationId xmlns:p14="http://schemas.microsoft.com/office/powerpoint/2010/main" val="21509688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48</a:t>
            </a:fld>
            <a:endParaRPr lang="en-US">
              <a:effectLst/>
            </a:endParaRPr>
          </a:p>
        </p:txBody>
      </p:sp>
    </p:spTree>
    <p:extLst>
      <p:ext uri="{BB962C8B-B14F-4D97-AF65-F5344CB8AC3E}">
        <p14:creationId xmlns:p14="http://schemas.microsoft.com/office/powerpoint/2010/main" val="15325638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49</a:t>
            </a:fld>
            <a:endParaRPr lang="en-US">
              <a:effectLst/>
            </a:endParaRPr>
          </a:p>
        </p:txBody>
      </p:sp>
    </p:spTree>
    <p:extLst>
      <p:ext uri="{BB962C8B-B14F-4D97-AF65-F5344CB8AC3E}">
        <p14:creationId xmlns:p14="http://schemas.microsoft.com/office/powerpoint/2010/main" val="14423183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50</a:t>
            </a:fld>
            <a:endParaRPr lang="en-US">
              <a:effectLst/>
            </a:endParaRPr>
          </a:p>
        </p:txBody>
      </p:sp>
    </p:spTree>
    <p:extLst>
      <p:ext uri="{BB962C8B-B14F-4D97-AF65-F5344CB8AC3E}">
        <p14:creationId xmlns:p14="http://schemas.microsoft.com/office/powerpoint/2010/main" val="4709937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51</a:t>
            </a:fld>
            <a:endParaRPr lang="en-US">
              <a:effectLst/>
            </a:endParaRPr>
          </a:p>
        </p:txBody>
      </p:sp>
    </p:spTree>
    <p:extLst>
      <p:ext uri="{BB962C8B-B14F-4D97-AF65-F5344CB8AC3E}">
        <p14:creationId xmlns:p14="http://schemas.microsoft.com/office/powerpoint/2010/main" val="1890705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5</a:t>
            </a:fld>
            <a:endParaRPr lang="en-US">
              <a:effectLst/>
            </a:endParaRPr>
          </a:p>
        </p:txBody>
      </p:sp>
    </p:spTree>
    <p:extLst>
      <p:ext uri="{BB962C8B-B14F-4D97-AF65-F5344CB8AC3E}">
        <p14:creationId xmlns:p14="http://schemas.microsoft.com/office/powerpoint/2010/main" val="37238552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52</a:t>
            </a:fld>
            <a:endParaRPr lang="en-US">
              <a:effectLst/>
            </a:endParaRPr>
          </a:p>
        </p:txBody>
      </p:sp>
    </p:spTree>
    <p:extLst>
      <p:ext uri="{BB962C8B-B14F-4D97-AF65-F5344CB8AC3E}">
        <p14:creationId xmlns:p14="http://schemas.microsoft.com/office/powerpoint/2010/main" val="6791679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53</a:t>
            </a:fld>
            <a:endParaRPr lang="en-US">
              <a:effectLst/>
            </a:endParaRPr>
          </a:p>
        </p:txBody>
      </p:sp>
    </p:spTree>
    <p:extLst>
      <p:ext uri="{BB962C8B-B14F-4D97-AF65-F5344CB8AC3E}">
        <p14:creationId xmlns:p14="http://schemas.microsoft.com/office/powerpoint/2010/main" val="30834278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54</a:t>
            </a:fld>
            <a:endParaRPr lang="en-US">
              <a:effectLst/>
            </a:endParaRPr>
          </a:p>
        </p:txBody>
      </p:sp>
    </p:spTree>
    <p:extLst>
      <p:ext uri="{BB962C8B-B14F-4D97-AF65-F5344CB8AC3E}">
        <p14:creationId xmlns:p14="http://schemas.microsoft.com/office/powerpoint/2010/main" val="14513960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55</a:t>
            </a:fld>
            <a:endParaRPr lang="en-US">
              <a:effectLst/>
            </a:endParaRPr>
          </a:p>
        </p:txBody>
      </p:sp>
    </p:spTree>
    <p:extLst>
      <p:ext uri="{BB962C8B-B14F-4D97-AF65-F5344CB8AC3E}">
        <p14:creationId xmlns:p14="http://schemas.microsoft.com/office/powerpoint/2010/main" val="23034417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56</a:t>
            </a:fld>
            <a:endParaRPr lang="en-US">
              <a:effectLst/>
            </a:endParaRPr>
          </a:p>
        </p:txBody>
      </p:sp>
    </p:spTree>
    <p:extLst>
      <p:ext uri="{BB962C8B-B14F-4D97-AF65-F5344CB8AC3E}">
        <p14:creationId xmlns:p14="http://schemas.microsoft.com/office/powerpoint/2010/main" val="17093868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pPr lvl="0"/>
            <a:r>
              <a:rPr lang="en-US">
                <a:effectLst/>
              </a:rPr>
              <a:t>NOT DUE FOR 6 YEARS</a:t>
            </a:r>
          </a:p>
          <a:p>
            <a:pPr lvl="0"/>
            <a:endParaRPr lang="en-US">
              <a:effectLst/>
            </a:endParaRPr>
          </a:p>
          <a:p>
            <a:pPr lvl="0"/>
            <a:r>
              <a:rPr lang="en-US">
                <a:effectLst/>
              </a:rPr>
              <a:t>-"realistic and demonstrated potential" for identified sites to accommodate housing development.  While the realistic and demonstrated potential is not clearly defined, new requirements for the site inventory may shed light.  The site inventory must now identify each property by its assessor parcel number (rather than allowing other identifiers) and then describe whether the property either currently has access to sufficient water, sewer, and dry utilities, or is scheduled to have such access according to an adopted plan. </a:t>
            </a:r>
          </a:p>
          <a:p>
            <a:pPr lvl="0"/>
            <a:endParaRPr lang="en-US">
              <a:effectLst/>
            </a:endParaRPr>
          </a:p>
          <a:p>
            <a:pPr marL="166615" indent="-166615">
              <a:buFontTx/>
              <a:buChar char="-"/>
            </a:pPr>
            <a:r>
              <a:rPr lang="en-US">
                <a:effectLst/>
              </a:rPr>
              <a:t>number of units that can "realistically be accommodated" on site, but AB 1397 requires more justification of the number of units identified for each site, including a review of the density of projects on similar sites in the jurisdiction and at similar affordability levels. </a:t>
            </a:r>
          </a:p>
          <a:p>
            <a:endParaRPr lang="en-US">
              <a:effectLst/>
            </a:endParaRPr>
          </a:p>
          <a:p>
            <a:r>
              <a:rPr lang="en-US">
                <a:effectLst/>
              </a:rPr>
              <a:t>Images: Fremont Housing Element 2015, Table 5-1</a:t>
            </a:r>
          </a:p>
          <a:p>
            <a:pPr marL="166615" indent="-166615">
              <a:buFontTx/>
              <a:buChar char="-"/>
            </a:pPr>
            <a:endParaRPr lang="en-US">
              <a:effectLst/>
            </a:endParaRPr>
          </a:p>
        </p:txBody>
      </p:sp>
      <p:sp>
        <p:nvSpPr>
          <p:cNvPr id="4" name="Slide Number Placeholder 3"/>
          <p:cNvSpPr>
            <a:spLocks noGrp="1"/>
          </p:cNvSpPr>
          <p:nvPr>
            <p:ph type="sldNum" sz="quarter" idx="10"/>
          </p:nvPr>
        </p:nvSpPr>
        <p:spPr>
          <a:effectLst/>
        </p:spPr>
        <p:txBody>
          <a:bodyPr/>
          <a:lstStyle/>
          <a:p>
            <a:fld id="{B2331B1D-9EDA-4D81-8454-C9DBFC5871CD}" type="slidenum">
              <a:rPr lang="en-US" smtClean="0">
                <a:effectLst/>
              </a:rPr>
              <a:t>57</a:t>
            </a:fld>
            <a:endParaRPr lang="en-US">
              <a:effectLst/>
            </a:endParaRPr>
          </a:p>
        </p:txBody>
      </p:sp>
    </p:spTree>
    <p:extLst>
      <p:ext uri="{BB962C8B-B14F-4D97-AF65-F5344CB8AC3E}">
        <p14:creationId xmlns:p14="http://schemas.microsoft.com/office/powerpoint/2010/main" val="32271280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pPr defTabSz="888614"/>
            <a:r>
              <a:rPr lang="en-US">
                <a:effectLst/>
              </a:rPr>
              <a:t>size and current use of the site.  Sites smaller than one-half acre and those larger than ten acres are presumed to be inappropriate for development of housing affordable to lower income households, unless the jurisdiction can provide evidence why the site would be appropriate.  Acceptable evidence includes either a proposal for or an approved development project affordable to lower income households for the site.  </a:t>
            </a:r>
          </a:p>
          <a:p>
            <a:pPr lvl="0"/>
            <a:endParaRPr lang="en-US">
              <a:effectLst/>
            </a:endParaRPr>
          </a:p>
          <a:p>
            <a:pPr lvl="0"/>
            <a:r>
              <a:rPr lang="en-US">
                <a:effectLst/>
              </a:rPr>
              <a:t>Images: Fremont Housing Element 2015, Table 5-2</a:t>
            </a:r>
          </a:p>
        </p:txBody>
      </p:sp>
      <p:sp>
        <p:nvSpPr>
          <p:cNvPr id="4" name="Slide Number Placeholder 3"/>
          <p:cNvSpPr>
            <a:spLocks noGrp="1"/>
          </p:cNvSpPr>
          <p:nvPr>
            <p:ph type="sldNum" sz="quarter" idx="10"/>
          </p:nvPr>
        </p:nvSpPr>
        <p:spPr>
          <a:effectLst/>
        </p:spPr>
        <p:txBody>
          <a:bodyPr/>
          <a:lstStyle/>
          <a:p>
            <a:fld id="{B2331B1D-9EDA-4D81-8454-C9DBFC5871CD}" type="slidenum">
              <a:rPr lang="en-US" smtClean="0">
                <a:effectLst/>
              </a:rPr>
              <a:t>58</a:t>
            </a:fld>
            <a:endParaRPr lang="en-US">
              <a:effectLst/>
            </a:endParaRPr>
          </a:p>
        </p:txBody>
      </p:sp>
    </p:spTree>
    <p:extLst>
      <p:ext uri="{BB962C8B-B14F-4D97-AF65-F5344CB8AC3E}">
        <p14:creationId xmlns:p14="http://schemas.microsoft.com/office/powerpoint/2010/main" val="38028906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59</a:t>
            </a:fld>
            <a:endParaRPr lang="en-US">
              <a:effectLst/>
            </a:endParaRPr>
          </a:p>
        </p:txBody>
      </p:sp>
    </p:spTree>
    <p:extLst>
      <p:ext uri="{BB962C8B-B14F-4D97-AF65-F5344CB8AC3E}">
        <p14:creationId xmlns:p14="http://schemas.microsoft.com/office/powerpoint/2010/main" val="24748518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60</a:t>
            </a:fld>
            <a:endParaRPr lang="en-US">
              <a:effectLst/>
            </a:endParaRPr>
          </a:p>
        </p:txBody>
      </p:sp>
    </p:spTree>
    <p:extLst>
      <p:ext uri="{BB962C8B-B14F-4D97-AF65-F5344CB8AC3E}">
        <p14:creationId xmlns:p14="http://schemas.microsoft.com/office/powerpoint/2010/main" val="26369050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r>
              <a:rPr lang="en-US">
                <a:effectLst/>
              </a:rPr>
              <a:t>The analysis of governmental constraints on the production of housing must specifically address "any locally adopted ordinances that directly impact the cost and supply of residential development."  Such ordinances likely include mitigation fees related to traffic, parks, and utilities, but could potentially be interpreted to include typical zoning constraints like height limits or mandatory setbacks from streets and lot lines.  </a:t>
            </a:r>
          </a:p>
          <a:p>
            <a:r>
              <a:rPr lang="en-US">
                <a:effectLst/>
              </a:rPr>
              <a:t> </a:t>
            </a:r>
          </a:p>
          <a:p>
            <a:r>
              <a:rPr lang="en-US">
                <a:effectLst/>
              </a:rPr>
              <a:t>Finally, the housing element must expand the analysis of nongovernmental constraints on the production of housing.  AB 1397 requires that this analysis discuss any requests to develop housing at densities below the density identified for the site in the land inventory, describe the length of time between project approval and a request for building permits, and identify local efforts to address nongovernmental constraints.  </a:t>
            </a:r>
          </a:p>
          <a:p>
            <a:r>
              <a:rPr lang="en-US">
                <a:effectLst/>
              </a:rPr>
              <a:t> </a:t>
            </a:r>
          </a:p>
          <a:p>
            <a:endParaRPr lang="en-US">
              <a:effectLst/>
            </a:endParaRPr>
          </a:p>
        </p:txBody>
      </p:sp>
      <p:sp>
        <p:nvSpPr>
          <p:cNvPr id="4" name="Slide Number Placeholder 3"/>
          <p:cNvSpPr>
            <a:spLocks noGrp="1"/>
          </p:cNvSpPr>
          <p:nvPr>
            <p:ph type="sldNum" sz="quarter" idx="10"/>
          </p:nvPr>
        </p:nvSpPr>
        <p:spPr>
          <a:effectLst/>
        </p:spPr>
        <p:txBody>
          <a:bodyPr/>
          <a:lstStyle/>
          <a:p>
            <a:fld id="{B2331B1D-9EDA-4D81-8454-C9DBFC5871CD}" type="slidenum">
              <a:rPr lang="en-US" smtClean="0">
                <a:effectLst/>
              </a:rPr>
              <a:t>61</a:t>
            </a:fld>
            <a:endParaRPr lang="en-US">
              <a:effectLst/>
            </a:endParaRPr>
          </a:p>
        </p:txBody>
      </p:sp>
    </p:spTree>
    <p:extLst>
      <p:ext uri="{BB962C8B-B14F-4D97-AF65-F5344CB8AC3E}">
        <p14:creationId xmlns:p14="http://schemas.microsoft.com/office/powerpoint/2010/main" val="1566685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6</a:t>
            </a:fld>
            <a:endParaRPr lang="en-US">
              <a:effectLst/>
            </a:endParaRPr>
          </a:p>
        </p:txBody>
      </p:sp>
    </p:spTree>
    <p:extLst>
      <p:ext uri="{BB962C8B-B14F-4D97-AF65-F5344CB8AC3E}">
        <p14:creationId xmlns:p14="http://schemas.microsoft.com/office/powerpoint/2010/main" val="25634961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62</a:t>
            </a:fld>
            <a:endParaRPr lang="en-US">
              <a:effectLst/>
            </a:endParaRPr>
          </a:p>
        </p:txBody>
      </p:sp>
    </p:spTree>
    <p:extLst>
      <p:ext uri="{BB962C8B-B14F-4D97-AF65-F5344CB8AC3E}">
        <p14:creationId xmlns:p14="http://schemas.microsoft.com/office/powerpoint/2010/main" val="3644347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63</a:t>
            </a:fld>
            <a:endParaRPr lang="en-US">
              <a:effectLst/>
            </a:endParaRPr>
          </a:p>
        </p:txBody>
      </p:sp>
    </p:spTree>
    <p:extLst>
      <p:ext uri="{BB962C8B-B14F-4D97-AF65-F5344CB8AC3E}">
        <p14:creationId xmlns:p14="http://schemas.microsoft.com/office/powerpoint/2010/main" val="24467853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pPr defTabSz="888614"/>
            <a:endParaRPr lang="en-US" baseline="0" smtClean="0">
              <a:effectLst/>
            </a:endParaRPr>
          </a:p>
          <a:p>
            <a:pPr defTabSz="888614"/>
            <a:r>
              <a:rPr lang="en-US" smtClean="0">
                <a:effectLst/>
              </a:rPr>
              <a:t>General</a:t>
            </a:r>
            <a:r>
              <a:rPr lang="en-US" baseline="0" smtClean="0">
                <a:effectLst/>
              </a:rPr>
              <a:t> overview of how funds will be allocated, will go into specifics in next slides</a:t>
            </a:r>
          </a:p>
          <a:p>
            <a:pPr defTabSz="888614"/>
            <a:endParaRPr lang="en-US" baseline="0" smtClean="0">
              <a:effectLst/>
            </a:endParaRPr>
          </a:p>
          <a:p>
            <a:pPr defTabSz="888614"/>
            <a:r>
              <a:rPr lang="en-US" smtClean="0">
                <a:effectLst/>
              </a:rPr>
              <a:t>Legislation</a:t>
            </a:r>
            <a:r>
              <a:rPr lang="en-US" baseline="0" smtClean="0">
                <a:effectLst/>
              </a:rPr>
              <a:t> provides for 2 phases of the funding</a:t>
            </a:r>
          </a:p>
          <a:p>
            <a:pPr defTabSz="888614"/>
            <a:endParaRPr lang="en-US" smtClean="0">
              <a:effectLst/>
            </a:endParaRPr>
          </a:p>
        </p:txBody>
      </p:sp>
      <p:sp>
        <p:nvSpPr>
          <p:cNvPr id="4" name="Slide Number Placeholder 3"/>
          <p:cNvSpPr>
            <a:spLocks noGrp="1"/>
          </p:cNvSpPr>
          <p:nvPr>
            <p:ph type="sldNum" sz="quarter" idx="10"/>
          </p:nvPr>
        </p:nvSpPr>
        <p:spPr>
          <a:effectLst/>
        </p:spPr>
        <p:txBody>
          <a:bodyPr/>
          <a:lstStyle/>
          <a:p>
            <a:fld id="{B2331B1D-9EDA-4D81-8454-C9DBFC5871CD}" type="slidenum">
              <a:rPr lang="en-US" smtClean="0">
                <a:solidFill>
                  <a:prstClr val="black"/>
                </a:solidFill>
                <a:effectLst/>
              </a:rPr>
              <a:t>64</a:t>
            </a:fld>
            <a:endParaRPr lang="en-US">
              <a:solidFill>
                <a:prstClr val="black"/>
              </a:solidFill>
              <a:effectLst/>
            </a:endParaRPr>
          </a:p>
        </p:txBody>
      </p:sp>
    </p:spTree>
    <p:extLst>
      <p:ext uri="{BB962C8B-B14F-4D97-AF65-F5344CB8AC3E}">
        <p14:creationId xmlns:p14="http://schemas.microsoft.com/office/powerpoint/2010/main" val="41499867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65</a:t>
            </a:fld>
            <a:endParaRPr lang="en-US">
              <a:effectLst/>
            </a:endParaRPr>
          </a:p>
        </p:txBody>
      </p:sp>
    </p:spTree>
    <p:extLst>
      <p:ext uri="{BB962C8B-B14F-4D97-AF65-F5344CB8AC3E}">
        <p14:creationId xmlns:p14="http://schemas.microsoft.com/office/powerpoint/2010/main" val="112994836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66</a:t>
            </a:fld>
            <a:endParaRPr lang="en-US">
              <a:effectLst/>
            </a:endParaRPr>
          </a:p>
        </p:txBody>
      </p:sp>
    </p:spTree>
    <p:extLst>
      <p:ext uri="{BB962C8B-B14F-4D97-AF65-F5344CB8AC3E}">
        <p14:creationId xmlns:p14="http://schemas.microsoft.com/office/powerpoint/2010/main" val="6627692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67</a:t>
            </a:fld>
            <a:endParaRPr lang="en-US">
              <a:effectLst/>
            </a:endParaRPr>
          </a:p>
        </p:txBody>
      </p:sp>
    </p:spTree>
    <p:extLst>
      <p:ext uri="{BB962C8B-B14F-4D97-AF65-F5344CB8AC3E}">
        <p14:creationId xmlns:p14="http://schemas.microsoft.com/office/powerpoint/2010/main" val="39228668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68</a:t>
            </a:fld>
            <a:endParaRPr lang="en-US">
              <a:effectLst/>
            </a:endParaRPr>
          </a:p>
        </p:txBody>
      </p:sp>
    </p:spTree>
    <p:extLst>
      <p:ext uri="{BB962C8B-B14F-4D97-AF65-F5344CB8AC3E}">
        <p14:creationId xmlns:p14="http://schemas.microsoft.com/office/powerpoint/2010/main" val="21374606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69</a:t>
            </a:fld>
            <a:endParaRPr lang="en-US">
              <a:effectLst/>
            </a:endParaRPr>
          </a:p>
        </p:txBody>
      </p:sp>
    </p:spTree>
    <p:extLst>
      <p:ext uri="{BB962C8B-B14F-4D97-AF65-F5344CB8AC3E}">
        <p14:creationId xmlns:p14="http://schemas.microsoft.com/office/powerpoint/2010/main" val="24082370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70</a:t>
            </a:fld>
            <a:endParaRPr lang="en-US">
              <a:effectLst/>
            </a:endParaRPr>
          </a:p>
        </p:txBody>
      </p:sp>
    </p:spTree>
    <p:extLst>
      <p:ext uri="{BB962C8B-B14F-4D97-AF65-F5344CB8AC3E}">
        <p14:creationId xmlns:p14="http://schemas.microsoft.com/office/powerpoint/2010/main" val="740919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r>
              <a:rPr lang="en-US" b="1" smtClean="0">
                <a:effectLst/>
              </a:rPr>
              <a:t>Year 1</a:t>
            </a:r>
            <a:r>
              <a:rPr lang="en-US" smtClean="0">
                <a:effectLst/>
              </a:rPr>
              <a:t>: package planning documents to streamline housing applications</a:t>
            </a:r>
          </a:p>
          <a:p>
            <a:endParaRPr lang="en-US" smtClean="0">
              <a:effectLst/>
            </a:endParaRPr>
          </a:p>
          <a:p>
            <a:r>
              <a:rPr lang="en-US" smtClean="0">
                <a:effectLst/>
              </a:rPr>
              <a:t>PUBLIC AGENCIES:</a:t>
            </a:r>
          </a:p>
          <a:p>
            <a:pPr marL="166615" indent="-166615">
              <a:buFont typeface="Arial" panose="020B0604020202020204" pitchFamily="34" charset="0"/>
              <a:buChar char="•"/>
            </a:pPr>
            <a:r>
              <a:rPr lang="en-US" smtClean="0">
                <a:effectLst/>
              </a:rPr>
              <a:t>Specific plans</a:t>
            </a:r>
          </a:p>
          <a:p>
            <a:pPr marL="166615" indent="-166615">
              <a:buFont typeface="Arial" panose="020B0604020202020204" pitchFamily="34" charset="0"/>
              <a:buChar char="•"/>
            </a:pPr>
            <a:r>
              <a:rPr lang="en-US" smtClean="0">
                <a:effectLst/>
              </a:rPr>
              <a:t>General</a:t>
            </a:r>
            <a:r>
              <a:rPr lang="en-US" baseline="0" smtClean="0">
                <a:effectLst/>
              </a:rPr>
              <a:t> plans</a:t>
            </a:r>
          </a:p>
          <a:p>
            <a:pPr marL="166615" indent="-166615">
              <a:buFont typeface="Arial" panose="020B0604020202020204" pitchFamily="34" charset="0"/>
              <a:buChar char="•"/>
            </a:pPr>
            <a:r>
              <a:rPr lang="en-US" baseline="0" smtClean="0">
                <a:effectLst/>
              </a:rPr>
              <a:t>Design guidelines</a:t>
            </a:r>
          </a:p>
          <a:p>
            <a:pPr marL="166615" indent="-166615">
              <a:buFont typeface="Arial" panose="020B0604020202020204" pitchFamily="34" charset="0"/>
              <a:buChar char="•"/>
            </a:pPr>
            <a:r>
              <a:rPr lang="en-US" baseline="0" smtClean="0">
                <a:effectLst/>
              </a:rPr>
              <a:t>Review planning documents –how to convert into “objective standards”</a:t>
            </a:r>
          </a:p>
          <a:p>
            <a:pPr marL="166615" indent="-166615">
              <a:buFont typeface="Arial" panose="020B0604020202020204" pitchFamily="34" charset="0"/>
              <a:buChar char="•"/>
            </a:pPr>
            <a:r>
              <a:rPr lang="en-US" baseline="0" smtClean="0">
                <a:effectLst/>
              </a:rPr>
              <a:t>Needs to look like streamlining</a:t>
            </a:r>
          </a:p>
          <a:p>
            <a:pPr marL="166615" indent="-166615">
              <a:buFont typeface="Arial" panose="020B0604020202020204" pitchFamily="34" charset="0"/>
              <a:buChar char="•"/>
            </a:pPr>
            <a:r>
              <a:rPr lang="en-US" baseline="0" smtClean="0">
                <a:effectLst/>
              </a:rPr>
              <a:t>$ will be available after 1</a:t>
            </a:r>
            <a:r>
              <a:rPr lang="en-US" baseline="30000" smtClean="0">
                <a:effectLst/>
              </a:rPr>
              <a:t>st</a:t>
            </a:r>
            <a:r>
              <a:rPr lang="en-US" baseline="0" smtClean="0">
                <a:effectLst/>
              </a:rPr>
              <a:t> quarter in March </a:t>
            </a:r>
          </a:p>
          <a:p>
            <a:pPr marL="166615" indent="-166615">
              <a:buFont typeface="Arial" panose="020B0604020202020204" pitchFamily="34" charset="0"/>
              <a:buChar char="•"/>
            </a:pPr>
            <a:endParaRPr lang="en-US" baseline="0" smtClean="0">
              <a:effectLst/>
            </a:endParaRPr>
          </a:p>
          <a:p>
            <a:r>
              <a:rPr lang="en-US" baseline="0" smtClean="0">
                <a:effectLst/>
              </a:rPr>
              <a:t>DEVELOPERS</a:t>
            </a:r>
          </a:p>
          <a:p>
            <a:pPr marL="166615" indent="-166615">
              <a:buFontTx/>
              <a:buChar char="-"/>
            </a:pPr>
            <a:r>
              <a:rPr lang="en-US" baseline="0" smtClean="0">
                <a:effectLst/>
              </a:rPr>
              <a:t>Can try to influence streamlining</a:t>
            </a:r>
          </a:p>
          <a:p>
            <a:pPr marL="166615" indent="-166615">
              <a:buFontTx/>
              <a:buChar char="-"/>
            </a:pPr>
            <a:r>
              <a:rPr lang="en-US" baseline="0" smtClean="0">
                <a:effectLst/>
              </a:rPr>
              <a:t>Might be better look to 50% at HCD homelessness</a:t>
            </a:r>
          </a:p>
          <a:p>
            <a:endParaRPr lang="en-US" baseline="0" smtClean="0">
              <a:effectLst/>
            </a:endParaRPr>
          </a:p>
          <a:p>
            <a:pPr marL="166615" indent="-166615">
              <a:buFont typeface="Arial" panose="020B0604020202020204" pitchFamily="34" charset="0"/>
              <a:buChar char="•"/>
            </a:pPr>
            <a:endParaRPr lang="en-US" baseline="0" smtClean="0">
              <a:effectLst/>
            </a:endParaRPr>
          </a:p>
          <a:p>
            <a:r>
              <a:rPr lang="en-US" b="1" baseline="0" smtClean="0">
                <a:effectLst/>
              </a:rPr>
              <a:t>Year 2</a:t>
            </a:r>
            <a:r>
              <a:rPr lang="en-US" baseline="0" smtClean="0">
                <a:effectLst/>
              </a:rPr>
              <a:t>: HCD guidelines will be critical </a:t>
            </a:r>
          </a:p>
          <a:p>
            <a:r>
              <a:rPr lang="en-US" baseline="0" smtClean="0">
                <a:effectLst/>
              </a:rPr>
              <a:t>Stakeholder meetings </a:t>
            </a:r>
          </a:p>
          <a:p>
            <a:pPr marL="166615" indent="-166615">
              <a:buFont typeface="Arial" panose="020B0604020202020204" pitchFamily="34" charset="0"/>
              <a:buChar char="•"/>
            </a:pPr>
            <a:endParaRPr lang="en-US">
              <a:effectLst/>
            </a:endParaRPr>
          </a:p>
        </p:txBody>
      </p:sp>
      <p:sp>
        <p:nvSpPr>
          <p:cNvPr id="4" name="Slide Number Placeholder 3"/>
          <p:cNvSpPr>
            <a:spLocks noGrp="1"/>
          </p:cNvSpPr>
          <p:nvPr>
            <p:ph type="sldNum" sz="quarter" idx="10"/>
          </p:nvPr>
        </p:nvSpPr>
        <p:spPr>
          <a:effectLst/>
        </p:spPr>
        <p:txBody>
          <a:bodyPr/>
          <a:lstStyle/>
          <a:p>
            <a:fld id="{B2331B1D-9EDA-4D81-8454-C9DBFC5871CD}" type="slidenum">
              <a:rPr lang="en-US" smtClean="0">
                <a:effectLst/>
              </a:rPr>
              <a:t>71</a:t>
            </a:fld>
            <a:endParaRPr lang="en-US">
              <a:effectLst/>
            </a:endParaRPr>
          </a:p>
        </p:txBody>
      </p:sp>
    </p:spTree>
    <p:extLst>
      <p:ext uri="{BB962C8B-B14F-4D97-AF65-F5344CB8AC3E}">
        <p14:creationId xmlns:p14="http://schemas.microsoft.com/office/powerpoint/2010/main" val="3407422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7</a:t>
            </a:fld>
            <a:endParaRPr lang="en-US">
              <a:effectLst/>
            </a:endParaRPr>
          </a:p>
        </p:txBody>
      </p:sp>
    </p:spTree>
    <p:extLst>
      <p:ext uri="{BB962C8B-B14F-4D97-AF65-F5344CB8AC3E}">
        <p14:creationId xmlns:p14="http://schemas.microsoft.com/office/powerpoint/2010/main" val="29480660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r>
              <a:rPr lang="en-US" b="1" smtClean="0">
                <a:effectLst/>
              </a:rPr>
              <a:t>Year 1</a:t>
            </a:r>
            <a:r>
              <a:rPr lang="en-US" smtClean="0">
                <a:effectLst/>
              </a:rPr>
              <a:t>: package planning documents to streamline housing applications</a:t>
            </a:r>
          </a:p>
          <a:p>
            <a:endParaRPr lang="en-US" smtClean="0">
              <a:effectLst/>
            </a:endParaRPr>
          </a:p>
          <a:p>
            <a:r>
              <a:rPr lang="en-US" smtClean="0">
                <a:effectLst/>
              </a:rPr>
              <a:t>PUBLIC AGENCIES:</a:t>
            </a:r>
          </a:p>
          <a:p>
            <a:pPr marL="166615" indent="-166615">
              <a:buFont typeface="Arial" panose="020B0604020202020204" pitchFamily="34" charset="0"/>
              <a:buChar char="•"/>
            </a:pPr>
            <a:r>
              <a:rPr lang="en-US" smtClean="0">
                <a:effectLst/>
              </a:rPr>
              <a:t>Specific plans</a:t>
            </a:r>
          </a:p>
          <a:p>
            <a:pPr marL="166615" indent="-166615">
              <a:buFont typeface="Arial" panose="020B0604020202020204" pitchFamily="34" charset="0"/>
              <a:buChar char="•"/>
            </a:pPr>
            <a:r>
              <a:rPr lang="en-US" smtClean="0">
                <a:effectLst/>
              </a:rPr>
              <a:t>General</a:t>
            </a:r>
            <a:r>
              <a:rPr lang="en-US" baseline="0" smtClean="0">
                <a:effectLst/>
              </a:rPr>
              <a:t> plans</a:t>
            </a:r>
          </a:p>
          <a:p>
            <a:pPr marL="166615" indent="-166615">
              <a:buFont typeface="Arial" panose="020B0604020202020204" pitchFamily="34" charset="0"/>
              <a:buChar char="•"/>
            </a:pPr>
            <a:r>
              <a:rPr lang="en-US" baseline="0" smtClean="0">
                <a:effectLst/>
              </a:rPr>
              <a:t>Design guidelines</a:t>
            </a:r>
          </a:p>
          <a:p>
            <a:pPr marL="166615" indent="-166615">
              <a:buFont typeface="Arial" panose="020B0604020202020204" pitchFamily="34" charset="0"/>
              <a:buChar char="•"/>
            </a:pPr>
            <a:r>
              <a:rPr lang="en-US" baseline="0" smtClean="0">
                <a:effectLst/>
              </a:rPr>
              <a:t>Review planning documents –how to convert into “objective standards”</a:t>
            </a:r>
          </a:p>
          <a:p>
            <a:pPr marL="166615" indent="-166615">
              <a:buFont typeface="Arial" panose="020B0604020202020204" pitchFamily="34" charset="0"/>
              <a:buChar char="•"/>
            </a:pPr>
            <a:r>
              <a:rPr lang="en-US" baseline="0" smtClean="0">
                <a:effectLst/>
              </a:rPr>
              <a:t>Needs to look like streamlining</a:t>
            </a:r>
          </a:p>
          <a:p>
            <a:pPr marL="166615" indent="-166615">
              <a:buFont typeface="Arial" panose="020B0604020202020204" pitchFamily="34" charset="0"/>
              <a:buChar char="•"/>
            </a:pPr>
            <a:r>
              <a:rPr lang="en-US" baseline="0" smtClean="0">
                <a:effectLst/>
              </a:rPr>
              <a:t>$ will be available after 1</a:t>
            </a:r>
            <a:r>
              <a:rPr lang="en-US" baseline="30000" smtClean="0">
                <a:effectLst/>
              </a:rPr>
              <a:t>st</a:t>
            </a:r>
            <a:r>
              <a:rPr lang="en-US" baseline="0" smtClean="0">
                <a:effectLst/>
              </a:rPr>
              <a:t> quarter in March </a:t>
            </a:r>
          </a:p>
          <a:p>
            <a:pPr marL="166615" indent="-166615">
              <a:buFont typeface="Arial" panose="020B0604020202020204" pitchFamily="34" charset="0"/>
              <a:buChar char="•"/>
            </a:pPr>
            <a:endParaRPr lang="en-US" baseline="0" smtClean="0">
              <a:effectLst/>
            </a:endParaRPr>
          </a:p>
          <a:p>
            <a:r>
              <a:rPr lang="en-US" baseline="0" smtClean="0">
                <a:effectLst/>
              </a:rPr>
              <a:t>DEVELOPERS</a:t>
            </a:r>
          </a:p>
          <a:p>
            <a:pPr marL="166615" indent="-166615">
              <a:buFontTx/>
              <a:buChar char="-"/>
            </a:pPr>
            <a:r>
              <a:rPr lang="en-US" baseline="0" smtClean="0">
                <a:effectLst/>
              </a:rPr>
              <a:t>Can try to influence streamlining</a:t>
            </a:r>
          </a:p>
          <a:p>
            <a:pPr marL="166615" indent="-166615">
              <a:buFontTx/>
              <a:buChar char="-"/>
            </a:pPr>
            <a:r>
              <a:rPr lang="en-US" baseline="0" smtClean="0">
                <a:effectLst/>
              </a:rPr>
              <a:t>Might be better look to 50% at HCD homelessness</a:t>
            </a:r>
          </a:p>
          <a:p>
            <a:endParaRPr lang="en-US" baseline="0" smtClean="0">
              <a:effectLst/>
            </a:endParaRPr>
          </a:p>
          <a:p>
            <a:pPr marL="166615" indent="-166615">
              <a:buFont typeface="Arial" panose="020B0604020202020204" pitchFamily="34" charset="0"/>
              <a:buChar char="•"/>
            </a:pPr>
            <a:endParaRPr lang="en-US" baseline="0" smtClean="0">
              <a:effectLst/>
            </a:endParaRPr>
          </a:p>
          <a:p>
            <a:r>
              <a:rPr lang="en-US" b="1" baseline="0" smtClean="0">
                <a:effectLst/>
              </a:rPr>
              <a:t>Year 2</a:t>
            </a:r>
            <a:r>
              <a:rPr lang="en-US" baseline="0" smtClean="0">
                <a:effectLst/>
              </a:rPr>
              <a:t>: HCD guidelines will be critical </a:t>
            </a:r>
          </a:p>
          <a:p>
            <a:r>
              <a:rPr lang="en-US" baseline="0" smtClean="0">
                <a:effectLst/>
              </a:rPr>
              <a:t>Stakeholder meetings </a:t>
            </a:r>
          </a:p>
          <a:p>
            <a:pPr marL="166615" indent="-166615">
              <a:buFont typeface="Arial" panose="020B0604020202020204" pitchFamily="34" charset="0"/>
              <a:buChar char="•"/>
            </a:pPr>
            <a:endParaRPr lang="en-US">
              <a:effectLst/>
            </a:endParaRPr>
          </a:p>
        </p:txBody>
      </p:sp>
      <p:sp>
        <p:nvSpPr>
          <p:cNvPr id="4" name="Slide Number Placeholder 3"/>
          <p:cNvSpPr>
            <a:spLocks noGrp="1"/>
          </p:cNvSpPr>
          <p:nvPr>
            <p:ph type="sldNum" sz="quarter" idx="10"/>
          </p:nvPr>
        </p:nvSpPr>
        <p:spPr>
          <a:effectLst/>
        </p:spPr>
        <p:txBody>
          <a:bodyPr/>
          <a:lstStyle/>
          <a:p>
            <a:fld id="{B2331B1D-9EDA-4D81-8454-C9DBFC5871CD}" type="slidenum">
              <a:rPr lang="en-US" smtClean="0">
                <a:effectLst/>
              </a:rPr>
              <a:t>72</a:t>
            </a:fld>
            <a:endParaRPr lang="en-US">
              <a:effectLst/>
            </a:endParaRPr>
          </a:p>
        </p:txBody>
      </p:sp>
    </p:spTree>
    <p:extLst>
      <p:ext uri="{BB962C8B-B14F-4D97-AF65-F5344CB8AC3E}">
        <p14:creationId xmlns:p14="http://schemas.microsoft.com/office/powerpoint/2010/main" val="393651777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87</a:t>
            </a:fld>
            <a:endParaRPr lang="en-US">
              <a:effectLst/>
            </a:endParaRPr>
          </a:p>
        </p:txBody>
      </p:sp>
    </p:spTree>
    <p:extLst>
      <p:ext uri="{BB962C8B-B14F-4D97-AF65-F5344CB8AC3E}">
        <p14:creationId xmlns:p14="http://schemas.microsoft.com/office/powerpoint/2010/main" val="143373522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88</a:t>
            </a:fld>
            <a:endParaRPr lang="en-US">
              <a:effectLst/>
            </a:endParaRPr>
          </a:p>
        </p:txBody>
      </p:sp>
    </p:spTree>
    <p:extLst>
      <p:ext uri="{BB962C8B-B14F-4D97-AF65-F5344CB8AC3E}">
        <p14:creationId xmlns:p14="http://schemas.microsoft.com/office/powerpoint/2010/main" val="1302152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8</a:t>
            </a:fld>
            <a:endParaRPr lang="en-US">
              <a:effectLst/>
            </a:endParaRPr>
          </a:p>
        </p:txBody>
      </p:sp>
    </p:spTree>
    <p:extLst>
      <p:ext uri="{BB962C8B-B14F-4D97-AF65-F5344CB8AC3E}">
        <p14:creationId xmlns:p14="http://schemas.microsoft.com/office/powerpoint/2010/main" val="2038991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FE171BDD-BA10-1E4A-AF74-12A0450678F5}" type="slidenum">
              <a:rPr lang="en-US" smtClean="0">
                <a:effectLst/>
              </a:rPr>
              <a:t>9</a:t>
            </a:fld>
            <a:endParaRPr lang="en-US">
              <a:effectLst/>
            </a:endParaRPr>
          </a:p>
        </p:txBody>
      </p:sp>
    </p:spTree>
    <p:extLst>
      <p:ext uri="{BB962C8B-B14F-4D97-AF65-F5344CB8AC3E}">
        <p14:creationId xmlns:p14="http://schemas.microsoft.com/office/powerpoint/2010/main" val="20105724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a:effectLst/>
      </p:grpSpPr>
      <p:grpSp>
        <p:nvGrpSpPr>
          <p:cNvPr id="18" name="Group 17"/>
          <p:cNvGrpSpPr/>
          <p:nvPr/>
        </p:nvGrpSpPr>
        <p:grpSpPr>
          <a:xfrm>
            <a:off x="0" y="0"/>
            <a:ext cx="12192000" cy="6858000"/>
            <a:chOff x="0" y="0"/>
            <a:chExt cx="12192000" cy="6858000"/>
          </a:xfrm>
          <a:effectLst/>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6" name="Freeform 5"/>
            <p:cNvSpPr>
              <a:spLocks noEditPoints="1"/>
            </p:cNvSpPr>
            <p:nvPr/>
          </p:nvSpPr>
          <p:spPr>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ffectLst/>
          </p:spPr>
          <p:txBody>
            <a:bodyPr/>
            <a:lstStyle/>
            <a:p>
              <a:endParaRPr/>
            </a:p>
          </p:txBody>
        </p:sp>
      </p:grpSp>
      <p:sp>
        <p:nvSpPr>
          <p:cNvPr id="2" name="Title 1"/>
          <p:cNvSpPr>
            <a:spLocks noGrp="1"/>
          </p:cNvSpPr>
          <p:nvPr>
            <p:ph type="ctrTitle"/>
          </p:nvPr>
        </p:nvSpPr>
        <p:spPr>
          <a:xfrm>
            <a:off x="1154955" y="2099733"/>
            <a:ext cx="8825658" cy="2677648"/>
          </a:xfrm>
          <a:effectLst/>
        </p:spPr>
        <p:txBody>
          <a:bodyPr anchor="b"/>
          <a:lstStyle>
            <a:lvl1pPr>
              <a:defRPr sz="5400">
                <a:effectLst/>
              </a:defRPr>
            </a:lvl1pPr>
          </a:lstStyle>
          <a:p>
            <a:r>
              <a:rPr lang="en-US" smtClean="0">
                <a:effectLst/>
              </a:rPr>
              <a:t>Click to edit Master title style</a:t>
            </a:r>
            <a:endParaRPr lang="en-US">
              <a:effectLst/>
            </a:endParaRPr>
          </a:p>
        </p:txBody>
      </p:sp>
      <p:sp>
        <p:nvSpPr>
          <p:cNvPr id="3" name="Subtitle 2"/>
          <p:cNvSpPr>
            <a:spLocks noGrp="1"/>
          </p:cNvSpPr>
          <p:nvPr>
            <p:ph type="subTitle" idx="1"/>
          </p:nvPr>
        </p:nvSpPr>
        <p:spPr>
          <a:xfrm>
            <a:off x="1154955" y="4777380"/>
            <a:ext cx="8825658" cy="861420"/>
          </a:xfrm>
          <a:effectLst/>
        </p:spPr>
        <p:txBody>
          <a:bodyPr anchor="t"/>
          <a:lstStyle>
            <a:lvl1pPr marL="0" indent="0" algn="l">
              <a:buNone/>
              <a:defRPr cap="all">
                <a:solidFill>
                  <a:schemeClr val="accent1"/>
                </a:solidFill>
                <a:effectLst/>
              </a:defRPr>
            </a:lvl1pPr>
            <a:lvl2pPr marL="457200" indent="0" algn="ctr">
              <a:buNone/>
              <a:defRPr>
                <a:solidFill>
                  <a:schemeClr val="tx1">
                    <a:tint val="75000"/>
                  </a:schemeClr>
                </a:solidFill>
                <a:effectLst/>
              </a:defRPr>
            </a:lvl2pPr>
            <a:lvl3pPr marL="914400" indent="0" algn="ctr">
              <a:buNone/>
              <a:defRPr>
                <a:solidFill>
                  <a:schemeClr val="tx1">
                    <a:tint val="75000"/>
                  </a:schemeClr>
                </a:solidFill>
                <a:effectLst/>
              </a:defRPr>
            </a:lvl3pPr>
            <a:lvl4pPr marL="1371600" indent="0" algn="ctr">
              <a:buNone/>
              <a:defRPr>
                <a:solidFill>
                  <a:schemeClr val="tx1">
                    <a:tint val="75000"/>
                  </a:schemeClr>
                </a:solidFill>
                <a:effectLst/>
              </a:defRPr>
            </a:lvl4pPr>
            <a:lvl5pPr marL="1828800" indent="0" algn="ctr">
              <a:buNone/>
              <a:defRPr>
                <a:solidFill>
                  <a:schemeClr val="tx1">
                    <a:tint val="75000"/>
                  </a:schemeClr>
                </a:solidFill>
                <a:effectLst/>
              </a:defRPr>
            </a:lvl5pPr>
            <a:lvl6pPr marL="2286000" indent="0" algn="ctr">
              <a:buNone/>
              <a:defRPr>
                <a:solidFill>
                  <a:schemeClr val="tx1">
                    <a:tint val="75000"/>
                  </a:schemeClr>
                </a:solidFill>
                <a:effectLst/>
              </a:defRPr>
            </a:lvl6pPr>
            <a:lvl7pPr marL="2743200" indent="0" algn="ctr">
              <a:buNone/>
              <a:defRPr>
                <a:solidFill>
                  <a:schemeClr val="tx1">
                    <a:tint val="75000"/>
                  </a:schemeClr>
                </a:solidFill>
                <a:effectLst/>
              </a:defRPr>
            </a:lvl7pPr>
            <a:lvl8pPr marL="3200400" indent="0" algn="ctr">
              <a:buNone/>
              <a:defRPr>
                <a:solidFill>
                  <a:schemeClr val="tx1">
                    <a:tint val="75000"/>
                  </a:schemeClr>
                </a:solidFill>
                <a:effectLst/>
              </a:defRPr>
            </a:lvl8pPr>
            <a:lvl9pPr marL="3657600" indent="0" algn="ctr">
              <a:buNone/>
              <a:defRPr>
                <a:solidFill>
                  <a:schemeClr val="tx1">
                    <a:tint val="75000"/>
                  </a:schemeClr>
                </a:solidFill>
                <a:effectLst/>
              </a:defRPr>
            </a:lvl9pPr>
          </a:lstStyle>
          <a:p>
            <a:r>
              <a:rPr lang="en-US" smtClean="0">
                <a:effectLst/>
              </a:rPr>
              <a:t>Click to edit Master subtitle style</a:t>
            </a:r>
            <a:endParaRPr lang="en-US">
              <a:effectLst/>
            </a:endParaRPr>
          </a:p>
        </p:txBody>
      </p:sp>
      <p:sp>
        <p:nvSpPr>
          <p:cNvPr id="4" name="Date Placeholder 3"/>
          <p:cNvSpPr>
            <a:spLocks noGrp="1"/>
          </p:cNvSpPr>
          <p:nvPr>
            <p:ph type="dt" sz="half" idx="10"/>
          </p:nvPr>
        </p:nvSpPr>
        <p:spPr>
          <a:xfrm rot="5400000">
            <a:off x="10176279" y="1792223"/>
            <a:ext cx="990599" cy="304799"/>
          </a:xfrm>
          <a:effectLst/>
        </p:spPr>
        <p:txBody>
          <a:bodyPr anchor="t"/>
          <a:lstStyle>
            <a:lvl1pPr algn="l">
              <a:defRPr b="0" i="0">
                <a:solidFill>
                  <a:schemeClr val="bg1"/>
                </a:solidFill>
                <a:effectLst/>
              </a:defRPr>
            </a:lvl1pPr>
          </a:lstStyle>
          <a:p>
            <a:fld id="{78ABE3C1-DBE1-495D-B57B-2849774B866A}" type="datetimeFigureOut">
              <a:rPr lang="en-US" smtClean="0">
                <a:effectLst/>
              </a:rPr>
              <a:t>11/9/2017</a:t>
            </a:fld>
            <a:endParaRPr lang="en-US">
              <a:effectLst/>
            </a:endParaRPr>
          </a:p>
        </p:txBody>
      </p:sp>
      <p:sp>
        <p:nvSpPr>
          <p:cNvPr id="5" name="Footer Placeholder 4"/>
          <p:cNvSpPr>
            <a:spLocks noGrp="1"/>
          </p:cNvSpPr>
          <p:nvPr>
            <p:ph type="ftr" sz="quarter" idx="11"/>
          </p:nvPr>
        </p:nvSpPr>
        <p:spPr>
          <a:xfrm rot="5400000">
            <a:off x="8963575" y="3226820"/>
            <a:ext cx="3859795" cy="304801"/>
          </a:xfrm>
          <a:effectLst/>
        </p:spPr>
        <p:txBody>
          <a:bodyPr anchor="b"/>
          <a:lstStyle>
            <a:lvl1pPr>
              <a:defRPr b="0" i="0">
                <a:solidFill>
                  <a:schemeClr val="bg1"/>
                </a:solidFill>
                <a:effectLst/>
              </a:defRPr>
            </a:lvl1pPr>
          </a:lstStyle>
          <a:p>
            <a:endParaRPr lang="en-US">
              <a:effectLst/>
            </a:endParaRPr>
          </a:p>
        </p:txBody>
      </p:sp>
      <p:sp>
        <p:nvSpPr>
          <p:cNvPr id="17" name="Rectangle 16"/>
          <p:cNvSpPr/>
          <p:nvPr/>
        </p:nvSpPr>
        <p:spPr>
          <a:xfrm>
            <a:off x="10443728" y="0"/>
            <a:ext cx="685800" cy="1143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effectLst/>
            </a:endParaRPr>
          </a:p>
        </p:txBody>
      </p:sp>
      <p:sp>
        <p:nvSpPr>
          <p:cNvPr id="6" name="Slide Number Placeholder 5"/>
          <p:cNvSpPr>
            <a:spLocks noGrp="1"/>
          </p:cNvSpPr>
          <p:nvPr>
            <p:ph type="sldNum" sz="quarter" idx="12"/>
          </p:nvPr>
        </p:nvSpPr>
        <p:spPr>
          <a:xfrm>
            <a:off x="10351008" y="292608"/>
            <a:ext cx="838199" cy="767687"/>
          </a:xfrm>
          <a:effectLst/>
        </p:spPr>
        <p:txBody>
          <a:bodyPr/>
          <a:lstStyle>
            <a:lvl1pPr>
              <a:defRPr sz="2800" b="0" i="0">
                <a:effectLst/>
              </a:defRPr>
            </a:lvl1pPr>
          </a:lstStyle>
          <a:p>
            <a:fld id="{6D22F896-40B5-4ADD-8801-0D06FADFA095}" type="slidenum">
              <a:rPr lang="en-US" smtClean="0">
                <a:effectLst/>
              </a:rPr>
              <a:t>‹#›</a:t>
            </a:fld>
            <a:endParaRPr lang="en-US">
              <a:effectLst/>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a:effectLst/>
      </p:grpSpPr>
      <p:grpSp>
        <p:nvGrpSpPr>
          <p:cNvPr id="10" name="Group 9"/>
          <p:cNvGrpSpPr/>
          <p:nvPr/>
        </p:nvGrpSpPr>
        <p:grpSpPr>
          <a:xfrm>
            <a:off x="0" y="0"/>
            <a:ext cx="12192000" cy="6858000"/>
            <a:chOff x="0" y="0"/>
            <a:chExt cx="12192000" cy="6858000"/>
          </a:xfrm>
          <a:effectLst/>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9" name="Freeform 5"/>
            <p:cNvSpPr/>
            <p:nvPr/>
          </p:nvSpPr>
          <p:spPr>
            <a:xfrm rot="10800000">
              <a:off x="459506" y="321130"/>
              <a:ext cx="11277600" cy="4533900"/>
            </a:xfrm>
            <a:custGeom>
              <a:avLst/>
              <a:gdLst/>
              <a:ahLst/>
              <a:cxnLst/>
              <a:rect l="0" t="0" r="r" b="b"/>
              <a:pathLst>
                <a:path w="7103"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a:effectLst/>
          </p:spPr>
          <p:txBody>
            <a:bodyPr/>
            <a:lstStyle/>
            <a:p>
              <a:endParaRPr/>
            </a:p>
          </p:txBody>
        </p:sp>
        <p:sp>
          <p:nvSpPr>
            <p:cNvPr id="8" name="Freeform 5"/>
            <p:cNvSpPr/>
            <p:nvPr/>
          </p:nvSpPr>
          <p:spPr>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ffectLst/>
          </p:spPr>
          <p:txBody>
            <a:bodyPr/>
            <a:lstStyle/>
            <a:p>
              <a:endParaRPr/>
            </a:p>
          </p:txBody>
        </p:sp>
        <p:sp>
          <p:nvSpPr>
            <p:cNvPr id="19" name="Freeform 5"/>
            <p:cNvSpPr>
              <a:spLocks noEditPoints="1"/>
            </p:cNvSpPr>
            <p:nvPr/>
          </p:nvSpPr>
          <p:spPr>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ffectLst/>
          </p:spPr>
          <p:txBody>
            <a:bodyPr/>
            <a:lstStyle/>
            <a:p>
              <a:endParaRPr/>
            </a:p>
          </p:txBody>
        </p:sp>
      </p:grpSp>
      <p:sp>
        <p:nvSpPr>
          <p:cNvPr id="2" name="Title 1"/>
          <p:cNvSpPr>
            <a:spLocks noGrp="1"/>
          </p:cNvSpPr>
          <p:nvPr>
            <p:ph type="title"/>
          </p:nvPr>
        </p:nvSpPr>
        <p:spPr>
          <a:xfrm>
            <a:off x="1154956" y="4965945"/>
            <a:ext cx="8825657" cy="566738"/>
          </a:xfrm>
          <a:effectLst/>
        </p:spPr>
        <p:txBody>
          <a:bodyPr anchor="b">
            <a:normAutofit/>
          </a:bodyPr>
          <a:lstStyle>
            <a:lvl1pPr algn="l">
              <a:defRPr sz="2400" b="0">
                <a:effectLst/>
              </a:defRPr>
            </a:lvl1pPr>
          </a:lstStyle>
          <a:p>
            <a:r>
              <a:rPr lang="en-US" smtClean="0">
                <a:effectLst/>
              </a:rPr>
              <a:t>Click to edit Master title style</a:t>
            </a:r>
            <a:endParaRPr lang="en-US">
              <a:effectLst/>
            </a:endParaRPr>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effectLst/>
              </a:defRPr>
            </a:lvl1pPr>
            <a:lvl2pPr marL="457200" indent="0">
              <a:buNone/>
              <a:defRPr sz="1600">
                <a:effectLst/>
              </a:defRPr>
            </a:lvl2pPr>
            <a:lvl3pPr marL="914400" indent="0">
              <a:buNone/>
              <a:defRPr sz="1600">
                <a:effectLst/>
              </a:defRPr>
            </a:lvl3pPr>
            <a:lvl4pPr marL="1371600" indent="0">
              <a:buNone/>
              <a:defRPr sz="1600">
                <a:effectLst/>
              </a:defRPr>
            </a:lvl4pPr>
            <a:lvl5pPr marL="1828800" indent="0">
              <a:buNone/>
              <a:defRPr sz="1600">
                <a:effectLst/>
              </a:defRPr>
            </a:lvl5pPr>
            <a:lvl6pPr marL="2286000" indent="0">
              <a:buNone/>
              <a:defRPr sz="1600">
                <a:effectLst/>
              </a:defRPr>
            </a:lvl6pPr>
            <a:lvl7pPr marL="2743200" indent="0">
              <a:buNone/>
              <a:defRPr sz="1600">
                <a:effectLst/>
              </a:defRPr>
            </a:lvl7pPr>
            <a:lvl8pPr marL="3200400" indent="0">
              <a:buNone/>
              <a:defRPr sz="1600">
                <a:effectLst/>
              </a:defRPr>
            </a:lvl8pPr>
            <a:lvl9pPr marL="3657600" indent="0">
              <a:buNone/>
              <a:defRPr sz="1600">
                <a:effectLst/>
              </a:defRPr>
            </a:lvl9pPr>
          </a:lstStyle>
          <a:p>
            <a:r>
              <a:rPr lang="en-US" smtClean="0">
                <a:effectLst/>
              </a:rPr>
              <a:t>Drag picture to placeholder or click icon to add</a:t>
            </a:r>
            <a:endParaRPr lang="en-US">
              <a:effectLst/>
            </a:endParaRPr>
          </a:p>
        </p:txBody>
      </p:sp>
      <p:sp>
        <p:nvSpPr>
          <p:cNvPr id="4" name="Text Placeholder 3"/>
          <p:cNvSpPr>
            <a:spLocks noGrp="1"/>
          </p:cNvSpPr>
          <p:nvPr>
            <p:ph type="body" sz="half" idx="2"/>
          </p:nvPr>
        </p:nvSpPr>
        <p:spPr>
          <a:xfrm>
            <a:off x="1154956" y="5532683"/>
            <a:ext cx="8825656" cy="493712"/>
          </a:xfrm>
          <a:effectLst/>
        </p:spPr>
        <p:txBody>
          <a:bodyPr>
            <a:normAutofit/>
          </a:bodyPr>
          <a:lstStyle>
            <a:lvl1pPr marL="0" indent="0">
              <a:buNone/>
              <a:defRPr sz="1200">
                <a:solidFill>
                  <a:schemeClr val="accent1"/>
                </a:solidFill>
                <a:effectLst/>
              </a:defRPr>
            </a:lvl1pPr>
            <a:lvl2pPr marL="457200" indent="0">
              <a:buNone/>
              <a:defRPr sz="1200">
                <a:effectLst/>
              </a:defRPr>
            </a:lvl2pPr>
            <a:lvl3pPr marL="914400" indent="0">
              <a:buNone/>
              <a:defRPr sz="1000">
                <a:effectLst/>
              </a:defRPr>
            </a:lvl3pPr>
            <a:lvl4pPr marL="1371600" indent="0">
              <a:buNone/>
              <a:defRPr sz="900">
                <a:effectLst/>
              </a:defRPr>
            </a:lvl4pPr>
            <a:lvl5pPr marL="1828800" indent="0">
              <a:buNone/>
              <a:defRPr sz="900">
                <a:effectLst/>
              </a:defRPr>
            </a:lvl5pPr>
            <a:lvl6pPr marL="2286000" indent="0">
              <a:buNone/>
              <a:defRPr sz="900">
                <a:effectLst/>
              </a:defRPr>
            </a:lvl6pPr>
            <a:lvl7pPr marL="2743200" indent="0">
              <a:buNone/>
              <a:defRPr sz="900">
                <a:effectLst/>
              </a:defRPr>
            </a:lvl7pPr>
            <a:lvl8pPr marL="3200400" indent="0">
              <a:buNone/>
              <a:defRPr sz="900">
                <a:effectLst/>
              </a:defRPr>
            </a:lvl8pPr>
            <a:lvl9pPr marL="3657600" indent="0">
              <a:buNone/>
              <a:defRPr sz="900">
                <a:effectLst/>
              </a:defRPr>
            </a:lvl9pPr>
          </a:lstStyle>
          <a:p>
            <a:pPr lvl="0"/>
            <a:r>
              <a:rPr lang="en-US" smtClean="0">
                <a:effectLst/>
              </a:rPr>
              <a:t>Click to edit Master text styles</a:t>
            </a:r>
          </a:p>
        </p:txBody>
      </p:sp>
      <p:sp>
        <p:nvSpPr>
          <p:cNvPr id="5" name="Date Placeholder 4"/>
          <p:cNvSpPr>
            <a:spLocks noGrp="1"/>
          </p:cNvSpPr>
          <p:nvPr>
            <p:ph type="dt" sz="half" idx="10"/>
          </p:nvPr>
        </p:nvSpPr>
        <p:spPr>
          <a:effectLst/>
        </p:spPr>
        <p:txBody>
          <a:bodyPr/>
          <a:lstStyle/>
          <a:p>
            <a:fld id="{9D6E9DEC-419B-4CC5-A080-3B06BD5A8291}" type="datetimeFigureOut">
              <a:rPr lang="en-US" smtClean="0">
                <a:effectLst/>
              </a:rPr>
              <a:t>11/9/2017</a:t>
            </a:fld>
            <a:endParaRPr lang="en-US">
              <a:effectLst/>
            </a:endParaRPr>
          </a:p>
        </p:txBody>
      </p:sp>
      <p:sp>
        <p:nvSpPr>
          <p:cNvPr id="6" name="Footer Placeholder 5"/>
          <p:cNvSpPr>
            <a:spLocks noGrp="1"/>
          </p:cNvSpPr>
          <p:nvPr>
            <p:ph type="ftr" sz="quarter" idx="11"/>
          </p:nvPr>
        </p:nvSpPr>
        <p:spPr>
          <a:effectLst/>
        </p:spPr>
        <p:txBody>
          <a:bodyPr/>
          <a:lstStyle/>
          <a:p>
            <a:endParaRPr lang="en-US">
              <a:effectLst/>
            </a:endParaRPr>
          </a:p>
        </p:txBody>
      </p:sp>
      <p:sp>
        <p:nvSpPr>
          <p:cNvPr id="13" name="Rectangle 12"/>
          <p:cNvSpPr/>
          <p:nvPr/>
        </p:nvSpPr>
        <p:spPr>
          <a:xfrm>
            <a:off x="10443728" y="0"/>
            <a:ext cx="685800" cy="1143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7" name="Slide Number Placeholder 6"/>
          <p:cNvSpPr>
            <a:spLocks noGrp="1"/>
          </p:cNvSpPr>
          <p:nvPr>
            <p:ph type="sldNum" sz="quarter" idx="12"/>
          </p:nvPr>
        </p:nvSpPr>
        <p:spPr>
          <a:effectLst/>
        </p:spPr>
        <p:txBody>
          <a:bodyPr/>
          <a:lstStyle/>
          <a:p>
            <a:fld id="{6D22F896-40B5-4ADD-8801-0D06FADFA095}" type="slidenum">
              <a:rPr lang="en-US" smtClean="0">
                <a:effectLst/>
              </a:rPr>
              <a:t>‹#›</a:t>
            </a:fld>
            <a:endParaRPr lang="en-US">
              <a:effectLst/>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a:effectLst/>
      </p:grpSpPr>
      <p:grpSp>
        <p:nvGrpSpPr>
          <p:cNvPr id="3" name="Group 2"/>
          <p:cNvGrpSpPr/>
          <p:nvPr/>
        </p:nvGrpSpPr>
        <p:grpSpPr>
          <a:xfrm>
            <a:off x="0" y="0"/>
            <a:ext cx="12192000" cy="6858000"/>
            <a:chOff x="0" y="0"/>
            <a:chExt cx="12192000" cy="6858000"/>
          </a:xfrm>
          <a:effectLst/>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7" name="Freeform 5"/>
            <p:cNvSpPr/>
            <p:nvPr/>
          </p:nvSpPr>
          <p:spPr>
            <a:xfrm>
              <a:off x="455612" y="2801319"/>
              <a:ext cx="11277600" cy="3602637"/>
            </a:xfrm>
            <a:custGeom>
              <a:avLst/>
              <a:gdLst/>
              <a:ahLst/>
              <a:cxnLst/>
              <a:rect l="l" t="t" r="r" b="b"/>
              <a:pathLst>
                <a:path w="10000" h="7945">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a:effectLst/>
          </p:spPr>
          <p:txBody>
            <a:bodyPr/>
            <a:lstStyle/>
            <a:p>
              <a:endParaRPr/>
            </a:p>
          </p:txBody>
        </p:sp>
        <p:sp>
          <p:nvSpPr>
            <p:cNvPr id="9" name="Freeform 5"/>
            <p:cNvSpPr/>
            <p:nvPr/>
          </p:nvSpPr>
          <p:spPr>
            <a:xfrm rot="21010067">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ffectLst/>
          </p:spPr>
          <p:txBody>
            <a:bodyPr/>
            <a:lstStyle/>
            <a:p>
              <a:endParaRPr/>
            </a:p>
          </p:txBody>
        </p:sp>
        <p:sp>
          <p:nvSpPr>
            <p:cNvPr id="18" name="Freeform 5"/>
            <p:cNvSpPr>
              <a:spLocks noEditPoints="1"/>
            </p:cNvSpPr>
            <p:nvPr/>
          </p:nvSpPr>
          <p:spPr>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ffectLst/>
          </p:spPr>
          <p:txBody>
            <a:bodyPr/>
            <a:lstStyle/>
            <a:p>
              <a:endParaRPr/>
            </a:p>
          </p:txBody>
        </p:sp>
      </p:grpSp>
      <p:sp>
        <p:nvSpPr>
          <p:cNvPr id="2" name="Title 1"/>
          <p:cNvSpPr>
            <a:spLocks noGrp="1"/>
          </p:cNvSpPr>
          <p:nvPr>
            <p:ph type="title"/>
          </p:nvPr>
        </p:nvSpPr>
        <p:spPr>
          <a:xfrm>
            <a:off x="1154954" y="1063416"/>
            <a:ext cx="8825659" cy="1379755"/>
          </a:xfrm>
          <a:effectLst/>
        </p:spPr>
        <p:txBody>
          <a:bodyPr anchor="ctr"/>
          <a:lstStyle>
            <a:lvl1pPr>
              <a:defRPr sz="4000">
                <a:effectLst/>
              </a:defRPr>
            </a:lvl1pPr>
          </a:lstStyle>
          <a:p>
            <a:r>
              <a:rPr lang="en-US" smtClean="0">
                <a:effectLst/>
              </a:rPr>
              <a:t>Click to edit Master title style</a:t>
            </a:r>
            <a:endParaRPr lang="en-US">
              <a:effectLst/>
            </a:endParaRPr>
          </a:p>
        </p:txBody>
      </p:sp>
      <p:sp>
        <p:nvSpPr>
          <p:cNvPr id="8" name="Text Placeholder 3"/>
          <p:cNvSpPr>
            <a:spLocks noGrp="1"/>
          </p:cNvSpPr>
          <p:nvPr>
            <p:ph type="body" sz="half" idx="2"/>
          </p:nvPr>
        </p:nvSpPr>
        <p:spPr>
          <a:xfrm>
            <a:off x="1154954" y="3543300"/>
            <a:ext cx="8825659" cy="2476500"/>
          </a:xfrm>
          <a:effectLst/>
        </p:spPr>
        <p:txBody>
          <a:bodyPr anchor="ctr">
            <a:normAutofit/>
          </a:bodyPr>
          <a:lstStyle>
            <a:lvl1pPr marL="0" indent="0">
              <a:buNone/>
              <a:defRPr sz="1800">
                <a:effectLst/>
              </a:defRPr>
            </a:lvl1pPr>
            <a:lvl2pPr marL="457200" indent="0">
              <a:buNone/>
              <a:defRPr sz="1200">
                <a:effectLst/>
              </a:defRPr>
            </a:lvl2pPr>
            <a:lvl3pPr marL="914400" indent="0">
              <a:buNone/>
              <a:defRPr sz="1000">
                <a:effectLst/>
              </a:defRPr>
            </a:lvl3pPr>
            <a:lvl4pPr marL="1371600" indent="0">
              <a:buNone/>
              <a:defRPr sz="900">
                <a:effectLst/>
              </a:defRPr>
            </a:lvl4pPr>
            <a:lvl5pPr marL="1828800" indent="0">
              <a:buNone/>
              <a:defRPr sz="900">
                <a:effectLst/>
              </a:defRPr>
            </a:lvl5pPr>
            <a:lvl6pPr marL="2286000" indent="0">
              <a:buNone/>
              <a:defRPr sz="900">
                <a:effectLst/>
              </a:defRPr>
            </a:lvl6pPr>
            <a:lvl7pPr marL="2743200" indent="0">
              <a:buNone/>
              <a:defRPr sz="900">
                <a:effectLst/>
              </a:defRPr>
            </a:lvl7pPr>
            <a:lvl8pPr marL="3200400" indent="0">
              <a:buNone/>
              <a:defRPr sz="900">
                <a:effectLst/>
              </a:defRPr>
            </a:lvl8pPr>
            <a:lvl9pPr marL="3657600" indent="0">
              <a:buNone/>
              <a:defRPr sz="900">
                <a:effectLst/>
              </a:defRPr>
            </a:lvl9pPr>
          </a:lstStyle>
          <a:p>
            <a:pPr lvl="0"/>
            <a:r>
              <a:rPr lang="en-US" smtClean="0">
                <a:effectLst/>
              </a:rPr>
              <a:t>Click to edit Master text styles</a:t>
            </a:r>
          </a:p>
        </p:txBody>
      </p:sp>
      <p:sp>
        <p:nvSpPr>
          <p:cNvPr id="4" name="Date Placeholder 3"/>
          <p:cNvSpPr>
            <a:spLocks noGrp="1"/>
          </p:cNvSpPr>
          <p:nvPr>
            <p:ph type="dt" sz="half" idx="10"/>
          </p:nvPr>
        </p:nvSpPr>
        <p:spPr>
          <a:effectLst/>
        </p:spPr>
        <p:txBody>
          <a:bodyPr/>
          <a:lstStyle/>
          <a:p>
            <a:fld id="{9D6E9DEC-419B-4CC5-A080-3B06BD5A8291}" type="datetimeFigureOut">
              <a:rPr lang="en-US" smtClean="0">
                <a:effectLst/>
              </a:rPr>
              <a:t>11/9/2017</a:t>
            </a:fld>
            <a:endParaRPr lang="en-US">
              <a:effectLst/>
            </a:endParaRPr>
          </a:p>
        </p:txBody>
      </p:sp>
      <p:sp>
        <p:nvSpPr>
          <p:cNvPr id="5" name="Footer Placeholder 4"/>
          <p:cNvSpPr>
            <a:spLocks noGrp="1"/>
          </p:cNvSpPr>
          <p:nvPr>
            <p:ph type="ftr" sz="quarter" idx="11"/>
          </p:nvPr>
        </p:nvSpPr>
        <p:spPr>
          <a:effectLst/>
        </p:spPr>
        <p:txBody>
          <a:bodyPr/>
          <a:lstStyle/>
          <a:p>
            <a:endParaRPr lang="en-US">
              <a:effectLst/>
            </a:endParaRPr>
          </a:p>
        </p:txBody>
      </p:sp>
      <p:sp>
        <p:nvSpPr>
          <p:cNvPr id="13" name="Rectangle 12"/>
          <p:cNvSpPr/>
          <p:nvPr/>
        </p:nvSpPr>
        <p:spPr>
          <a:xfrm>
            <a:off x="10443728" y="0"/>
            <a:ext cx="685800" cy="1143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6" name="Slide Number Placeholder 5"/>
          <p:cNvSpPr>
            <a:spLocks noGrp="1"/>
          </p:cNvSpPr>
          <p:nvPr>
            <p:ph type="sldNum" sz="quarter" idx="12"/>
          </p:nvPr>
        </p:nvSpPr>
        <p:spPr>
          <a:effectLst/>
        </p:spPr>
        <p:txBody>
          <a:bodyPr/>
          <a:lstStyle/>
          <a:p>
            <a:fld id="{6D22F896-40B5-4ADD-8801-0D06FADFA095}" type="slidenum">
              <a:rPr lang="en-US" smtClean="0">
                <a:effectLst/>
              </a:rPr>
              <a:t>‹#›</a:t>
            </a:fld>
            <a:endParaRPr lang="en-US">
              <a:effectLst/>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a:effectLst/>
      </p:grpSpPr>
      <p:grpSp>
        <p:nvGrpSpPr>
          <p:cNvPr id="3" name="Group 2"/>
          <p:cNvGrpSpPr/>
          <p:nvPr/>
        </p:nvGrpSpPr>
        <p:grpSpPr>
          <a:xfrm>
            <a:off x="0" y="0"/>
            <a:ext cx="12192000" cy="6858000"/>
            <a:chOff x="0" y="0"/>
            <a:chExt cx="12192000" cy="6858000"/>
          </a:xfrm>
          <a:effectLst/>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2" name="Freeform 5"/>
            <p:cNvSpPr/>
            <p:nvPr/>
          </p:nvSpPr>
          <p:spPr>
            <a:xfrm rot="21010067">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ffectLst/>
          </p:spPr>
          <p:txBody>
            <a:bodyPr/>
            <a:lstStyle/>
            <a:p>
              <a:endParaRPr/>
            </a:p>
          </p:txBody>
        </p:sp>
        <p:sp>
          <p:nvSpPr>
            <p:cNvPr id="15" name="Freeform 5"/>
            <p:cNvSpPr/>
            <p:nvPr/>
          </p:nvSpPr>
          <p:spPr>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a:effectLst/>
          </p:spPr>
          <p:txBody>
            <a:bodyPr/>
            <a:lstStyle/>
            <a:p>
              <a:endParaRPr/>
            </a:p>
          </p:txBody>
        </p:sp>
        <p:sp>
          <p:nvSpPr>
            <p:cNvPr id="23" name="Freeform 5"/>
            <p:cNvSpPr>
              <a:spLocks noEditPoints="1"/>
            </p:cNvSpPr>
            <p:nvPr/>
          </p:nvSpPr>
          <p:spPr>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ffectLst/>
          </p:spPr>
          <p:txBody>
            <a:bodyPr/>
            <a:lstStyle/>
            <a:p>
              <a:endParaRPr/>
            </a:p>
          </p:txBody>
        </p:sp>
      </p:grpSp>
      <p:sp>
        <p:nvSpPr>
          <p:cNvPr id="11" name="TextBox 10"/>
          <p:cNvSpPr txBox="1"/>
          <p:nvPr/>
        </p:nvSpPr>
        <p:spPr>
          <a:xfrm>
            <a:off x="898295" y="603589"/>
            <a:ext cx="801912" cy="1569660"/>
          </a:xfrm>
          <a:prstGeom prst="rect">
            <a:avLst/>
          </a:prstGeom>
          <a:noFill/>
          <a:effectLst/>
        </p:spPr>
        <p:txBody>
          <a:bodyPr wrap="square" rtlCol="0">
            <a:spAutoFit/>
          </a:bodyPr>
          <a:lstStyle>
            <a:defPPr>
              <a:defRPr lang="en-US">
                <a:effectLst/>
              </a:defRPr>
            </a:defPPr>
            <a:lvl1pPr algn="r">
              <a:defRPr sz="12200" b="0" i="0">
                <a:solidFill>
                  <a:schemeClr val="accent1"/>
                </a:solidFill>
                <a:effectLst/>
                <a:latin typeface="Arial"/>
                <a:cs typeface="Arial"/>
              </a:defRPr>
            </a:lvl1pPr>
          </a:lstStyle>
          <a:p>
            <a:pPr lvl="0"/>
            <a:r>
              <a:rPr lang="en-US" sz="9600">
                <a:effectLst/>
              </a:rPr>
              <a:t>“</a:t>
            </a:r>
          </a:p>
        </p:txBody>
      </p:sp>
      <p:sp>
        <p:nvSpPr>
          <p:cNvPr id="13" name="TextBox 12"/>
          <p:cNvSpPr txBox="1"/>
          <p:nvPr/>
        </p:nvSpPr>
        <p:spPr>
          <a:xfrm>
            <a:off x="9705137" y="2613787"/>
            <a:ext cx="801912" cy="1569660"/>
          </a:xfrm>
          <a:prstGeom prst="rect">
            <a:avLst/>
          </a:prstGeom>
          <a:noFill/>
          <a:effectLst/>
        </p:spPr>
        <p:txBody>
          <a:bodyPr wrap="square" rtlCol="0">
            <a:spAutoFit/>
          </a:bodyPr>
          <a:lstStyle>
            <a:defPPr>
              <a:defRPr lang="en-US">
                <a:effectLst/>
              </a:defRPr>
            </a:defPPr>
            <a:lvl1pPr algn="r">
              <a:defRPr sz="12200" b="0" i="0">
                <a:solidFill>
                  <a:schemeClr val="accent1"/>
                </a:solidFill>
                <a:effectLst/>
                <a:latin typeface="Arial"/>
                <a:cs typeface="Arial"/>
              </a:defRPr>
            </a:lvl1pPr>
          </a:lstStyle>
          <a:p>
            <a:pPr lvl="0"/>
            <a:r>
              <a:rPr lang="en-US" sz="9600">
                <a:effectLst/>
              </a:rPr>
              <a:t>”</a:t>
            </a:r>
          </a:p>
        </p:txBody>
      </p:sp>
      <p:sp>
        <p:nvSpPr>
          <p:cNvPr id="2" name="Title 1"/>
          <p:cNvSpPr>
            <a:spLocks noGrp="1"/>
          </p:cNvSpPr>
          <p:nvPr>
            <p:ph type="title"/>
          </p:nvPr>
        </p:nvSpPr>
        <p:spPr>
          <a:xfrm>
            <a:off x="1574801" y="980517"/>
            <a:ext cx="8460983" cy="2705034"/>
          </a:xfrm>
          <a:effectLst/>
        </p:spPr>
        <p:txBody>
          <a:bodyPr anchor="ctr"/>
          <a:lstStyle>
            <a:lvl1pPr>
              <a:defRPr sz="4000">
                <a:effectLst/>
              </a:defRPr>
            </a:lvl1pPr>
          </a:lstStyle>
          <a:p>
            <a:r>
              <a:rPr lang="en-US" smtClean="0">
                <a:effectLst/>
              </a:rPr>
              <a:t>Click to edit Master title style</a:t>
            </a:r>
            <a:endParaRPr lang="en-US">
              <a:effectLst/>
            </a:endParaRPr>
          </a:p>
        </p:txBody>
      </p:sp>
      <p:sp>
        <p:nvSpPr>
          <p:cNvPr id="14" name="Text Placeholder 3"/>
          <p:cNvSpPr>
            <a:spLocks noGrp="1"/>
          </p:cNvSpPr>
          <p:nvPr>
            <p:ph type="body" sz="half" idx="13"/>
          </p:nvPr>
        </p:nvSpPr>
        <p:spPr>
          <a:xfrm>
            <a:off x="1945945" y="3686515"/>
            <a:ext cx="7725772" cy="342174"/>
          </a:xfrm>
          <a:effectLst/>
        </p:spPr>
        <p:txBody>
          <a:bodyPr anchor="t">
            <a:normAutofit/>
          </a:bodyPr>
          <a:lstStyle>
            <a:lvl1pPr marL="0" indent="0">
              <a:buNone/>
              <a:defRPr lang="en-US" sz="1400" b="0" i="0" kern="1200" cap="small">
                <a:solidFill>
                  <a:schemeClr val="accent1"/>
                </a:solidFill>
                <a:effectLst/>
                <a:latin typeface="+mn-lt"/>
                <a:ea typeface="+mn-ea"/>
              </a:defRPr>
            </a:lvl1pPr>
            <a:lvl2pPr marL="457200" indent="0">
              <a:buNone/>
              <a:defRPr sz="1200">
                <a:effectLst/>
              </a:defRPr>
            </a:lvl2pPr>
            <a:lvl3pPr marL="914400" indent="0">
              <a:buNone/>
              <a:defRPr sz="1000">
                <a:effectLst/>
              </a:defRPr>
            </a:lvl3pPr>
            <a:lvl4pPr marL="1371600" indent="0">
              <a:buNone/>
              <a:defRPr sz="900">
                <a:effectLst/>
              </a:defRPr>
            </a:lvl4pPr>
            <a:lvl5pPr marL="1828800" indent="0">
              <a:buNone/>
              <a:defRPr sz="900">
                <a:effectLst/>
              </a:defRPr>
            </a:lvl5pPr>
            <a:lvl6pPr marL="2286000" indent="0">
              <a:buNone/>
              <a:defRPr sz="900">
                <a:effectLst/>
              </a:defRPr>
            </a:lvl6pPr>
            <a:lvl7pPr marL="2743200" indent="0">
              <a:buNone/>
              <a:defRPr sz="900">
                <a:effectLst/>
              </a:defRPr>
            </a:lvl7pPr>
            <a:lvl8pPr marL="3200400" indent="0">
              <a:buNone/>
              <a:defRPr sz="900">
                <a:effectLst/>
              </a:defRPr>
            </a:lvl8pPr>
            <a:lvl9pPr marL="3657600" indent="0">
              <a:buNone/>
              <a:defRPr sz="900">
                <a:effectLst/>
              </a:defRPr>
            </a:lvl9pPr>
          </a:lstStyle>
          <a:p>
            <a:pPr lvl="0"/>
            <a:r>
              <a:rPr lang="en-US" smtClean="0">
                <a:effectLst/>
              </a:rPr>
              <a:t>Click to edit Master text styles</a:t>
            </a:r>
          </a:p>
        </p:txBody>
      </p:sp>
      <p:sp>
        <p:nvSpPr>
          <p:cNvPr id="10" name="Text Placeholder 3"/>
          <p:cNvSpPr>
            <a:spLocks noGrp="1"/>
          </p:cNvSpPr>
          <p:nvPr>
            <p:ph type="body" sz="half" idx="2"/>
          </p:nvPr>
        </p:nvSpPr>
        <p:spPr>
          <a:xfrm>
            <a:off x="1154954" y="5014393"/>
            <a:ext cx="8825659" cy="1012664"/>
          </a:xfrm>
          <a:effectLst/>
        </p:spPr>
        <p:txBody>
          <a:bodyPr anchor="ctr">
            <a:normAutofit/>
          </a:bodyPr>
          <a:lstStyle>
            <a:lvl1pPr marL="0" indent="0">
              <a:buNone/>
              <a:defRPr sz="1400">
                <a:effectLst/>
              </a:defRPr>
            </a:lvl1pPr>
            <a:lvl2pPr marL="457200" indent="0">
              <a:buNone/>
              <a:defRPr sz="1200">
                <a:effectLst/>
              </a:defRPr>
            </a:lvl2pPr>
            <a:lvl3pPr marL="914400" indent="0">
              <a:buNone/>
              <a:defRPr sz="1000">
                <a:effectLst/>
              </a:defRPr>
            </a:lvl3pPr>
            <a:lvl4pPr marL="1371600" indent="0">
              <a:buNone/>
              <a:defRPr sz="900">
                <a:effectLst/>
              </a:defRPr>
            </a:lvl4pPr>
            <a:lvl5pPr marL="1828800" indent="0">
              <a:buNone/>
              <a:defRPr sz="900">
                <a:effectLst/>
              </a:defRPr>
            </a:lvl5pPr>
            <a:lvl6pPr marL="2286000" indent="0">
              <a:buNone/>
              <a:defRPr sz="900">
                <a:effectLst/>
              </a:defRPr>
            </a:lvl6pPr>
            <a:lvl7pPr marL="2743200" indent="0">
              <a:buNone/>
              <a:defRPr sz="900">
                <a:effectLst/>
              </a:defRPr>
            </a:lvl7pPr>
            <a:lvl8pPr marL="3200400" indent="0">
              <a:buNone/>
              <a:defRPr sz="900">
                <a:effectLst/>
              </a:defRPr>
            </a:lvl8pPr>
            <a:lvl9pPr marL="3657600" indent="0">
              <a:buNone/>
              <a:defRPr sz="900">
                <a:effectLst/>
              </a:defRPr>
            </a:lvl9pPr>
          </a:lstStyle>
          <a:p>
            <a:pPr lvl="0"/>
            <a:r>
              <a:rPr lang="en-US" smtClean="0">
                <a:effectLst/>
              </a:rPr>
              <a:t>Click to edit Master text styles</a:t>
            </a:r>
          </a:p>
        </p:txBody>
      </p:sp>
      <p:sp>
        <p:nvSpPr>
          <p:cNvPr id="4" name="Date Placeholder 3"/>
          <p:cNvSpPr>
            <a:spLocks noGrp="1"/>
          </p:cNvSpPr>
          <p:nvPr>
            <p:ph type="dt" sz="half" idx="10"/>
          </p:nvPr>
        </p:nvSpPr>
        <p:spPr>
          <a:effectLst/>
        </p:spPr>
        <p:txBody>
          <a:bodyPr/>
          <a:lstStyle/>
          <a:p>
            <a:fld id="{9D6E9DEC-419B-4CC5-A080-3B06BD5A8291}" type="datetimeFigureOut">
              <a:rPr lang="en-US" smtClean="0">
                <a:effectLst/>
              </a:rPr>
              <a:t>11/9/2017</a:t>
            </a:fld>
            <a:endParaRPr lang="en-US">
              <a:effectLst/>
            </a:endParaRPr>
          </a:p>
        </p:txBody>
      </p:sp>
      <p:sp>
        <p:nvSpPr>
          <p:cNvPr id="5" name="Footer Placeholder 4"/>
          <p:cNvSpPr>
            <a:spLocks noGrp="1"/>
          </p:cNvSpPr>
          <p:nvPr>
            <p:ph type="ftr" sz="quarter" idx="11"/>
          </p:nvPr>
        </p:nvSpPr>
        <p:spPr>
          <a:effectLst/>
        </p:spPr>
        <p:txBody>
          <a:bodyPr/>
          <a:lstStyle/>
          <a:p>
            <a:endParaRPr lang="en-US">
              <a:effectLst/>
            </a:endParaRPr>
          </a:p>
        </p:txBody>
      </p:sp>
      <p:sp>
        <p:nvSpPr>
          <p:cNvPr id="24" name="Rectangle 23"/>
          <p:cNvSpPr/>
          <p:nvPr/>
        </p:nvSpPr>
        <p:spPr>
          <a:xfrm>
            <a:off x="10443728" y="0"/>
            <a:ext cx="685800" cy="1143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6" name="Slide Number Placeholder 5"/>
          <p:cNvSpPr>
            <a:spLocks noGrp="1"/>
          </p:cNvSpPr>
          <p:nvPr>
            <p:ph type="sldNum" sz="quarter" idx="12"/>
          </p:nvPr>
        </p:nvSpPr>
        <p:spPr>
          <a:effectLst/>
        </p:spPr>
        <p:txBody>
          <a:bodyPr/>
          <a:lstStyle/>
          <a:p>
            <a:fld id="{6D22F896-40B5-4ADD-8801-0D06FADFA095}" type="slidenum">
              <a:rPr lang="en-US" smtClean="0">
                <a:effectLst/>
              </a:rPr>
              <a:t>‹#›</a:t>
            </a:fld>
            <a:endParaRPr lang="en-US">
              <a:effectLst/>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a:effectLst/>
      </p:grpSpPr>
      <p:grpSp>
        <p:nvGrpSpPr>
          <p:cNvPr id="9" name="Group 8"/>
          <p:cNvGrpSpPr/>
          <p:nvPr/>
        </p:nvGrpSpPr>
        <p:grpSpPr>
          <a:xfrm>
            <a:off x="0" y="0"/>
            <a:ext cx="12192000" cy="6858000"/>
            <a:chOff x="0" y="0"/>
            <a:chExt cx="12192000" cy="6858000"/>
          </a:xfrm>
          <a:effectLst/>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7" name="Freeform 5"/>
            <p:cNvSpPr/>
            <p:nvPr/>
          </p:nvSpPr>
          <p:spPr>
            <a:xfrm rot="21010067">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ffectLst/>
          </p:spPr>
          <p:txBody>
            <a:bodyPr/>
            <a:lstStyle/>
            <a:p>
              <a:endParaRPr/>
            </a:p>
          </p:txBody>
        </p:sp>
        <p:sp>
          <p:nvSpPr>
            <p:cNvPr id="8" name="Freeform 5"/>
            <p:cNvSpPr/>
            <p:nvPr/>
          </p:nvSpPr>
          <p:spPr>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a:effectLst/>
          </p:spPr>
          <p:txBody>
            <a:bodyPr/>
            <a:lstStyle/>
            <a:p>
              <a:endParaRPr/>
            </a:p>
          </p:txBody>
        </p:sp>
        <p:sp>
          <p:nvSpPr>
            <p:cNvPr id="18" name="Freeform 5"/>
            <p:cNvSpPr>
              <a:spLocks noEditPoints="1"/>
            </p:cNvSpPr>
            <p:nvPr/>
          </p:nvSpPr>
          <p:spPr>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ffectLst/>
          </p:spPr>
          <p:txBody>
            <a:bodyPr/>
            <a:lstStyle/>
            <a:p>
              <a:endParaRPr/>
            </a:p>
          </p:txBody>
        </p:sp>
      </p:grpSp>
      <p:sp>
        <p:nvSpPr>
          <p:cNvPr id="2" name="Title 1"/>
          <p:cNvSpPr>
            <a:spLocks noGrp="1"/>
          </p:cNvSpPr>
          <p:nvPr>
            <p:ph type="title"/>
          </p:nvPr>
        </p:nvSpPr>
        <p:spPr>
          <a:xfrm>
            <a:off x="1154955" y="2404477"/>
            <a:ext cx="8825659" cy="1788704"/>
          </a:xfrm>
          <a:effectLst/>
        </p:spPr>
        <p:txBody>
          <a:bodyPr anchor="b"/>
          <a:lstStyle>
            <a:lvl1pPr algn="l">
              <a:defRPr sz="4000" b="0" cap="none">
                <a:effectLst/>
              </a:defRPr>
            </a:lvl1pPr>
          </a:lstStyle>
          <a:p>
            <a:r>
              <a:rPr lang="en-US" smtClean="0">
                <a:effectLst/>
              </a:rPr>
              <a:t>Click to edit Master title style</a:t>
            </a:r>
            <a:endParaRPr lang="en-US">
              <a:effectLst/>
            </a:endParaRPr>
          </a:p>
        </p:txBody>
      </p:sp>
      <p:sp>
        <p:nvSpPr>
          <p:cNvPr id="3" name="Text Placeholder 2"/>
          <p:cNvSpPr>
            <a:spLocks noGrp="1"/>
          </p:cNvSpPr>
          <p:nvPr>
            <p:ph type="body" idx="1"/>
          </p:nvPr>
        </p:nvSpPr>
        <p:spPr>
          <a:xfrm>
            <a:off x="1138587" y="5024967"/>
            <a:ext cx="8825658" cy="860400"/>
          </a:xfrm>
          <a:effectLst/>
        </p:spPr>
        <p:txBody>
          <a:bodyPr anchor="t"/>
          <a:lstStyle>
            <a:lvl1pPr marL="0" indent="0" algn="l">
              <a:buNone/>
              <a:defRPr sz="2000" cap="none">
                <a:solidFill>
                  <a:schemeClr val="accent1"/>
                </a:solidFill>
                <a:effectLst/>
              </a:defRPr>
            </a:lvl1pPr>
            <a:lvl2pPr marL="457200" indent="0">
              <a:buNone/>
              <a:defRPr sz="1800">
                <a:solidFill>
                  <a:schemeClr val="tx1">
                    <a:tint val="75000"/>
                  </a:schemeClr>
                </a:solidFill>
                <a:effectLst/>
              </a:defRPr>
            </a:lvl2pPr>
            <a:lvl3pPr marL="914400" indent="0">
              <a:buNone/>
              <a:defRPr sz="1600">
                <a:solidFill>
                  <a:schemeClr val="tx1">
                    <a:tint val="75000"/>
                  </a:schemeClr>
                </a:solidFill>
                <a:effectLst/>
              </a:defRPr>
            </a:lvl3pPr>
            <a:lvl4pPr marL="1371600" indent="0">
              <a:buNone/>
              <a:defRPr sz="1400">
                <a:solidFill>
                  <a:schemeClr val="tx1">
                    <a:tint val="75000"/>
                  </a:schemeClr>
                </a:solidFill>
                <a:effectLst/>
              </a:defRPr>
            </a:lvl4pPr>
            <a:lvl5pPr marL="1828800" indent="0">
              <a:buNone/>
              <a:defRPr sz="1400">
                <a:solidFill>
                  <a:schemeClr val="tx1">
                    <a:tint val="75000"/>
                  </a:schemeClr>
                </a:solidFill>
                <a:effectLst/>
              </a:defRPr>
            </a:lvl5pPr>
            <a:lvl6pPr marL="2286000" indent="0">
              <a:buNone/>
              <a:defRPr sz="1400">
                <a:solidFill>
                  <a:schemeClr val="tx1">
                    <a:tint val="75000"/>
                  </a:schemeClr>
                </a:solidFill>
                <a:effectLst/>
              </a:defRPr>
            </a:lvl6pPr>
            <a:lvl7pPr marL="2743200" indent="0">
              <a:buNone/>
              <a:defRPr sz="1400">
                <a:solidFill>
                  <a:schemeClr val="tx1">
                    <a:tint val="75000"/>
                  </a:schemeClr>
                </a:solidFill>
                <a:effectLst/>
              </a:defRPr>
            </a:lvl7pPr>
            <a:lvl8pPr marL="3200400" indent="0">
              <a:buNone/>
              <a:defRPr sz="1400">
                <a:solidFill>
                  <a:schemeClr val="tx1">
                    <a:tint val="75000"/>
                  </a:schemeClr>
                </a:solidFill>
                <a:effectLst/>
              </a:defRPr>
            </a:lvl8pPr>
            <a:lvl9pPr marL="3657600" indent="0">
              <a:buNone/>
              <a:defRPr sz="1400">
                <a:solidFill>
                  <a:schemeClr val="tx1">
                    <a:tint val="75000"/>
                  </a:schemeClr>
                </a:solidFill>
                <a:effectLst/>
              </a:defRPr>
            </a:lvl9pPr>
          </a:lstStyle>
          <a:p>
            <a:pPr lvl="0"/>
            <a:r>
              <a:rPr lang="en-US" smtClean="0">
                <a:effectLst/>
              </a:rPr>
              <a:t>Click to edit Master text styles</a:t>
            </a:r>
          </a:p>
        </p:txBody>
      </p:sp>
      <p:sp>
        <p:nvSpPr>
          <p:cNvPr id="4" name="Date Placeholder 3"/>
          <p:cNvSpPr>
            <a:spLocks noGrp="1"/>
          </p:cNvSpPr>
          <p:nvPr>
            <p:ph type="dt" sz="half" idx="10"/>
          </p:nvPr>
        </p:nvSpPr>
        <p:spPr>
          <a:effectLst/>
        </p:spPr>
        <p:txBody>
          <a:bodyPr/>
          <a:lstStyle/>
          <a:p>
            <a:fld id="{9D6E9DEC-419B-4CC5-A080-3B06BD5A8291}" type="datetimeFigureOut">
              <a:rPr lang="en-US" smtClean="0">
                <a:effectLst/>
              </a:rPr>
              <a:t>11/9/2017</a:t>
            </a:fld>
            <a:endParaRPr lang="en-US">
              <a:effectLst/>
            </a:endParaRPr>
          </a:p>
        </p:txBody>
      </p:sp>
      <p:sp>
        <p:nvSpPr>
          <p:cNvPr id="5" name="Footer Placeholder 4"/>
          <p:cNvSpPr>
            <a:spLocks noGrp="1"/>
          </p:cNvSpPr>
          <p:nvPr>
            <p:ph type="ftr" sz="quarter" idx="11"/>
          </p:nvPr>
        </p:nvSpPr>
        <p:spPr>
          <a:effectLst/>
        </p:spPr>
        <p:txBody>
          <a:bodyPr/>
          <a:lstStyle/>
          <a:p>
            <a:endParaRPr lang="en-US">
              <a:effectLst/>
            </a:endParaRPr>
          </a:p>
        </p:txBody>
      </p:sp>
      <p:sp>
        <p:nvSpPr>
          <p:cNvPr id="12" name="Rectangle 11"/>
          <p:cNvSpPr/>
          <p:nvPr/>
        </p:nvSpPr>
        <p:spPr>
          <a:xfrm>
            <a:off x="10443728" y="0"/>
            <a:ext cx="685800" cy="1143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6" name="Slide Number Placeholder 5"/>
          <p:cNvSpPr>
            <a:spLocks noGrp="1"/>
          </p:cNvSpPr>
          <p:nvPr>
            <p:ph type="sldNum" sz="quarter" idx="12"/>
          </p:nvPr>
        </p:nvSpPr>
        <p:spPr>
          <a:effectLst/>
        </p:spPr>
        <p:txBody>
          <a:bodyPr/>
          <a:lstStyle/>
          <a:p>
            <a:fld id="{6D22F896-40B5-4ADD-8801-0D06FADFA095}" type="slidenum">
              <a:rPr lang="en-US" smtClean="0">
                <a:effectLst/>
              </a:rPr>
              <a:t>‹#›</a:t>
            </a:fld>
            <a:endParaRPr lang="en-US">
              <a:effectLst/>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a:effectLst/>
      </p:grpSpPr>
      <p:sp>
        <p:nvSpPr>
          <p:cNvPr id="17" name="Title Placeholder 1"/>
          <p:cNvSpPr>
            <a:spLocks noGrp="1"/>
          </p:cNvSpPr>
          <p:nvPr>
            <p:ph type="title"/>
          </p:nvPr>
        </p:nvSpPr>
        <p:spPr>
          <a:xfrm>
            <a:off x="1154954" y="947920"/>
            <a:ext cx="8761413" cy="728480"/>
          </a:xfrm>
          <a:prstGeom prst="rect">
            <a:avLst/>
          </a:prstGeom>
          <a:effectLst/>
        </p:spPr>
        <p:txBody>
          <a:bodyPr vert="horz" lIns="91440" tIns="45720" rIns="91440" bIns="45720" rtlCol="0" anchor="ctr">
            <a:noAutofit/>
          </a:bodyPr>
          <a:lstStyle/>
          <a:p>
            <a:r>
              <a:rPr lang="en-US" smtClean="0">
                <a:effectLst/>
              </a:rPr>
              <a:t>Click to edit Master title style</a:t>
            </a:r>
            <a:endParaRPr lang="en-US">
              <a:effectLst/>
            </a:endParaRPr>
          </a:p>
        </p:txBody>
      </p:sp>
      <p:sp>
        <p:nvSpPr>
          <p:cNvPr id="3" name="Text Placeholder 2"/>
          <p:cNvSpPr>
            <a:spLocks noGrp="1"/>
          </p:cNvSpPr>
          <p:nvPr>
            <p:ph type="body" idx="1"/>
          </p:nvPr>
        </p:nvSpPr>
        <p:spPr>
          <a:xfrm>
            <a:off x="1154954" y="2610999"/>
            <a:ext cx="3129168" cy="576262"/>
          </a:xfrm>
          <a:effectLst/>
        </p:spPr>
        <p:txBody>
          <a:bodyPr anchor="b">
            <a:noAutofit/>
          </a:bodyPr>
          <a:lstStyle>
            <a:lvl1pPr marL="0" indent="0">
              <a:buNone/>
              <a:defRPr sz="2400" b="0">
                <a:solidFill>
                  <a:schemeClr val="accent1"/>
                </a:solidFill>
                <a:effectLst/>
              </a:defRPr>
            </a:lvl1pPr>
            <a:lvl2pPr marL="457200" indent="0">
              <a:buNone/>
              <a:defRPr sz="2000" b="1">
                <a:effectLst/>
              </a:defRPr>
            </a:lvl2pPr>
            <a:lvl3pPr marL="914400" indent="0">
              <a:buNone/>
              <a:defRPr sz="1800" b="1">
                <a:effectLst/>
              </a:defRPr>
            </a:lvl3pPr>
            <a:lvl4pPr marL="1371600" indent="0">
              <a:buNone/>
              <a:defRPr sz="1600" b="1">
                <a:effectLst/>
              </a:defRPr>
            </a:lvl4pPr>
            <a:lvl5pPr marL="1828800" indent="0">
              <a:buNone/>
              <a:defRPr sz="1600" b="1">
                <a:effectLst/>
              </a:defRPr>
            </a:lvl5pPr>
            <a:lvl6pPr marL="2286000" indent="0">
              <a:buNone/>
              <a:defRPr sz="1600" b="1">
                <a:effectLst/>
              </a:defRPr>
            </a:lvl6pPr>
            <a:lvl7pPr marL="2743200" indent="0">
              <a:buNone/>
              <a:defRPr sz="1600" b="1">
                <a:effectLst/>
              </a:defRPr>
            </a:lvl7pPr>
            <a:lvl8pPr marL="3200400" indent="0">
              <a:buNone/>
              <a:defRPr sz="1600" b="1">
                <a:effectLst/>
              </a:defRPr>
            </a:lvl8pPr>
            <a:lvl9pPr marL="3657600" indent="0">
              <a:buNone/>
              <a:defRPr sz="1600" b="1">
                <a:effectLst/>
              </a:defRPr>
            </a:lvl9pPr>
          </a:lstStyle>
          <a:p>
            <a:pPr lvl="0"/>
            <a:r>
              <a:rPr lang="en-US" smtClean="0">
                <a:effectLst/>
              </a:rPr>
              <a:t>Click to edit Master text styles</a:t>
            </a:r>
          </a:p>
        </p:txBody>
      </p:sp>
      <p:sp>
        <p:nvSpPr>
          <p:cNvPr id="16" name="Text Placeholder 3"/>
          <p:cNvSpPr>
            <a:spLocks noGrp="1"/>
          </p:cNvSpPr>
          <p:nvPr>
            <p:ph type="body" sz="half" idx="15"/>
          </p:nvPr>
        </p:nvSpPr>
        <p:spPr>
          <a:xfrm>
            <a:off x="1154954" y="3187261"/>
            <a:ext cx="3129168" cy="2839796"/>
          </a:xfrm>
          <a:effectLst/>
        </p:spPr>
        <p:txBody>
          <a:bodyPr anchor="t">
            <a:normAutofit/>
          </a:bodyPr>
          <a:lstStyle>
            <a:lvl1pPr marL="0" indent="0">
              <a:buNone/>
              <a:defRPr sz="1400">
                <a:effectLst/>
              </a:defRPr>
            </a:lvl1pPr>
            <a:lvl2pPr marL="457200" indent="0">
              <a:buNone/>
              <a:defRPr sz="1200">
                <a:effectLst/>
              </a:defRPr>
            </a:lvl2pPr>
            <a:lvl3pPr marL="914400" indent="0">
              <a:buNone/>
              <a:defRPr sz="1000">
                <a:effectLst/>
              </a:defRPr>
            </a:lvl3pPr>
            <a:lvl4pPr marL="1371600" indent="0">
              <a:buNone/>
              <a:defRPr sz="900">
                <a:effectLst/>
              </a:defRPr>
            </a:lvl4pPr>
            <a:lvl5pPr marL="1828800" indent="0">
              <a:buNone/>
              <a:defRPr sz="900">
                <a:effectLst/>
              </a:defRPr>
            </a:lvl5pPr>
            <a:lvl6pPr marL="2286000" indent="0">
              <a:buNone/>
              <a:defRPr sz="900">
                <a:effectLst/>
              </a:defRPr>
            </a:lvl6pPr>
            <a:lvl7pPr marL="2743200" indent="0">
              <a:buNone/>
              <a:defRPr sz="900">
                <a:effectLst/>
              </a:defRPr>
            </a:lvl7pPr>
            <a:lvl8pPr marL="3200400" indent="0">
              <a:buNone/>
              <a:defRPr sz="900">
                <a:effectLst/>
              </a:defRPr>
            </a:lvl8pPr>
            <a:lvl9pPr marL="3657600" indent="0">
              <a:buNone/>
              <a:defRPr sz="900">
                <a:effectLst/>
              </a:defRPr>
            </a:lvl9pPr>
          </a:lstStyle>
          <a:p>
            <a:pPr lvl="0"/>
            <a:r>
              <a:rPr lang="en-US" smtClean="0">
                <a:effectLst/>
              </a:rPr>
              <a:t>Click to edit Master text styles</a:t>
            </a:r>
          </a:p>
        </p:txBody>
      </p:sp>
      <p:sp>
        <p:nvSpPr>
          <p:cNvPr id="5" name="Text Placeholder 4"/>
          <p:cNvSpPr>
            <a:spLocks noGrp="1"/>
          </p:cNvSpPr>
          <p:nvPr>
            <p:ph type="body" sz="quarter" idx="3"/>
          </p:nvPr>
        </p:nvSpPr>
        <p:spPr>
          <a:xfrm>
            <a:off x="4512721" y="2610999"/>
            <a:ext cx="3145380" cy="576262"/>
          </a:xfrm>
          <a:effectLst/>
        </p:spPr>
        <p:txBody>
          <a:bodyPr anchor="b">
            <a:noAutofit/>
          </a:bodyPr>
          <a:lstStyle>
            <a:lvl1pPr marL="0" indent="0">
              <a:buNone/>
              <a:defRPr sz="2400" b="0">
                <a:solidFill>
                  <a:schemeClr val="accent1"/>
                </a:solidFill>
                <a:effectLst/>
              </a:defRPr>
            </a:lvl1pPr>
            <a:lvl2pPr marL="457200" indent="0">
              <a:buNone/>
              <a:defRPr sz="2000" b="1">
                <a:effectLst/>
              </a:defRPr>
            </a:lvl2pPr>
            <a:lvl3pPr marL="914400" indent="0">
              <a:buNone/>
              <a:defRPr sz="1800" b="1">
                <a:effectLst/>
              </a:defRPr>
            </a:lvl3pPr>
            <a:lvl4pPr marL="1371600" indent="0">
              <a:buNone/>
              <a:defRPr sz="1600" b="1">
                <a:effectLst/>
              </a:defRPr>
            </a:lvl4pPr>
            <a:lvl5pPr marL="1828800" indent="0">
              <a:buNone/>
              <a:defRPr sz="1600" b="1">
                <a:effectLst/>
              </a:defRPr>
            </a:lvl5pPr>
            <a:lvl6pPr marL="2286000" indent="0">
              <a:buNone/>
              <a:defRPr sz="1600" b="1">
                <a:effectLst/>
              </a:defRPr>
            </a:lvl6pPr>
            <a:lvl7pPr marL="2743200" indent="0">
              <a:buNone/>
              <a:defRPr sz="1600" b="1">
                <a:effectLst/>
              </a:defRPr>
            </a:lvl7pPr>
            <a:lvl8pPr marL="3200400" indent="0">
              <a:buNone/>
              <a:defRPr sz="1600" b="1">
                <a:effectLst/>
              </a:defRPr>
            </a:lvl8pPr>
            <a:lvl9pPr marL="3657600" indent="0">
              <a:buNone/>
              <a:defRPr sz="1600" b="1">
                <a:effectLst/>
              </a:defRPr>
            </a:lvl9pPr>
          </a:lstStyle>
          <a:p>
            <a:pPr lvl="0"/>
            <a:r>
              <a:rPr lang="en-US" smtClean="0">
                <a:effectLst/>
              </a:rPr>
              <a:t>Click to edit Master text styles</a:t>
            </a:r>
          </a:p>
        </p:txBody>
      </p:sp>
      <p:sp>
        <p:nvSpPr>
          <p:cNvPr id="19" name="Text Placeholder 3"/>
          <p:cNvSpPr>
            <a:spLocks noGrp="1"/>
          </p:cNvSpPr>
          <p:nvPr>
            <p:ph type="body" sz="half" idx="16"/>
          </p:nvPr>
        </p:nvSpPr>
        <p:spPr>
          <a:xfrm>
            <a:off x="4512721" y="3187261"/>
            <a:ext cx="3145380" cy="2839795"/>
          </a:xfrm>
          <a:effectLst/>
        </p:spPr>
        <p:txBody>
          <a:bodyPr anchor="t">
            <a:normAutofit/>
          </a:bodyPr>
          <a:lstStyle>
            <a:lvl1pPr marL="0" indent="0">
              <a:buNone/>
              <a:defRPr sz="1400">
                <a:effectLst/>
              </a:defRPr>
            </a:lvl1pPr>
            <a:lvl2pPr marL="457200" indent="0">
              <a:buNone/>
              <a:defRPr sz="1200">
                <a:effectLst/>
              </a:defRPr>
            </a:lvl2pPr>
            <a:lvl3pPr marL="914400" indent="0">
              <a:buNone/>
              <a:defRPr sz="1000">
                <a:effectLst/>
              </a:defRPr>
            </a:lvl3pPr>
            <a:lvl4pPr marL="1371600" indent="0">
              <a:buNone/>
              <a:defRPr sz="900">
                <a:effectLst/>
              </a:defRPr>
            </a:lvl4pPr>
            <a:lvl5pPr marL="1828800" indent="0">
              <a:buNone/>
              <a:defRPr sz="900">
                <a:effectLst/>
              </a:defRPr>
            </a:lvl5pPr>
            <a:lvl6pPr marL="2286000" indent="0">
              <a:buNone/>
              <a:defRPr sz="900">
                <a:effectLst/>
              </a:defRPr>
            </a:lvl6pPr>
            <a:lvl7pPr marL="2743200" indent="0">
              <a:buNone/>
              <a:defRPr sz="900">
                <a:effectLst/>
              </a:defRPr>
            </a:lvl7pPr>
            <a:lvl8pPr marL="3200400" indent="0">
              <a:buNone/>
              <a:defRPr sz="900">
                <a:effectLst/>
              </a:defRPr>
            </a:lvl8pPr>
            <a:lvl9pPr marL="3657600" indent="0">
              <a:buNone/>
              <a:defRPr sz="900">
                <a:effectLst/>
              </a:defRPr>
            </a:lvl9pPr>
          </a:lstStyle>
          <a:p>
            <a:pPr lvl="0"/>
            <a:r>
              <a:rPr lang="en-US" smtClean="0">
                <a:effectLst/>
              </a:rPr>
              <a:t>Click to edit Master text styles</a:t>
            </a:r>
          </a:p>
        </p:txBody>
      </p:sp>
      <p:sp>
        <p:nvSpPr>
          <p:cNvPr id="14" name="Text Placeholder 4"/>
          <p:cNvSpPr>
            <a:spLocks noGrp="1"/>
          </p:cNvSpPr>
          <p:nvPr>
            <p:ph type="body" sz="quarter" idx="13"/>
          </p:nvPr>
        </p:nvSpPr>
        <p:spPr>
          <a:xfrm>
            <a:off x="7886701" y="2603500"/>
            <a:ext cx="3157448" cy="576261"/>
          </a:xfrm>
          <a:effectLst/>
        </p:spPr>
        <p:txBody>
          <a:bodyPr anchor="b">
            <a:noAutofit/>
          </a:bodyPr>
          <a:lstStyle>
            <a:lvl1pPr marL="0" indent="0">
              <a:buNone/>
              <a:defRPr sz="2400" b="0">
                <a:solidFill>
                  <a:schemeClr val="accent1"/>
                </a:solidFill>
                <a:effectLst/>
              </a:defRPr>
            </a:lvl1pPr>
            <a:lvl2pPr marL="457200" indent="0">
              <a:buNone/>
              <a:defRPr sz="2000" b="1">
                <a:effectLst/>
              </a:defRPr>
            </a:lvl2pPr>
            <a:lvl3pPr marL="914400" indent="0">
              <a:buNone/>
              <a:defRPr sz="1800" b="1">
                <a:effectLst/>
              </a:defRPr>
            </a:lvl3pPr>
            <a:lvl4pPr marL="1371600" indent="0">
              <a:buNone/>
              <a:defRPr sz="1600" b="1">
                <a:effectLst/>
              </a:defRPr>
            </a:lvl4pPr>
            <a:lvl5pPr marL="1828800" indent="0">
              <a:buNone/>
              <a:defRPr sz="1600" b="1">
                <a:effectLst/>
              </a:defRPr>
            </a:lvl5pPr>
            <a:lvl6pPr marL="2286000" indent="0">
              <a:buNone/>
              <a:defRPr sz="1600" b="1">
                <a:effectLst/>
              </a:defRPr>
            </a:lvl6pPr>
            <a:lvl7pPr marL="2743200" indent="0">
              <a:buNone/>
              <a:defRPr sz="1600" b="1">
                <a:effectLst/>
              </a:defRPr>
            </a:lvl7pPr>
            <a:lvl8pPr marL="3200400" indent="0">
              <a:buNone/>
              <a:defRPr sz="1600" b="1">
                <a:effectLst/>
              </a:defRPr>
            </a:lvl8pPr>
            <a:lvl9pPr marL="3657600" indent="0">
              <a:buNone/>
              <a:defRPr sz="1600" b="1">
                <a:effectLst/>
              </a:defRPr>
            </a:lvl9pPr>
          </a:lstStyle>
          <a:p>
            <a:pPr lvl="0"/>
            <a:r>
              <a:rPr lang="en-US" smtClean="0">
                <a:effectLst/>
              </a:rPr>
              <a:t>Click to edit Master text styles</a:t>
            </a:r>
          </a:p>
        </p:txBody>
      </p:sp>
      <p:sp>
        <p:nvSpPr>
          <p:cNvPr id="20" name="Text Placeholder 3"/>
          <p:cNvSpPr>
            <a:spLocks noGrp="1"/>
          </p:cNvSpPr>
          <p:nvPr>
            <p:ph type="body" sz="half" idx="17"/>
          </p:nvPr>
        </p:nvSpPr>
        <p:spPr>
          <a:xfrm>
            <a:off x="7886700" y="3187261"/>
            <a:ext cx="3161029" cy="2839794"/>
          </a:xfrm>
          <a:effectLst/>
        </p:spPr>
        <p:txBody>
          <a:bodyPr anchor="t">
            <a:normAutofit/>
          </a:bodyPr>
          <a:lstStyle>
            <a:lvl1pPr marL="0" indent="0">
              <a:buNone/>
              <a:defRPr sz="1400">
                <a:effectLst/>
              </a:defRPr>
            </a:lvl1pPr>
            <a:lvl2pPr marL="457200" indent="0">
              <a:buNone/>
              <a:defRPr sz="1200">
                <a:effectLst/>
              </a:defRPr>
            </a:lvl2pPr>
            <a:lvl3pPr marL="914400" indent="0">
              <a:buNone/>
              <a:defRPr sz="1000">
                <a:effectLst/>
              </a:defRPr>
            </a:lvl3pPr>
            <a:lvl4pPr marL="1371600" indent="0">
              <a:buNone/>
              <a:defRPr sz="900">
                <a:effectLst/>
              </a:defRPr>
            </a:lvl4pPr>
            <a:lvl5pPr marL="1828800" indent="0">
              <a:buNone/>
              <a:defRPr sz="900">
                <a:effectLst/>
              </a:defRPr>
            </a:lvl5pPr>
            <a:lvl6pPr marL="2286000" indent="0">
              <a:buNone/>
              <a:defRPr sz="900">
                <a:effectLst/>
              </a:defRPr>
            </a:lvl6pPr>
            <a:lvl7pPr marL="2743200" indent="0">
              <a:buNone/>
              <a:defRPr sz="900">
                <a:effectLst/>
              </a:defRPr>
            </a:lvl7pPr>
            <a:lvl8pPr marL="3200400" indent="0">
              <a:buNone/>
              <a:defRPr sz="900">
                <a:effectLst/>
              </a:defRPr>
            </a:lvl8pPr>
            <a:lvl9pPr marL="3657600" indent="0">
              <a:buNone/>
              <a:defRPr sz="900">
                <a:effectLst/>
              </a:defRPr>
            </a:lvl9pPr>
          </a:lstStyle>
          <a:p>
            <a:pPr lvl="0"/>
            <a:r>
              <a:rPr lang="en-US" smtClean="0">
                <a:effectLst/>
              </a:rPr>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a:effectLst/>
        </p:spPr>
        <p:txBody>
          <a:bodyPr/>
          <a:lstStyle/>
          <a:p>
            <a:fld id="{9D6E9DEC-419B-4CC5-A080-3B06BD5A8291}" type="datetimeFigureOut">
              <a:rPr lang="en-US" smtClean="0">
                <a:effectLst/>
              </a:rPr>
              <a:t>11/9/2017</a:t>
            </a:fld>
            <a:endParaRPr lang="en-US">
              <a:effectLst/>
            </a:endParaRPr>
          </a:p>
        </p:txBody>
      </p:sp>
      <p:sp>
        <p:nvSpPr>
          <p:cNvPr id="8" name="Footer Placeholder 7"/>
          <p:cNvSpPr>
            <a:spLocks noGrp="1"/>
          </p:cNvSpPr>
          <p:nvPr>
            <p:ph type="ftr" sz="quarter" idx="11"/>
          </p:nvPr>
        </p:nvSpPr>
        <p:spPr>
          <a:effectLst/>
        </p:spPr>
        <p:txBody>
          <a:bodyPr/>
          <a:lstStyle/>
          <a:p>
            <a:endParaRPr lang="en-US">
              <a:effectLst/>
            </a:endParaRPr>
          </a:p>
        </p:txBody>
      </p:sp>
      <p:sp>
        <p:nvSpPr>
          <p:cNvPr id="9" name="Slide Number Placeholder 8"/>
          <p:cNvSpPr>
            <a:spLocks noGrp="1"/>
          </p:cNvSpPr>
          <p:nvPr>
            <p:ph type="sldNum" sz="quarter" idx="12"/>
          </p:nvPr>
        </p:nvSpPr>
        <p:spPr>
          <a:effectLst/>
        </p:spPr>
        <p:txBody>
          <a:bodyPr/>
          <a:lstStyle/>
          <a:p>
            <a:fld id="{6D22F896-40B5-4ADD-8801-0D06FADFA095}" type="slidenum">
              <a:rPr lang="en-US" smtClean="0">
                <a:effectLst/>
              </a:rPr>
              <a:t>‹#›</a:t>
            </a:fld>
            <a:endParaRPr lang="en-US">
              <a:effectLst/>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nchor="ctr"/>
          <a:lstStyle>
            <a:lvl1pPr>
              <a:defRPr sz="3600">
                <a:effectLst/>
              </a:defRPr>
            </a:lvl1pPr>
          </a:lstStyle>
          <a:p>
            <a:r>
              <a:rPr lang="en-US" smtClean="0">
                <a:effectLst/>
              </a:rPr>
              <a:t>Click to edit Master title style</a:t>
            </a:r>
            <a:endParaRPr lang="en-US">
              <a:effectLst/>
            </a:endParaRPr>
          </a:p>
        </p:txBody>
      </p:sp>
      <p:sp>
        <p:nvSpPr>
          <p:cNvPr id="3" name="Text Placeholder 2"/>
          <p:cNvSpPr>
            <a:spLocks noGrp="1"/>
          </p:cNvSpPr>
          <p:nvPr>
            <p:ph type="body" idx="1"/>
          </p:nvPr>
        </p:nvSpPr>
        <p:spPr>
          <a:xfrm>
            <a:off x="1154954" y="4532844"/>
            <a:ext cx="3020744" cy="576263"/>
          </a:xfrm>
          <a:effectLst/>
        </p:spPr>
        <p:txBody>
          <a:bodyPr anchor="b">
            <a:noAutofit/>
          </a:bodyPr>
          <a:lstStyle>
            <a:lvl1pPr marL="0" indent="0">
              <a:buNone/>
              <a:defRPr sz="2400" b="0">
                <a:solidFill>
                  <a:schemeClr val="accent1"/>
                </a:solidFill>
                <a:effectLst/>
              </a:defRPr>
            </a:lvl1pPr>
            <a:lvl2pPr marL="457200" indent="0">
              <a:buNone/>
              <a:defRPr sz="2000" b="1">
                <a:effectLst/>
              </a:defRPr>
            </a:lvl2pPr>
            <a:lvl3pPr marL="914400" indent="0">
              <a:buNone/>
              <a:defRPr sz="1800" b="1">
                <a:effectLst/>
              </a:defRPr>
            </a:lvl3pPr>
            <a:lvl4pPr marL="1371600" indent="0">
              <a:buNone/>
              <a:defRPr sz="1600" b="1">
                <a:effectLst/>
              </a:defRPr>
            </a:lvl4pPr>
            <a:lvl5pPr marL="1828800" indent="0">
              <a:buNone/>
              <a:defRPr sz="1600" b="1">
                <a:effectLst/>
              </a:defRPr>
            </a:lvl5pPr>
            <a:lvl6pPr marL="2286000" indent="0">
              <a:buNone/>
              <a:defRPr sz="1600" b="1">
                <a:effectLst/>
              </a:defRPr>
            </a:lvl6pPr>
            <a:lvl7pPr marL="2743200" indent="0">
              <a:buNone/>
              <a:defRPr sz="1600" b="1">
                <a:effectLst/>
              </a:defRPr>
            </a:lvl7pPr>
            <a:lvl8pPr marL="3200400" indent="0">
              <a:buNone/>
              <a:defRPr sz="1600" b="1">
                <a:effectLst/>
              </a:defRPr>
            </a:lvl8pPr>
            <a:lvl9pPr marL="3657600" indent="0">
              <a:buNone/>
              <a:defRPr sz="1600" b="1">
                <a:effectLst/>
              </a:defRPr>
            </a:lvl9pPr>
          </a:lstStyle>
          <a:p>
            <a:pPr lvl="0"/>
            <a:r>
              <a:rPr lang="en-US" smtClean="0">
                <a:effectLst/>
              </a:rPr>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effectLst/>
              </a:defRPr>
            </a:lvl1pPr>
            <a:lvl2pPr marL="457200" indent="0">
              <a:buNone/>
              <a:defRPr sz="1600">
                <a:effectLst/>
              </a:defRPr>
            </a:lvl2pPr>
            <a:lvl3pPr marL="914400" indent="0">
              <a:buNone/>
              <a:defRPr sz="1600">
                <a:effectLst/>
              </a:defRPr>
            </a:lvl3pPr>
            <a:lvl4pPr marL="1371600" indent="0">
              <a:buNone/>
              <a:defRPr sz="1600">
                <a:effectLst/>
              </a:defRPr>
            </a:lvl4pPr>
            <a:lvl5pPr marL="1828800" indent="0">
              <a:buNone/>
              <a:defRPr sz="1600">
                <a:effectLst/>
              </a:defRPr>
            </a:lvl5pPr>
            <a:lvl6pPr marL="2286000" indent="0">
              <a:buNone/>
              <a:defRPr sz="1600">
                <a:effectLst/>
              </a:defRPr>
            </a:lvl6pPr>
            <a:lvl7pPr marL="2743200" indent="0">
              <a:buNone/>
              <a:defRPr sz="1600">
                <a:effectLst/>
              </a:defRPr>
            </a:lvl7pPr>
            <a:lvl8pPr marL="3200400" indent="0">
              <a:buNone/>
              <a:defRPr sz="1600">
                <a:effectLst/>
              </a:defRPr>
            </a:lvl8pPr>
            <a:lvl9pPr marL="3657600" indent="0">
              <a:buNone/>
              <a:defRPr sz="1600">
                <a:effectLst/>
              </a:defRPr>
            </a:lvl9pPr>
          </a:lstStyle>
          <a:p>
            <a:r>
              <a:rPr lang="en-US" smtClean="0">
                <a:effectLst/>
              </a:rPr>
              <a:t>Drag picture to placeholder or click icon to add</a:t>
            </a:r>
            <a:endParaRPr lang="en-US">
              <a:effectLst/>
            </a:endParaRPr>
          </a:p>
        </p:txBody>
      </p:sp>
      <p:sp>
        <p:nvSpPr>
          <p:cNvPr id="22" name="Text Placeholder 3"/>
          <p:cNvSpPr>
            <a:spLocks noGrp="1"/>
          </p:cNvSpPr>
          <p:nvPr>
            <p:ph type="body" sz="half" idx="18"/>
          </p:nvPr>
        </p:nvSpPr>
        <p:spPr>
          <a:xfrm>
            <a:off x="1154953" y="5109107"/>
            <a:ext cx="3020745" cy="917949"/>
          </a:xfrm>
          <a:effectLst/>
        </p:spPr>
        <p:txBody>
          <a:bodyPr anchor="t">
            <a:normAutofit/>
          </a:bodyPr>
          <a:lstStyle>
            <a:lvl1pPr marL="0" indent="0">
              <a:buNone/>
              <a:defRPr sz="1400">
                <a:effectLst/>
              </a:defRPr>
            </a:lvl1pPr>
            <a:lvl2pPr marL="457200" indent="0">
              <a:buNone/>
              <a:defRPr sz="1200">
                <a:effectLst/>
              </a:defRPr>
            </a:lvl2pPr>
            <a:lvl3pPr marL="914400" indent="0">
              <a:buNone/>
              <a:defRPr sz="1000">
                <a:effectLst/>
              </a:defRPr>
            </a:lvl3pPr>
            <a:lvl4pPr marL="1371600" indent="0">
              <a:buNone/>
              <a:defRPr sz="900">
                <a:effectLst/>
              </a:defRPr>
            </a:lvl4pPr>
            <a:lvl5pPr marL="1828800" indent="0">
              <a:buNone/>
              <a:defRPr sz="900">
                <a:effectLst/>
              </a:defRPr>
            </a:lvl5pPr>
            <a:lvl6pPr marL="2286000" indent="0">
              <a:buNone/>
              <a:defRPr sz="900">
                <a:effectLst/>
              </a:defRPr>
            </a:lvl6pPr>
            <a:lvl7pPr marL="2743200" indent="0">
              <a:buNone/>
              <a:defRPr sz="900">
                <a:effectLst/>
              </a:defRPr>
            </a:lvl7pPr>
            <a:lvl8pPr marL="3200400" indent="0">
              <a:buNone/>
              <a:defRPr sz="900">
                <a:effectLst/>
              </a:defRPr>
            </a:lvl8pPr>
            <a:lvl9pPr marL="3657600" indent="0">
              <a:buNone/>
              <a:defRPr sz="900">
                <a:effectLst/>
              </a:defRPr>
            </a:lvl9pPr>
          </a:lstStyle>
          <a:p>
            <a:pPr lvl="0"/>
            <a:r>
              <a:rPr lang="en-US" smtClean="0">
                <a:effectLst/>
              </a:rPr>
              <a:t>Click to edit Master text styles</a:t>
            </a:r>
          </a:p>
        </p:txBody>
      </p:sp>
      <p:sp>
        <p:nvSpPr>
          <p:cNvPr id="5" name="Text Placeholder 4"/>
          <p:cNvSpPr>
            <a:spLocks noGrp="1"/>
          </p:cNvSpPr>
          <p:nvPr>
            <p:ph type="body" sz="quarter" idx="3"/>
          </p:nvPr>
        </p:nvSpPr>
        <p:spPr>
          <a:xfrm>
            <a:off x="4568865" y="4532845"/>
            <a:ext cx="3050438" cy="576262"/>
          </a:xfrm>
          <a:effectLst/>
        </p:spPr>
        <p:txBody>
          <a:bodyPr anchor="b">
            <a:noAutofit/>
          </a:bodyPr>
          <a:lstStyle>
            <a:lvl1pPr marL="0" indent="0">
              <a:buNone/>
              <a:defRPr sz="2400" b="0">
                <a:solidFill>
                  <a:schemeClr val="accent1"/>
                </a:solidFill>
                <a:effectLst/>
              </a:defRPr>
            </a:lvl1pPr>
            <a:lvl2pPr marL="457200" indent="0">
              <a:buNone/>
              <a:defRPr sz="2000" b="1">
                <a:effectLst/>
              </a:defRPr>
            </a:lvl2pPr>
            <a:lvl3pPr marL="914400" indent="0">
              <a:buNone/>
              <a:defRPr sz="1800" b="1">
                <a:effectLst/>
              </a:defRPr>
            </a:lvl3pPr>
            <a:lvl4pPr marL="1371600" indent="0">
              <a:buNone/>
              <a:defRPr sz="1600" b="1">
                <a:effectLst/>
              </a:defRPr>
            </a:lvl4pPr>
            <a:lvl5pPr marL="1828800" indent="0">
              <a:buNone/>
              <a:defRPr sz="1600" b="1">
                <a:effectLst/>
              </a:defRPr>
            </a:lvl5pPr>
            <a:lvl6pPr marL="2286000" indent="0">
              <a:buNone/>
              <a:defRPr sz="1600" b="1">
                <a:effectLst/>
              </a:defRPr>
            </a:lvl6pPr>
            <a:lvl7pPr marL="2743200" indent="0">
              <a:buNone/>
              <a:defRPr sz="1600" b="1">
                <a:effectLst/>
              </a:defRPr>
            </a:lvl7pPr>
            <a:lvl8pPr marL="3200400" indent="0">
              <a:buNone/>
              <a:defRPr sz="1600" b="1">
                <a:effectLst/>
              </a:defRPr>
            </a:lvl8pPr>
            <a:lvl9pPr marL="3657600" indent="0">
              <a:buNone/>
              <a:defRPr sz="1600" b="1">
                <a:effectLst/>
              </a:defRPr>
            </a:lvl9pPr>
          </a:lstStyle>
          <a:p>
            <a:pPr lvl="0"/>
            <a:r>
              <a:rPr lang="en-US" smtClean="0">
                <a:effectLst/>
              </a:rPr>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effectLst/>
              </a:defRPr>
            </a:lvl1pPr>
            <a:lvl2pPr marL="457200" indent="0">
              <a:buNone/>
              <a:defRPr sz="1600">
                <a:effectLst/>
              </a:defRPr>
            </a:lvl2pPr>
            <a:lvl3pPr marL="914400" indent="0">
              <a:buNone/>
              <a:defRPr sz="1600">
                <a:effectLst/>
              </a:defRPr>
            </a:lvl3pPr>
            <a:lvl4pPr marL="1371600" indent="0">
              <a:buNone/>
              <a:defRPr sz="1600">
                <a:effectLst/>
              </a:defRPr>
            </a:lvl4pPr>
            <a:lvl5pPr marL="1828800" indent="0">
              <a:buNone/>
              <a:defRPr sz="1600">
                <a:effectLst/>
              </a:defRPr>
            </a:lvl5pPr>
            <a:lvl6pPr marL="2286000" indent="0">
              <a:buNone/>
              <a:defRPr sz="1600">
                <a:effectLst/>
              </a:defRPr>
            </a:lvl6pPr>
            <a:lvl7pPr marL="2743200" indent="0">
              <a:buNone/>
              <a:defRPr sz="1600">
                <a:effectLst/>
              </a:defRPr>
            </a:lvl7pPr>
            <a:lvl8pPr marL="3200400" indent="0">
              <a:buNone/>
              <a:defRPr sz="1600">
                <a:effectLst/>
              </a:defRPr>
            </a:lvl8pPr>
            <a:lvl9pPr marL="3657600" indent="0">
              <a:buNone/>
              <a:defRPr sz="1600">
                <a:effectLst/>
              </a:defRPr>
            </a:lvl9pPr>
          </a:lstStyle>
          <a:p>
            <a:r>
              <a:rPr lang="en-US" smtClean="0">
                <a:effectLst/>
              </a:rPr>
              <a:t>Drag picture to placeholder or click icon to add</a:t>
            </a:r>
            <a:endParaRPr lang="en-US">
              <a:effectLst/>
            </a:endParaRPr>
          </a:p>
        </p:txBody>
      </p:sp>
      <p:sp>
        <p:nvSpPr>
          <p:cNvPr id="23" name="Text Placeholder 3"/>
          <p:cNvSpPr>
            <a:spLocks noGrp="1"/>
          </p:cNvSpPr>
          <p:nvPr>
            <p:ph type="body" sz="half" idx="19"/>
          </p:nvPr>
        </p:nvSpPr>
        <p:spPr>
          <a:xfrm>
            <a:off x="4568865" y="5109107"/>
            <a:ext cx="3050438" cy="921409"/>
          </a:xfrm>
          <a:effectLst/>
        </p:spPr>
        <p:txBody>
          <a:bodyPr anchor="t">
            <a:normAutofit/>
          </a:bodyPr>
          <a:lstStyle>
            <a:lvl1pPr marL="0" indent="0">
              <a:buNone/>
              <a:defRPr sz="1400">
                <a:effectLst/>
              </a:defRPr>
            </a:lvl1pPr>
            <a:lvl2pPr marL="457200" indent="0">
              <a:buNone/>
              <a:defRPr sz="1200">
                <a:effectLst/>
              </a:defRPr>
            </a:lvl2pPr>
            <a:lvl3pPr marL="914400" indent="0">
              <a:buNone/>
              <a:defRPr sz="1000">
                <a:effectLst/>
              </a:defRPr>
            </a:lvl3pPr>
            <a:lvl4pPr marL="1371600" indent="0">
              <a:buNone/>
              <a:defRPr sz="900">
                <a:effectLst/>
              </a:defRPr>
            </a:lvl4pPr>
            <a:lvl5pPr marL="1828800" indent="0">
              <a:buNone/>
              <a:defRPr sz="900">
                <a:effectLst/>
              </a:defRPr>
            </a:lvl5pPr>
            <a:lvl6pPr marL="2286000" indent="0">
              <a:buNone/>
              <a:defRPr sz="900">
                <a:effectLst/>
              </a:defRPr>
            </a:lvl6pPr>
            <a:lvl7pPr marL="2743200" indent="0">
              <a:buNone/>
              <a:defRPr sz="900">
                <a:effectLst/>
              </a:defRPr>
            </a:lvl7pPr>
            <a:lvl8pPr marL="3200400" indent="0">
              <a:buNone/>
              <a:defRPr sz="900">
                <a:effectLst/>
              </a:defRPr>
            </a:lvl8pPr>
            <a:lvl9pPr marL="3657600" indent="0">
              <a:buNone/>
              <a:defRPr sz="900">
                <a:effectLst/>
              </a:defRPr>
            </a:lvl9pPr>
          </a:lstStyle>
          <a:p>
            <a:pPr lvl="0"/>
            <a:r>
              <a:rPr lang="en-US" smtClean="0">
                <a:effectLst/>
              </a:rPr>
              <a:t>Click to edit Master text styles</a:t>
            </a:r>
          </a:p>
        </p:txBody>
      </p:sp>
      <p:sp>
        <p:nvSpPr>
          <p:cNvPr id="14" name="Text Placeholder 4"/>
          <p:cNvSpPr>
            <a:spLocks noGrp="1"/>
          </p:cNvSpPr>
          <p:nvPr>
            <p:ph type="body" sz="quarter" idx="13"/>
          </p:nvPr>
        </p:nvSpPr>
        <p:spPr>
          <a:xfrm>
            <a:off x="7983434" y="4532845"/>
            <a:ext cx="3050438" cy="576262"/>
          </a:xfrm>
          <a:effectLst/>
        </p:spPr>
        <p:txBody>
          <a:bodyPr anchor="b">
            <a:noAutofit/>
          </a:bodyPr>
          <a:lstStyle>
            <a:lvl1pPr marL="0" indent="0">
              <a:buNone/>
              <a:defRPr sz="2400" b="0">
                <a:solidFill>
                  <a:schemeClr val="accent1"/>
                </a:solidFill>
                <a:effectLst/>
              </a:defRPr>
            </a:lvl1pPr>
            <a:lvl2pPr marL="457200" indent="0">
              <a:buNone/>
              <a:defRPr sz="2000" b="1">
                <a:effectLst/>
              </a:defRPr>
            </a:lvl2pPr>
            <a:lvl3pPr marL="914400" indent="0">
              <a:buNone/>
              <a:defRPr sz="1800" b="1">
                <a:effectLst/>
              </a:defRPr>
            </a:lvl3pPr>
            <a:lvl4pPr marL="1371600" indent="0">
              <a:buNone/>
              <a:defRPr sz="1600" b="1">
                <a:effectLst/>
              </a:defRPr>
            </a:lvl4pPr>
            <a:lvl5pPr marL="1828800" indent="0">
              <a:buNone/>
              <a:defRPr sz="1600" b="1">
                <a:effectLst/>
              </a:defRPr>
            </a:lvl5pPr>
            <a:lvl6pPr marL="2286000" indent="0">
              <a:buNone/>
              <a:defRPr sz="1600" b="1">
                <a:effectLst/>
              </a:defRPr>
            </a:lvl6pPr>
            <a:lvl7pPr marL="2743200" indent="0">
              <a:buNone/>
              <a:defRPr sz="1600" b="1">
                <a:effectLst/>
              </a:defRPr>
            </a:lvl7pPr>
            <a:lvl8pPr marL="3200400" indent="0">
              <a:buNone/>
              <a:defRPr sz="1600" b="1">
                <a:effectLst/>
              </a:defRPr>
            </a:lvl8pPr>
            <a:lvl9pPr marL="3657600" indent="0">
              <a:buNone/>
              <a:defRPr sz="1600" b="1">
                <a:effectLst/>
              </a:defRPr>
            </a:lvl9pPr>
          </a:lstStyle>
          <a:p>
            <a:pPr lvl="0"/>
            <a:r>
              <a:rPr lang="en-US" smtClean="0">
                <a:effectLst/>
              </a:rPr>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effectLst/>
              </a:defRPr>
            </a:lvl1pPr>
            <a:lvl2pPr marL="457200" indent="0">
              <a:buNone/>
              <a:defRPr sz="1600">
                <a:effectLst/>
              </a:defRPr>
            </a:lvl2pPr>
            <a:lvl3pPr marL="914400" indent="0">
              <a:buNone/>
              <a:defRPr sz="1600">
                <a:effectLst/>
              </a:defRPr>
            </a:lvl3pPr>
            <a:lvl4pPr marL="1371600" indent="0">
              <a:buNone/>
              <a:defRPr sz="1600">
                <a:effectLst/>
              </a:defRPr>
            </a:lvl4pPr>
            <a:lvl5pPr marL="1828800" indent="0">
              <a:buNone/>
              <a:defRPr sz="1600">
                <a:effectLst/>
              </a:defRPr>
            </a:lvl5pPr>
            <a:lvl6pPr marL="2286000" indent="0">
              <a:buNone/>
              <a:defRPr sz="1600">
                <a:effectLst/>
              </a:defRPr>
            </a:lvl6pPr>
            <a:lvl7pPr marL="2743200" indent="0">
              <a:buNone/>
              <a:defRPr sz="1600">
                <a:effectLst/>
              </a:defRPr>
            </a:lvl7pPr>
            <a:lvl8pPr marL="3200400" indent="0">
              <a:buNone/>
              <a:defRPr sz="1600">
                <a:effectLst/>
              </a:defRPr>
            </a:lvl8pPr>
            <a:lvl9pPr marL="3657600" indent="0">
              <a:buNone/>
              <a:defRPr sz="1600">
                <a:effectLst/>
              </a:defRPr>
            </a:lvl9pPr>
          </a:lstStyle>
          <a:p>
            <a:r>
              <a:rPr lang="en-US" smtClean="0">
                <a:effectLst/>
              </a:rPr>
              <a:t>Drag picture to placeholder or click icon to add</a:t>
            </a:r>
            <a:endParaRPr lang="en-US">
              <a:effectLst/>
            </a:endParaRPr>
          </a:p>
        </p:txBody>
      </p:sp>
      <p:sp>
        <p:nvSpPr>
          <p:cNvPr id="24" name="Text Placeholder 3"/>
          <p:cNvSpPr>
            <a:spLocks noGrp="1"/>
          </p:cNvSpPr>
          <p:nvPr>
            <p:ph type="body" sz="half" idx="20"/>
          </p:nvPr>
        </p:nvSpPr>
        <p:spPr>
          <a:xfrm>
            <a:off x="7983434" y="5109107"/>
            <a:ext cx="3054127" cy="896341"/>
          </a:xfrm>
          <a:effectLst/>
        </p:spPr>
        <p:txBody>
          <a:bodyPr anchor="t">
            <a:normAutofit/>
          </a:bodyPr>
          <a:lstStyle>
            <a:lvl1pPr marL="0" indent="0">
              <a:buNone/>
              <a:defRPr sz="1400">
                <a:effectLst/>
              </a:defRPr>
            </a:lvl1pPr>
            <a:lvl2pPr marL="457200" indent="0">
              <a:buNone/>
              <a:defRPr sz="1200">
                <a:effectLst/>
              </a:defRPr>
            </a:lvl2pPr>
            <a:lvl3pPr marL="914400" indent="0">
              <a:buNone/>
              <a:defRPr sz="1000">
                <a:effectLst/>
              </a:defRPr>
            </a:lvl3pPr>
            <a:lvl4pPr marL="1371600" indent="0">
              <a:buNone/>
              <a:defRPr sz="900">
                <a:effectLst/>
              </a:defRPr>
            </a:lvl4pPr>
            <a:lvl5pPr marL="1828800" indent="0">
              <a:buNone/>
              <a:defRPr sz="900">
                <a:effectLst/>
              </a:defRPr>
            </a:lvl5pPr>
            <a:lvl6pPr marL="2286000" indent="0">
              <a:buNone/>
              <a:defRPr sz="900">
                <a:effectLst/>
              </a:defRPr>
            </a:lvl6pPr>
            <a:lvl7pPr marL="2743200" indent="0">
              <a:buNone/>
              <a:defRPr sz="900">
                <a:effectLst/>
              </a:defRPr>
            </a:lvl7pPr>
            <a:lvl8pPr marL="3200400" indent="0">
              <a:buNone/>
              <a:defRPr sz="900">
                <a:effectLst/>
              </a:defRPr>
            </a:lvl8pPr>
            <a:lvl9pPr marL="3657600" indent="0">
              <a:buNone/>
              <a:defRPr sz="900">
                <a:effectLst/>
              </a:defRPr>
            </a:lvl9pPr>
          </a:lstStyle>
          <a:p>
            <a:pPr lvl="0"/>
            <a:r>
              <a:rPr lang="en-US" smtClean="0">
                <a:effectLst/>
              </a:rPr>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a:effectLst/>
        </p:spPr>
        <p:txBody>
          <a:bodyPr/>
          <a:lstStyle/>
          <a:p>
            <a:fld id="{9D6E9DEC-419B-4CC5-A080-3B06BD5A8291}" type="datetimeFigureOut">
              <a:rPr lang="en-US" smtClean="0">
                <a:effectLst/>
              </a:rPr>
              <a:t>11/9/2017</a:t>
            </a:fld>
            <a:endParaRPr lang="en-US">
              <a:effectLst/>
            </a:endParaRPr>
          </a:p>
        </p:txBody>
      </p:sp>
      <p:sp>
        <p:nvSpPr>
          <p:cNvPr id="8" name="Footer Placeholder 7"/>
          <p:cNvSpPr>
            <a:spLocks noGrp="1"/>
          </p:cNvSpPr>
          <p:nvPr>
            <p:ph type="ftr" sz="quarter" idx="11"/>
          </p:nvPr>
        </p:nvSpPr>
        <p:spPr>
          <a:effectLst/>
        </p:spPr>
        <p:txBody>
          <a:bodyPr/>
          <a:lstStyle/>
          <a:p>
            <a:endParaRPr lang="en-US">
              <a:effectLst/>
            </a:endParaRPr>
          </a:p>
        </p:txBody>
      </p:sp>
      <p:sp>
        <p:nvSpPr>
          <p:cNvPr id="9" name="Slide Number Placeholder 8"/>
          <p:cNvSpPr>
            <a:spLocks noGrp="1"/>
          </p:cNvSpPr>
          <p:nvPr>
            <p:ph type="sldNum" sz="quarter" idx="12"/>
          </p:nvPr>
        </p:nvSpPr>
        <p:spPr>
          <a:effectLst/>
        </p:spPr>
        <p:txBody>
          <a:bodyPr/>
          <a:lstStyle/>
          <a:p>
            <a:fld id="{6D22F896-40B5-4ADD-8801-0D06FADFA095}" type="slidenum">
              <a:rPr lang="en-US" smtClean="0">
                <a:effectLst/>
              </a:rPr>
              <a:t>‹#›</a:t>
            </a:fld>
            <a:endParaRPr lang="en-US">
              <a:effectLst/>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a:effectLst/>
      </p:grpSpPr>
      <p:sp>
        <p:nvSpPr>
          <p:cNvPr id="10" name="Title Placeholder 1"/>
          <p:cNvSpPr>
            <a:spLocks noGrp="1"/>
          </p:cNvSpPr>
          <p:nvPr>
            <p:ph type="title"/>
          </p:nvPr>
        </p:nvSpPr>
        <p:spPr>
          <a:xfrm>
            <a:off x="1154954" y="947920"/>
            <a:ext cx="8761413" cy="728480"/>
          </a:xfrm>
          <a:prstGeom prst="rect">
            <a:avLst/>
          </a:prstGeom>
          <a:effectLst/>
        </p:spPr>
        <p:txBody>
          <a:bodyPr vert="horz" lIns="91440" tIns="45720" rIns="91440" bIns="45720" rtlCol="0" anchor="ctr">
            <a:noAutofit/>
          </a:bodyPr>
          <a:lstStyle/>
          <a:p>
            <a:r>
              <a:rPr lang="en-US" smtClean="0">
                <a:effectLst/>
              </a:rPr>
              <a:t>Click to edit Master title style</a:t>
            </a:r>
            <a:endParaRPr lang="en-US">
              <a:effectLst/>
            </a:endParaRPr>
          </a:p>
        </p:txBody>
      </p:sp>
      <p:sp>
        <p:nvSpPr>
          <p:cNvPr id="3" name="Vertical Text Placeholder 2"/>
          <p:cNvSpPr>
            <a:spLocks noGrp="1"/>
          </p:cNvSpPr>
          <p:nvPr>
            <p:ph type="body" orient="vert" idx="1"/>
          </p:nvPr>
        </p:nvSpPr>
        <p:spPr>
          <a:xfrm>
            <a:off x="1154954" y="2603500"/>
            <a:ext cx="8825659" cy="3416300"/>
          </a:xfrm>
          <a:effectLst/>
        </p:spPr>
        <p:txBody>
          <a:bodyPr vert="eaVert" anchor="t" anchorCtr="0"/>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
        <p:nvSpPr>
          <p:cNvPr id="4" name="Date Placeholder 3"/>
          <p:cNvSpPr>
            <a:spLocks noGrp="1"/>
          </p:cNvSpPr>
          <p:nvPr>
            <p:ph type="dt" sz="half" idx="10"/>
          </p:nvPr>
        </p:nvSpPr>
        <p:spPr>
          <a:effectLst/>
        </p:spPr>
        <p:txBody>
          <a:bodyPr/>
          <a:lstStyle/>
          <a:p>
            <a:fld id="{1FA3F48C-C7C6-4055-9F49-3777875E72AE}" type="datetimeFigureOut">
              <a:rPr lang="en-US" smtClean="0">
                <a:effectLst/>
              </a:rPr>
              <a:t>11/9/2017</a:t>
            </a:fld>
            <a:endParaRPr lang="en-US">
              <a:effectLst/>
            </a:endParaRPr>
          </a:p>
        </p:txBody>
      </p:sp>
      <p:sp>
        <p:nvSpPr>
          <p:cNvPr id="5" name="Footer Placeholder 4"/>
          <p:cNvSpPr>
            <a:spLocks noGrp="1"/>
          </p:cNvSpPr>
          <p:nvPr>
            <p:ph type="ftr" sz="quarter" idx="11"/>
          </p:nvPr>
        </p:nvSpPr>
        <p:spPr>
          <a:effectLst/>
        </p:spPr>
        <p:txBody>
          <a:bodyPr/>
          <a:lstStyle/>
          <a:p>
            <a:endParaRPr lang="en-US">
              <a:effectLst/>
            </a:endParaRPr>
          </a:p>
        </p:txBody>
      </p:sp>
      <p:sp>
        <p:nvSpPr>
          <p:cNvPr id="6" name="Slide Number Placeholder 5"/>
          <p:cNvSpPr>
            <a:spLocks noGrp="1"/>
          </p:cNvSpPr>
          <p:nvPr>
            <p:ph type="sldNum" sz="quarter" idx="12"/>
          </p:nvPr>
        </p:nvSpPr>
        <p:spPr>
          <a:effectLst/>
        </p:spPr>
        <p:txBody>
          <a:bodyPr/>
          <a:lstStyle/>
          <a:p>
            <a:fld id="{6D22F896-40B5-4ADD-8801-0D06FADFA095}" type="slidenum">
              <a:rPr lang="en-US" smtClean="0">
                <a:effectLst/>
              </a:rPr>
              <a:t>‹#›</a:t>
            </a:fld>
            <a:endParaRPr lang="en-US">
              <a:effectLst/>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a:effectLst/>
      </p:grpSpPr>
      <p:grpSp>
        <p:nvGrpSpPr>
          <p:cNvPr id="7" name="Group 6"/>
          <p:cNvGrpSpPr/>
          <p:nvPr/>
        </p:nvGrpSpPr>
        <p:grpSpPr>
          <a:xfrm>
            <a:off x="0" y="0"/>
            <a:ext cx="12192000" cy="6858000"/>
            <a:chOff x="0" y="0"/>
            <a:chExt cx="12192000" cy="6858000"/>
          </a:xfrm>
          <a:effectLst/>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2" name="Freeform 5"/>
            <p:cNvSpPr/>
            <p:nvPr/>
          </p:nvSpPr>
          <p:spPr>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ffectLst/>
          </p:spPr>
          <p:txBody>
            <a:bodyPr/>
            <a:lstStyle/>
            <a:p>
              <a:endParaRPr/>
            </a:p>
          </p:txBody>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4" name="Freeform 5"/>
            <p:cNvSpPr/>
            <p:nvPr/>
          </p:nvSpPr>
          <p:spPr>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a:effectLst/>
          </p:spPr>
          <p:txBody>
            <a:bodyPr/>
            <a:lstStyle/>
            <a:p>
              <a:endParaRPr/>
            </a:p>
          </p:txBody>
        </p:sp>
        <p:sp>
          <p:nvSpPr>
            <p:cNvPr id="22" name="Freeform 5"/>
            <p:cNvSpPr>
              <a:spLocks noEditPoints="1"/>
            </p:cNvSpPr>
            <p:nvPr/>
          </p:nvSpPr>
          <p:spPr>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ffectLst/>
          </p:spPr>
          <p:txBody>
            <a:bodyPr/>
            <a:lstStyle/>
            <a:p>
              <a:endParaRPr/>
            </a:p>
          </p:txBody>
        </p:sp>
      </p:grpSp>
      <p:sp>
        <p:nvSpPr>
          <p:cNvPr id="2" name="Vertical Title 1"/>
          <p:cNvSpPr>
            <a:spLocks noGrp="1"/>
          </p:cNvSpPr>
          <p:nvPr>
            <p:ph type="title" orient="vert"/>
          </p:nvPr>
        </p:nvSpPr>
        <p:spPr>
          <a:xfrm>
            <a:off x="8585235" y="1297430"/>
            <a:ext cx="1409965" cy="4729626"/>
          </a:xfrm>
          <a:effectLst/>
        </p:spPr>
        <p:txBody>
          <a:bodyPr vert="eaVert" anchor="b" anchorCtr="0"/>
          <a:lstStyle/>
          <a:p>
            <a:r>
              <a:rPr lang="en-US" smtClean="0">
                <a:effectLst/>
              </a:rPr>
              <a:t>Click to edit Master title style</a:t>
            </a:r>
            <a:endParaRPr lang="en-US">
              <a:effectLst/>
            </a:endParaRPr>
          </a:p>
        </p:txBody>
      </p:sp>
      <p:sp>
        <p:nvSpPr>
          <p:cNvPr id="3" name="Vertical Text Placeholder 2"/>
          <p:cNvSpPr>
            <a:spLocks noGrp="1"/>
          </p:cNvSpPr>
          <p:nvPr>
            <p:ph type="body" orient="vert" idx="1"/>
          </p:nvPr>
        </p:nvSpPr>
        <p:spPr>
          <a:xfrm>
            <a:off x="1154954" y="1297429"/>
            <a:ext cx="6247546" cy="4729627"/>
          </a:xfrm>
          <a:effectLst/>
        </p:spPr>
        <p:txBody>
          <a:bodyPr vert="eaVert"/>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
        <p:nvSpPr>
          <p:cNvPr id="4" name="Date Placeholder 3"/>
          <p:cNvSpPr>
            <a:spLocks noGrp="1"/>
          </p:cNvSpPr>
          <p:nvPr>
            <p:ph type="dt" sz="half" idx="10"/>
          </p:nvPr>
        </p:nvSpPr>
        <p:spPr>
          <a:effectLst/>
        </p:spPr>
        <p:txBody>
          <a:bodyPr/>
          <a:lstStyle/>
          <a:p>
            <a:fld id="{6178E61D-D431-422C-9764-11DAFE33AB63}" type="datetimeFigureOut">
              <a:rPr lang="en-US" smtClean="0">
                <a:effectLst/>
              </a:rPr>
              <a:t>11/9/2017</a:t>
            </a:fld>
            <a:endParaRPr lang="en-US">
              <a:effectLst/>
            </a:endParaRPr>
          </a:p>
        </p:txBody>
      </p:sp>
      <p:sp>
        <p:nvSpPr>
          <p:cNvPr id="5" name="Footer Placeholder 4"/>
          <p:cNvSpPr>
            <a:spLocks noGrp="1"/>
          </p:cNvSpPr>
          <p:nvPr>
            <p:ph type="ftr" sz="quarter" idx="11"/>
          </p:nvPr>
        </p:nvSpPr>
        <p:spPr>
          <a:effectLst/>
        </p:spPr>
        <p:txBody>
          <a:bodyPr/>
          <a:lstStyle/>
          <a:p>
            <a:endParaRPr lang="en-US">
              <a:effectLst/>
            </a:endParaRPr>
          </a:p>
        </p:txBody>
      </p:sp>
      <p:sp>
        <p:nvSpPr>
          <p:cNvPr id="18" name="Rectangle 17"/>
          <p:cNvSpPr/>
          <p:nvPr/>
        </p:nvSpPr>
        <p:spPr>
          <a:xfrm>
            <a:off x="10443728" y="0"/>
            <a:ext cx="685800" cy="1143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6" name="Slide Number Placeholder 5"/>
          <p:cNvSpPr>
            <a:spLocks noGrp="1"/>
          </p:cNvSpPr>
          <p:nvPr>
            <p:ph type="sldNum" sz="quarter" idx="12"/>
          </p:nvPr>
        </p:nvSpPr>
        <p:spPr>
          <a:effectLst/>
        </p:spPr>
        <p:txBody>
          <a:bodyPr/>
          <a:lstStyle/>
          <a:p>
            <a:fld id="{6D22F896-40B5-4ADD-8801-0D06FADFA095}" type="slidenum">
              <a:rPr lang="en-US" smtClean="0">
                <a:effectLst/>
              </a:rPr>
              <a:t>‹#›</a:t>
            </a:fld>
            <a:endParaRPr lang="en-US">
              <a:effectLst/>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a:effectLst/>
      </p:grpSpPr>
      <p:sp>
        <p:nvSpPr>
          <p:cNvPr id="10" name="Title Placeholder 1"/>
          <p:cNvSpPr>
            <a:spLocks noGrp="1"/>
          </p:cNvSpPr>
          <p:nvPr>
            <p:ph type="title"/>
          </p:nvPr>
        </p:nvSpPr>
        <p:spPr>
          <a:xfrm>
            <a:off x="1154954" y="947920"/>
            <a:ext cx="8761413" cy="728480"/>
          </a:xfrm>
          <a:prstGeom prst="rect">
            <a:avLst/>
          </a:prstGeom>
          <a:effectLst/>
        </p:spPr>
        <p:txBody>
          <a:bodyPr vert="horz" lIns="91440" tIns="45720" rIns="91440" bIns="45720" rtlCol="0" anchor="ctr">
            <a:noAutofit/>
          </a:bodyPr>
          <a:lstStyle/>
          <a:p>
            <a:r>
              <a:rPr lang="en-US" smtClean="0">
                <a:effectLst/>
              </a:rPr>
              <a:t>Click to edit Master title style</a:t>
            </a:r>
            <a:endParaRPr lang="en-US">
              <a:effectLst/>
            </a:endParaRPr>
          </a:p>
        </p:txBody>
      </p:sp>
      <p:sp>
        <p:nvSpPr>
          <p:cNvPr id="3" name="Content Placeholder 2"/>
          <p:cNvSpPr>
            <a:spLocks noGrp="1"/>
          </p:cNvSpPr>
          <p:nvPr>
            <p:ph idx="1"/>
          </p:nvPr>
        </p:nvSpPr>
        <p:spPr>
          <a:effectLst/>
        </p:spPr>
        <p:txBody>
          <a:bodyPr/>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
        <p:nvSpPr>
          <p:cNvPr id="4" name="Date Placeholder 3"/>
          <p:cNvSpPr>
            <a:spLocks noGrp="1"/>
          </p:cNvSpPr>
          <p:nvPr>
            <p:ph type="dt" sz="half" idx="10"/>
          </p:nvPr>
        </p:nvSpPr>
        <p:spPr>
          <a:effectLst/>
        </p:spPr>
        <p:txBody>
          <a:bodyPr/>
          <a:lstStyle/>
          <a:p>
            <a:fld id="{12DE42F4-6EEF-4EF7-8ED4-2208F0F89A08}" type="datetimeFigureOut">
              <a:rPr lang="en-US" smtClean="0">
                <a:effectLst/>
              </a:rPr>
              <a:t>11/9/2017</a:t>
            </a:fld>
            <a:endParaRPr lang="en-US">
              <a:effectLst/>
            </a:endParaRPr>
          </a:p>
        </p:txBody>
      </p:sp>
      <p:sp>
        <p:nvSpPr>
          <p:cNvPr id="5" name="Footer Placeholder 4"/>
          <p:cNvSpPr>
            <a:spLocks noGrp="1"/>
          </p:cNvSpPr>
          <p:nvPr>
            <p:ph type="ftr" sz="quarter" idx="11"/>
          </p:nvPr>
        </p:nvSpPr>
        <p:spPr>
          <a:effectLst/>
        </p:spPr>
        <p:txBody>
          <a:bodyPr/>
          <a:lstStyle/>
          <a:p>
            <a:endParaRPr lang="en-US">
              <a:effectLst/>
            </a:endParaRPr>
          </a:p>
        </p:txBody>
      </p:sp>
      <p:sp>
        <p:nvSpPr>
          <p:cNvPr id="6" name="Slide Number Placeholder 5"/>
          <p:cNvSpPr>
            <a:spLocks noGrp="1"/>
          </p:cNvSpPr>
          <p:nvPr>
            <p:ph type="sldNum" sz="quarter" idx="12"/>
          </p:nvPr>
        </p:nvSpPr>
        <p:spPr>
          <a:effectLst/>
        </p:spPr>
        <p:txBody>
          <a:bodyPr/>
          <a:lstStyle/>
          <a:p>
            <a:fld id="{6D22F896-40B5-4ADD-8801-0D06FADFA095}" type="slidenum">
              <a:rPr lang="en-US" smtClean="0">
                <a:effectLst/>
              </a:rPr>
              <a:t>‹#›</a:t>
            </a:fld>
            <a:endParaRPr lang="en-US">
              <a:effectLst/>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a:effectLst/>
      </p:grpSpPr>
      <p:grpSp>
        <p:nvGrpSpPr>
          <p:cNvPr id="10" name="Group 9"/>
          <p:cNvGrpSpPr/>
          <p:nvPr/>
        </p:nvGrpSpPr>
        <p:grpSpPr>
          <a:xfrm>
            <a:off x="0" y="0"/>
            <a:ext cx="12192000" cy="6858000"/>
            <a:chOff x="0" y="0"/>
            <a:chExt cx="12192000" cy="6858000"/>
          </a:xfrm>
          <a:effectLst/>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8" name="Freeform 5"/>
            <p:cNvSpPr/>
            <p:nvPr/>
          </p:nvSpPr>
          <p:spPr>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a:effectLst/>
          </p:spPr>
          <p:txBody>
            <a:bodyPr/>
            <a:lstStyle/>
            <a:p>
              <a:endParaRPr/>
            </a:p>
          </p:txBody>
        </p:sp>
        <p:sp>
          <p:nvSpPr>
            <p:cNvPr id="9" name="Freeform 5"/>
            <p:cNvSpPr/>
            <p:nvPr/>
          </p:nvSpPr>
          <p:spPr>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ffectLst/>
          </p:spPr>
          <p:txBody>
            <a:bodyPr/>
            <a:lstStyle/>
            <a:p>
              <a:endParaRPr/>
            </a:p>
          </p:txBody>
        </p:sp>
        <p:sp>
          <p:nvSpPr>
            <p:cNvPr id="19" name="Freeform 5"/>
            <p:cNvSpPr>
              <a:spLocks noEditPoints="1"/>
            </p:cNvSpPr>
            <p:nvPr/>
          </p:nvSpPr>
          <p:spPr>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ffectLst/>
          </p:spPr>
          <p:txBody>
            <a:bodyPr/>
            <a:lstStyle/>
            <a:p>
              <a:endParaRPr/>
            </a:p>
          </p:txBody>
        </p:sp>
      </p:grpSp>
      <p:sp>
        <p:nvSpPr>
          <p:cNvPr id="2" name="Title 1"/>
          <p:cNvSpPr>
            <a:spLocks noGrp="1"/>
          </p:cNvSpPr>
          <p:nvPr>
            <p:ph type="title"/>
          </p:nvPr>
        </p:nvSpPr>
        <p:spPr>
          <a:xfrm>
            <a:off x="1154956" y="2677644"/>
            <a:ext cx="4351023" cy="2283823"/>
          </a:xfrm>
          <a:effectLst/>
        </p:spPr>
        <p:txBody>
          <a:bodyPr anchor="ctr"/>
          <a:lstStyle>
            <a:lvl1pPr algn="l">
              <a:defRPr sz="4000" b="0" cap="none">
                <a:effectLst/>
              </a:defRPr>
            </a:lvl1pPr>
          </a:lstStyle>
          <a:p>
            <a:r>
              <a:rPr lang="en-US" smtClean="0">
                <a:effectLst/>
              </a:rPr>
              <a:t>Click to edit Master title style</a:t>
            </a:r>
            <a:endParaRPr lang="en-US">
              <a:effectLst/>
            </a:endParaRPr>
          </a:p>
        </p:txBody>
      </p:sp>
      <p:sp>
        <p:nvSpPr>
          <p:cNvPr id="3" name="Text Placeholder 2"/>
          <p:cNvSpPr>
            <a:spLocks noGrp="1"/>
          </p:cNvSpPr>
          <p:nvPr>
            <p:ph type="body" idx="1"/>
          </p:nvPr>
        </p:nvSpPr>
        <p:spPr>
          <a:xfrm>
            <a:off x="6895559" y="2677644"/>
            <a:ext cx="3757545" cy="2283824"/>
          </a:xfrm>
          <a:effectLst/>
        </p:spPr>
        <p:txBody>
          <a:bodyPr anchor="ctr"/>
          <a:lstStyle>
            <a:lvl1pPr marL="0" indent="0" algn="l">
              <a:buNone/>
              <a:defRPr sz="2000" cap="all">
                <a:solidFill>
                  <a:schemeClr val="accent1"/>
                </a:solidFill>
                <a:effectLst/>
              </a:defRPr>
            </a:lvl1pPr>
            <a:lvl2pPr marL="457200" indent="0">
              <a:buNone/>
              <a:defRPr sz="1800">
                <a:solidFill>
                  <a:schemeClr val="tx1">
                    <a:tint val="75000"/>
                  </a:schemeClr>
                </a:solidFill>
                <a:effectLst/>
              </a:defRPr>
            </a:lvl2pPr>
            <a:lvl3pPr marL="914400" indent="0">
              <a:buNone/>
              <a:defRPr sz="1600">
                <a:solidFill>
                  <a:schemeClr val="tx1">
                    <a:tint val="75000"/>
                  </a:schemeClr>
                </a:solidFill>
                <a:effectLst/>
              </a:defRPr>
            </a:lvl3pPr>
            <a:lvl4pPr marL="1371600" indent="0">
              <a:buNone/>
              <a:defRPr sz="1400">
                <a:solidFill>
                  <a:schemeClr val="tx1">
                    <a:tint val="75000"/>
                  </a:schemeClr>
                </a:solidFill>
                <a:effectLst/>
              </a:defRPr>
            </a:lvl4pPr>
            <a:lvl5pPr marL="1828800" indent="0">
              <a:buNone/>
              <a:defRPr sz="1400">
                <a:solidFill>
                  <a:schemeClr val="tx1">
                    <a:tint val="75000"/>
                  </a:schemeClr>
                </a:solidFill>
                <a:effectLst/>
              </a:defRPr>
            </a:lvl5pPr>
            <a:lvl6pPr marL="2286000" indent="0">
              <a:buNone/>
              <a:defRPr sz="1400">
                <a:solidFill>
                  <a:schemeClr val="tx1">
                    <a:tint val="75000"/>
                  </a:schemeClr>
                </a:solidFill>
                <a:effectLst/>
              </a:defRPr>
            </a:lvl6pPr>
            <a:lvl7pPr marL="2743200" indent="0">
              <a:buNone/>
              <a:defRPr sz="1400">
                <a:solidFill>
                  <a:schemeClr val="tx1">
                    <a:tint val="75000"/>
                  </a:schemeClr>
                </a:solidFill>
                <a:effectLst/>
              </a:defRPr>
            </a:lvl7pPr>
            <a:lvl8pPr marL="3200400" indent="0">
              <a:buNone/>
              <a:defRPr sz="1400">
                <a:solidFill>
                  <a:schemeClr val="tx1">
                    <a:tint val="75000"/>
                  </a:schemeClr>
                </a:solidFill>
                <a:effectLst/>
              </a:defRPr>
            </a:lvl8pPr>
            <a:lvl9pPr marL="3657600" indent="0">
              <a:buNone/>
              <a:defRPr sz="1400">
                <a:solidFill>
                  <a:schemeClr val="tx1">
                    <a:tint val="75000"/>
                  </a:schemeClr>
                </a:solidFill>
                <a:effectLst/>
              </a:defRPr>
            </a:lvl9pPr>
          </a:lstStyle>
          <a:p>
            <a:pPr lvl="0"/>
            <a:r>
              <a:rPr lang="en-US" smtClean="0">
                <a:effectLst/>
              </a:rPr>
              <a:t>Click to edit Master text styles</a:t>
            </a:r>
          </a:p>
        </p:txBody>
      </p:sp>
      <p:sp>
        <p:nvSpPr>
          <p:cNvPr id="4" name="Date Placeholder 3"/>
          <p:cNvSpPr>
            <a:spLocks noGrp="1"/>
          </p:cNvSpPr>
          <p:nvPr>
            <p:ph type="dt" sz="half" idx="10"/>
          </p:nvPr>
        </p:nvSpPr>
        <p:spPr>
          <a:effectLst/>
        </p:spPr>
        <p:txBody>
          <a:bodyPr/>
          <a:lstStyle/>
          <a:p>
            <a:fld id="{30578ACC-22D6-47C1-A373-4FD133E34F3C}" type="datetimeFigureOut">
              <a:rPr lang="en-US" smtClean="0">
                <a:effectLst/>
              </a:rPr>
              <a:t>11/9/2017</a:t>
            </a:fld>
            <a:endParaRPr lang="en-US">
              <a:effectLst/>
            </a:endParaRPr>
          </a:p>
        </p:txBody>
      </p:sp>
      <p:sp>
        <p:nvSpPr>
          <p:cNvPr id="5" name="Footer Placeholder 4"/>
          <p:cNvSpPr>
            <a:spLocks noGrp="1"/>
          </p:cNvSpPr>
          <p:nvPr>
            <p:ph type="ftr" sz="quarter" idx="11"/>
          </p:nvPr>
        </p:nvSpPr>
        <p:spPr>
          <a:effectLst/>
        </p:spPr>
        <p:txBody>
          <a:bodyPr/>
          <a:lstStyle/>
          <a:p>
            <a:endParaRPr lang="en-US">
              <a:effectLst/>
            </a:endParaRPr>
          </a:p>
        </p:txBody>
      </p:sp>
      <p:sp>
        <p:nvSpPr>
          <p:cNvPr id="15" name="Rectangle 14"/>
          <p:cNvSpPr/>
          <p:nvPr/>
        </p:nvSpPr>
        <p:spPr>
          <a:xfrm>
            <a:off x="10443728" y="0"/>
            <a:ext cx="685800" cy="1143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6" name="Slide Number Placeholder 5"/>
          <p:cNvSpPr>
            <a:spLocks noGrp="1"/>
          </p:cNvSpPr>
          <p:nvPr>
            <p:ph type="sldNum" sz="quarter" idx="12"/>
          </p:nvPr>
        </p:nvSpPr>
        <p:spPr>
          <a:effectLst/>
        </p:spPr>
        <p:txBody>
          <a:bodyPr/>
          <a:lstStyle/>
          <a:p>
            <a:fld id="{6D22F896-40B5-4ADD-8801-0D06FADFA095}" type="slidenum">
              <a:rPr lang="en-US" smtClean="0">
                <a:effectLst/>
              </a:rPr>
              <a:t>‹#›</a:t>
            </a:fld>
            <a:endParaRPr lang="en-US">
              <a:effectLst/>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smtClean="0">
                <a:effectLst/>
              </a:rPr>
              <a:t>Click to edit Master title style</a:t>
            </a:r>
            <a:endParaRPr lang="en-US">
              <a:effectLst/>
            </a:endParaRPr>
          </a:p>
        </p:txBody>
      </p:sp>
      <p:sp>
        <p:nvSpPr>
          <p:cNvPr id="3" name="Content Placeholder 2"/>
          <p:cNvSpPr>
            <a:spLocks noGrp="1"/>
          </p:cNvSpPr>
          <p:nvPr>
            <p:ph sz="half" idx="1"/>
          </p:nvPr>
        </p:nvSpPr>
        <p:spPr>
          <a:xfrm>
            <a:off x="1151368" y="2603500"/>
            <a:ext cx="4828744" cy="3416301"/>
          </a:xfrm>
          <a:effectLst/>
        </p:spPr>
        <p:txBody>
          <a:bodyPr>
            <a:normAutofit/>
          </a:bodyPr>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
        <p:nvSpPr>
          <p:cNvPr id="4" name="Content Placeholder 3"/>
          <p:cNvSpPr>
            <a:spLocks noGrp="1"/>
          </p:cNvSpPr>
          <p:nvPr>
            <p:ph sz="half" idx="2"/>
          </p:nvPr>
        </p:nvSpPr>
        <p:spPr>
          <a:xfrm>
            <a:off x="6208711" y="2603500"/>
            <a:ext cx="4825159" cy="3377705"/>
          </a:xfrm>
          <a:effectLst/>
        </p:spPr>
        <p:txBody>
          <a:bodyPr>
            <a:normAutofit/>
          </a:bodyPr>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
        <p:nvSpPr>
          <p:cNvPr id="5" name="Date Placeholder 4"/>
          <p:cNvSpPr>
            <a:spLocks noGrp="1"/>
          </p:cNvSpPr>
          <p:nvPr>
            <p:ph type="dt" sz="half" idx="10"/>
          </p:nvPr>
        </p:nvSpPr>
        <p:spPr>
          <a:effectLst/>
        </p:spPr>
        <p:txBody>
          <a:bodyPr/>
          <a:lstStyle/>
          <a:p>
            <a:fld id="{4E5A6C69-6797-4E8A-BF37-F2C3751466E9}" type="datetimeFigureOut">
              <a:rPr lang="en-US" smtClean="0">
                <a:effectLst/>
              </a:rPr>
              <a:t>11/9/2017</a:t>
            </a:fld>
            <a:endParaRPr lang="en-US">
              <a:effectLst/>
            </a:endParaRPr>
          </a:p>
        </p:txBody>
      </p:sp>
      <p:sp>
        <p:nvSpPr>
          <p:cNvPr id="6" name="Footer Placeholder 5"/>
          <p:cNvSpPr>
            <a:spLocks noGrp="1"/>
          </p:cNvSpPr>
          <p:nvPr>
            <p:ph type="ftr" sz="quarter" idx="11"/>
          </p:nvPr>
        </p:nvSpPr>
        <p:spPr>
          <a:effectLst/>
        </p:spPr>
        <p:txBody>
          <a:bodyPr/>
          <a:lstStyle/>
          <a:p>
            <a:endParaRPr lang="en-US">
              <a:effectLst/>
            </a:endParaRPr>
          </a:p>
        </p:txBody>
      </p:sp>
      <p:sp>
        <p:nvSpPr>
          <p:cNvPr id="7" name="Slide Number Placeholder 6"/>
          <p:cNvSpPr>
            <a:spLocks noGrp="1"/>
          </p:cNvSpPr>
          <p:nvPr>
            <p:ph type="sldNum" sz="quarter" idx="12"/>
          </p:nvPr>
        </p:nvSpPr>
        <p:spPr>
          <a:effectLst/>
        </p:spPr>
        <p:txBody>
          <a:bodyPr/>
          <a:lstStyle/>
          <a:p>
            <a:fld id="{6D22F896-40B5-4ADD-8801-0D06FADFA095}" type="slidenum">
              <a:rPr lang="en-US" smtClean="0">
                <a:effectLst/>
              </a:rPr>
              <a:t>‹#›</a:t>
            </a:fld>
            <a:endParaRPr lang="en-US">
              <a:effectLst/>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smtClean="0">
                <a:effectLst/>
              </a:rPr>
              <a:t>Click to edit Master title style</a:t>
            </a:r>
            <a:endParaRPr lang="en-US">
              <a:effectLst/>
            </a:endParaRPr>
          </a:p>
        </p:txBody>
      </p:sp>
      <p:sp>
        <p:nvSpPr>
          <p:cNvPr id="3" name="Text Placeholder 2"/>
          <p:cNvSpPr>
            <a:spLocks noGrp="1"/>
          </p:cNvSpPr>
          <p:nvPr>
            <p:ph type="body" idx="1"/>
          </p:nvPr>
        </p:nvSpPr>
        <p:spPr>
          <a:xfrm>
            <a:off x="1154954" y="2636063"/>
            <a:ext cx="4825158" cy="576262"/>
          </a:xfrm>
          <a:effectLst/>
        </p:spPr>
        <p:txBody>
          <a:bodyPr anchor="b">
            <a:noAutofit/>
          </a:bodyPr>
          <a:lstStyle>
            <a:lvl1pPr marL="0" indent="0">
              <a:buNone/>
              <a:defRPr sz="2400" b="0">
                <a:solidFill>
                  <a:schemeClr val="accent1"/>
                </a:solidFill>
                <a:effectLst/>
              </a:defRPr>
            </a:lvl1pPr>
            <a:lvl2pPr marL="457200" indent="0">
              <a:buNone/>
              <a:defRPr sz="2000" b="1">
                <a:effectLst/>
              </a:defRPr>
            </a:lvl2pPr>
            <a:lvl3pPr marL="914400" indent="0">
              <a:buNone/>
              <a:defRPr sz="1800" b="1">
                <a:effectLst/>
              </a:defRPr>
            </a:lvl3pPr>
            <a:lvl4pPr marL="1371600" indent="0">
              <a:buNone/>
              <a:defRPr sz="1600" b="1">
                <a:effectLst/>
              </a:defRPr>
            </a:lvl4pPr>
            <a:lvl5pPr marL="1828800" indent="0">
              <a:buNone/>
              <a:defRPr sz="1600" b="1">
                <a:effectLst/>
              </a:defRPr>
            </a:lvl5pPr>
            <a:lvl6pPr marL="2286000" indent="0">
              <a:buNone/>
              <a:defRPr sz="1600" b="1">
                <a:effectLst/>
              </a:defRPr>
            </a:lvl6pPr>
            <a:lvl7pPr marL="2743200" indent="0">
              <a:buNone/>
              <a:defRPr sz="1600" b="1">
                <a:effectLst/>
              </a:defRPr>
            </a:lvl7pPr>
            <a:lvl8pPr marL="3200400" indent="0">
              <a:buNone/>
              <a:defRPr sz="1600" b="1">
                <a:effectLst/>
              </a:defRPr>
            </a:lvl8pPr>
            <a:lvl9pPr marL="3657600" indent="0">
              <a:buNone/>
              <a:defRPr sz="1600" b="1">
                <a:effectLst/>
              </a:defRPr>
            </a:lvl9pPr>
          </a:lstStyle>
          <a:p>
            <a:pPr lvl="0"/>
            <a:r>
              <a:rPr lang="en-US" smtClean="0">
                <a:effectLst/>
              </a:rPr>
              <a:t>Click to edit Master text styles</a:t>
            </a:r>
          </a:p>
        </p:txBody>
      </p:sp>
      <p:sp>
        <p:nvSpPr>
          <p:cNvPr id="4" name="Content Placeholder 3"/>
          <p:cNvSpPr>
            <a:spLocks noGrp="1"/>
          </p:cNvSpPr>
          <p:nvPr>
            <p:ph sz="half" idx="2"/>
          </p:nvPr>
        </p:nvSpPr>
        <p:spPr>
          <a:xfrm>
            <a:off x="1154954" y="3212326"/>
            <a:ext cx="4825158" cy="2807476"/>
          </a:xfrm>
          <a:effectLst/>
        </p:spPr>
        <p:txBody>
          <a:bodyPr>
            <a:normAutofit/>
          </a:bodyPr>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
        <p:nvSpPr>
          <p:cNvPr id="5" name="Text Placeholder 4"/>
          <p:cNvSpPr>
            <a:spLocks noGrp="1"/>
          </p:cNvSpPr>
          <p:nvPr>
            <p:ph type="body" sz="quarter" idx="3"/>
          </p:nvPr>
        </p:nvSpPr>
        <p:spPr>
          <a:xfrm>
            <a:off x="6208711" y="2603499"/>
            <a:ext cx="4825160" cy="608825"/>
          </a:xfrm>
          <a:effectLst/>
        </p:spPr>
        <p:txBody>
          <a:bodyPr anchor="b">
            <a:noAutofit/>
          </a:bodyPr>
          <a:lstStyle>
            <a:lvl1pPr marL="0" indent="0">
              <a:buNone/>
              <a:defRPr sz="2400" b="0">
                <a:solidFill>
                  <a:schemeClr val="accent1"/>
                </a:solidFill>
                <a:effectLst/>
              </a:defRPr>
            </a:lvl1pPr>
            <a:lvl2pPr marL="457200" indent="0">
              <a:buNone/>
              <a:defRPr sz="2000" b="1">
                <a:effectLst/>
              </a:defRPr>
            </a:lvl2pPr>
            <a:lvl3pPr marL="914400" indent="0">
              <a:buNone/>
              <a:defRPr sz="1800" b="1">
                <a:effectLst/>
              </a:defRPr>
            </a:lvl3pPr>
            <a:lvl4pPr marL="1371600" indent="0">
              <a:buNone/>
              <a:defRPr sz="1600" b="1">
                <a:effectLst/>
              </a:defRPr>
            </a:lvl4pPr>
            <a:lvl5pPr marL="1828800" indent="0">
              <a:buNone/>
              <a:defRPr sz="1600" b="1">
                <a:effectLst/>
              </a:defRPr>
            </a:lvl5pPr>
            <a:lvl6pPr marL="2286000" indent="0">
              <a:buNone/>
              <a:defRPr sz="1600" b="1">
                <a:effectLst/>
              </a:defRPr>
            </a:lvl6pPr>
            <a:lvl7pPr marL="2743200" indent="0">
              <a:buNone/>
              <a:defRPr sz="1600" b="1">
                <a:effectLst/>
              </a:defRPr>
            </a:lvl7pPr>
            <a:lvl8pPr marL="3200400" indent="0">
              <a:buNone/>
              <a:defRPr sz="1600" b="1">
                <a:effectLst/>
              </a:defRPr>
            </a:lvl8pPr>
            <a:lvl9pPr marL="3657600" indent="0">
              <a:buNone/>
              <a:defRPr sz="1600" b="1">
                <a:effectLst/>
              </a:defRPr>
            </a:lvl9pPr>
          </a:lstStyle>
          <a:p>
            <a:pPr lvl="0"/>
            <a:r>
              <a:rPr lang="en-US" smtClean="0">
                <a:effectLst/>
              </a:rPr>
              <a:t>Click to edit Master text styles</a:t>
            </a:r>
          </a:p>
        </p:txBody>
      </p:sp>
      <p:sp>
        <p:nvSpPr>
          <p:cNvPr id="6" name="Content Placeholder 5"/>
          <p:cNvSpPr>
            <a:spLocks noGrp="1"/>
          </p:cNvSpPr>
          <p:nvPr>
            <p:ph sz="quarter" idx="4"/>
          </p:nvPr>
        </p:nvSpPr>
        <p:spPr>
          <a:xfrm>
            <a:off x="6208712" y="3212327"/>
            <a:ext cx="4825159" cy="2807474"/>
          </a:xfrm>
          <a:effectLst/>
        </p:spPr>
        <p:txBody>
          <a:bodyPr>
            <a:normAutofit/>
          </a:bodyPr>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
        <p:nvSpPr>
          <p:cNvPr id="7" name="Date Placeholder 6"/>
          <p:cNvSpPr>
            <a:spLocks noGrp="1"/>
          </p:cNvSpPr>
          <p:nvPr>
            <p:ph type="dt" sz="half" idx="10"/>
          </p:nvPr>
        </p:nvSpPr>
        <p:spPr>
          <a:effectLst/>
        </p:spPr>
        <p:txBody>
          <a:bodyPr/>
          <a:lstStyle/>
          <a:p>
            <a:fld id="{D82014A1-A632-4878-A0D3-F52BA7563730}" type="datetimeFigureOut">
              <a:rPr lang="en-US" smtClean="0">
                <a:effectLst/>
              </a:rPr>
              <a:t>11/9/2017</a:t>
            </a:fld>
            <a:endParaRPr lang="en-US">
              <a:effectLst/>
            </a:endParaRPr>
          </a:p>
        </p:txBody>
      </p:sp>
      <p:sp>
        <p:nvSpPr>
          <p:cNvPr id="8" name="Footer Placeholder 7"/>
          <p:cNvSpPr>
            <a:spLocks noGrp="1"/>
          </p:cNvSpPr>
          <p:nvPr>
            <p:ph type="ftr" sz="quarter" idx="11"/>
          </p:nvPr>
        </p:nvSpPr>
        <p:spPr>
          <a:effectLst/>
        </p:spPr>
        <p:txBody>
          <a:bodyPr/>
          <a:lstStyle/>
          <a:p>
            <a:endParaRPr lang="en-US">
              <a:effectLst/>
            </a:endParaRPr>
          </a:p>
        </p:txBody>
      </p:sp>
      <p:sp>
        <p:nvSpPr>
          <p:cNvPr id="9" name="Slide Number Placeholder 8"/>
          <p:cNvSpPr>
            <a:spLocks noGrp="1"/>
          </p:cNvSpPr>
          <p:nvPr>
            <p:ph type="sldNum" sz="quarter" idx="12"/>
          </p:nvPr>
        </p:nvSpPr>
        <p:spPr>
          <a:effectLst/>
        </p:spPr>
        <p:txBody>
          <a:bodyPr/>
          <a:lstStyle/>
          <a:p>
            <a:fld id="{6D22F896-40B5-4ADD-8801-0D06FADFA095}" type="slidenum">
              <a:rPr lang="en-US" smtClean="0">
                <a:effectLst/>
              </a:rPr>
              <a:t>‹#›</a:t>
            </a:fld>
            <a:endParaRPr lang="en-US">
              <a:effectLst/>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smtClean="0">
                <a:effectLst/>
              </a:rPr>
              <a:t>Click to edit Master title style</a:t>
            </a:r>
            <a:endParaRPr lang="en-US">
              <a:effectLst/>
            </a:endParaRPr>
          </a:p>
        </p:txBody>
      </p:sp>
      <p:sp>
        <p:nvSpPr>
          <p:cNvPr id="3" name="Date Placeholder 2"/>
          <p:cNvSpPr>
            <a:spLocks noGrp="1"/>
          </p:cNvSpPr>
          <p:nvPr>
            <p:ph type="dt" sz="half" idx="10"/>
          </p:nvPr>
        </p:nvSpPr>
        <p:spPr>
          <a:effectLst/>
        </p:spPr>
        <p:txBody>
          <a:bodyPr/>
          <a:lstStyle/>
          <a:p>
            <a:fld id="{CE99F462-093F-4566-844B-4C71F2739DA5}" type="datetimeFigureOut">
              <a:rPr lang="en-US" smtClean="0">
                <a:effectLst/>
              </a:rPr>
              <a:t>11/9/2017</a:t>
            </a:fld>
            <a:endParaRPr lang="en-US">
              <a:effectLst/>
            </a:endParaRPr>
          </a:p>
        </p:txBody>
      </p:sp>
      <p:sp>
        <p:nvSpPr>
          <p:cNvPr id="4" name="Footer Placeholder 3"/>
          <p:cNvSpPr>
            <a:spLocks noGrp="1"/>
          </p:cNvSpPr>
          <p:nvPr>
            <p:ph type="ftr" sz="quarter" idx="11"/>
          </p:nvPr>
        </p:nvSpPr>
        <p:spPr>
          <a:effectLst/>
        </p:spPr>
        <p:txBody>
          <a:bodyPr/>
          <a:lstStyle/>
          <a:p>
            <a:endParaRPr lang="en-US">
              <a:effectLst/>
            </a:endParaRPr>
          </a:p>
        </p:txBody>
      </p:sp>
      <p:sp>
        <p:nvSpPr>
          <p:cNvPr id="5" name="Slide Number Placeholder 4"/>
          <p:cNvSpPr>
            <a:spLocks noGrp="1"/>
          </p:cNvSpPr>
          <p:nvPr>
            <p:ph type="sldNum" sz="quarter" idx="12"/>
          </p:nvPr>
        </p:nvSpPr>
        <p:spPr>
          <a:effectLst/>
        </p:spPr>
        <p:txBody>
          <a:bodyPr/>
          <a:lstStyle/>
          <a:p>
            <a:fld id="{6D22F896-40B5-4ADD-8801-0D06FADFA095}" type="slidenum">
              <a:rPr lang="en-US" smtClean="0">
                <a:effectLst/>
              </a:rPr>
              <a:t>‹#›</a:t>
            </a:fld>
            <a:endParaRPr lang="en-US">
              <a:effectLst/>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a:effectLst/>
      </p:grpSpPr>
      <p:sp>
        <p:nvSpPr>
          <p:cNvPr id="2" name="Date Placeholder 1"/>
          <p:cNvSpPr>
            <a:spLocks noGrp="1"/>
          </p:cNvSpPr>
          <p:nvPr>
            <p:ph type="dt" sz="half" idx="10"/>
          </p:nvPr>
        </p:nvSpPr>
        <p:spPr>
          <a:effectLst/>
        </p:spPr>
        <p:txBody>
          <a:bodyPr/>
          <a:lstStyle/>
          <a:p>
            <a:fld id="{3D24A7AC-904D-4781-85BA-7D10C17ED021}" type="datetimeFigureOut">
              <a:rPr lang="en-US" smtClean="0">
                <a:effectLst/>
              </a:rPr>
              <a:t>11/9/2017</a:t>
            </a:fld>
            <a:endParaRPr lang="en-US">
              <a:effectLst/>
            </a:endParaRPr>
          </a:p>
        </p:txBody>
      </p:sp>
      <p:sp>
        <p:nvSpPr>
          <p:cNvPr id="3" name="Footer Placeholder 2"/>
          <p:cNvSpPr>
            <a:spLocks noGrp="1"/>
          </p:cNvSpPr>
          <p:nvPr>
            <p:ph type="ftr" sz="quarter" idx="11"/>
          </p:nvPr>
        </p:nvSpPr>
        <p:spPr>
          <a:effectLst/>
        </p:spPr>
        <p:txBody>
          <a:bodyPr/>
          <a:lstStyle/>
          <a:p>
            <a:endParaRPr lang="en-US">
              <a:effectLst/>
            </a:endParaRPr>
          </a:p>
        </p:txBody>
      </p:sp>
      <p:sp>
        <p:nvSpPr>
          <p:cNvPr id="6" name="Rectangle 5"/>
          <p:cNvSpPr/>
          <p:nvPr/>
        </p:nvSpPr>
        <p:spPr>
          <a:xfrm>
            <a:off x="10443728" y="0"/>
            <a:ext cx="685800" cy="1143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4" name="Slide Number Placeholder 3"/>
          <p:cNvSpPr>
            <a:spLocks noGrp="1"/>
          </p:cNvSpPr>
          <p:nvPr>
            <p:ph type="sldNum" sz="quarter" idx="12"/>
          </p:nvPr>
        </p:nvSpPr>
        <p:spPr>
          <a:effectLst/>
        </p:spPr>
        <p:txBody>
          <a:bodyPr/>
          <a:lstStyle/>
          <a:p>
            <a:fld id="{6D22F896-40B5-4ADD-8801-0D06FADFA095}" type="slidenum">
              <a:rPr lang="en-US" smtClean="0">
                <a:effectLst/>
              </a:rPr>
              <a:t>‹#›</a:t>
            </a:fld>
            <a:endParaRPr lang="en-US">
              <a:effectLst/>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a:effectLst/>
      </p:grpSpPr>
      <p:grpSp>
        <p:nvGrpSpPr>
          <p:cNvPr id="11" name="Group 10"/>
          <p:cNvGrpSpPr/>
          <p:nvPr/>
        </p:nvGrpSpPr>
        <p:grpSpPr>
          <a:xfrm>
            <a:off x="0" y="0"/>
            <a:ext cx="12192000" cy="6858000"/>
            <a:chOff x="0" y="0"/>
            <a:chExt cx="12192000" cy="6858000"/>
          </a:xfrm>
          <a:effectLst/>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9" name="Freeform 5"/>
            <p:cNvSpPr/>
            <p:nvPr/>
          </p:nvSpPr>
          <p:spPr>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a:effectLst/>
          </p:spPr>
          <p:txBody>
            <a:bodyPr/>
            <a:lstStyle/>
            <a:p>
              <a:endParaRPr/>
            </a:p>
          </p:txBody>
        </p:sp>
        <p:sp>
          <p:nvSpPr>
            <p:cNvPr id="10" name="Freeform 5"/>
            <p:cNvSpPr/>
            <p:nvPr/>
          </p:nvSpPr>
          <p:spPr>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ffectLst/>
          </p:spPr>
          <p:txBody>
            <a:bodyPr/>
            <a:lstStyle/>
            <a:p>
              <a:endParaRPr/>
            </a:p>
          </p:txBody>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0" name="Freeform 5"/>
            <p:cNvSpPr>
              <a:spLocks noEditPoints="1"/>
            </p:cNvSpPr>
            <p:nvPr/>
          </p:nvSpPr>
          <p:spPr>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ffectLst/>
          </p:spPr>
          <p:txBody>
            <a:bodyPr/>
            <a:lstStyle/>
            <a:p>
              <a:endParaRPr/>
            </a:p>
          </p:txBody>
        </p:sp>
      </p:grpSp>
      <p:sp>
        <p:nvSpPr>
          <p:cNvPr id="2" name="Title 1"/>
          <p:cNvSpPr>
            <a:spLocks noGrp="1"/>
          </p:cNvSpPr>
          <p:nvPr>
            <p:ph type="title"/>
          </p:nvPr>
        </p:nvSpPr>
        <p:spPr>
          <a:xfrm>
            <a:off x="1154954" y="1295400"/>
            <a:ext cx="2793158" cy="1600200"/>
          </a:xfrm>
          <a:effectLst/>
        </p:spPr>
        <p:txBody>
          <a:bodyPr anchor="b"/>
          <a:lstStyle>
            <a:lvl1pPr algn="l">
              <a:defRPr sz="2400" b="0">
                <a:effectLst/>
              </a:defRPr>
            </a:lvl1pPr>
          </a:lstStyle>
          <a:p>
            <a:r>
              <a:rPr lang="en-US" smtClean="0">
                <a:effectLst/>
              </a:rPr>
              <a:t>Click to edit Master title style</a:t>
            </a:r>
            <a:endParaRPr lang="en-US">
              <a:effectLst/>
            </a:endParaRPr>
          </a:p>
        </p:txBody>
      </p:sp>
      <p:sp>
        <p:nvSpPr>
          <p:cNvPr id="3" name="Content Placeholder 2"/>
          <p:cNvSpPr>
            <a:spLocks noGrp="1"/>
          </p:cNvSpPr>
          <p:nvPr>
            <p:ph idx="1"/>
          </p:nvPr>
        </p:nvSpPr>
        <p:spPr>
          <a:xfrm>
            <a:off x="5781146" y="1447800"/>
            <a:ext cx="5190065" cy="4572000"/>
          </a:xfrm>
          <a:effectLst/>
        </p:spPr>
        <p:txBody>
          <a:bodyPr anchor="ctr">
            <a:normAutofit/>
          </a:bodyPr>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
        <p:nvSpPr>
          <p:cNvPr id="4" name="Text Placeholder 3"/>
          <p:cNvSpPr>
            <a:spLocks noGrp="1"/>
          </p:cNvSpPr>
          <p:nvPr>
            <p:ph type="body" sz="half" idx="2"/>
          </p:nvPr>
        </p:nvSpPr>
        <p:spPr>
          <a:xfrm>
            <a:off x="1154955" y="3129280"/>
            <a:ext cx="2793158" cy="2895599"/>
          </a:xfrm>
          <a:effectLst/>
        </p:spPr>
        <p:txBody>
          <a:bodyPr/>
          <a:lstStyle>
            <a:lvl1pPr marL="0" indent="0">
              <a:buNone/>
              <a:defRPr sz="1400">
                <a:solidFill>
                  <a:schemeClr val="accent1"/>
                </a:solidFill>
                <a:effectLst/>
              </a:defRPr>
            </a:lvl1pPr>
            <a:lvl2pPr marL="457200" indent="0">
              <a:buNone/>
              <a:defRPr sz="1200">
                <a:effectLst/>
              </a:defRPr>
            </a:lvl2pPr>
            <a:lvl3pPr marL="914400" indent="0">
              <a:buNone/>
              <a:defRPr sz="1000">
                <a:effectLst/>
              </a:defRPr>
            </a:lvl3pPr>
            <a:lvl4pPr marL="1371600" indent="0">
              <a:buNone/>
              <a:defRPr sz="900">
                <a:effectLst/>
              </a:defRPr>
            </a:lvl4pPr>
            <a:lvl5pPr marL="1828800" indent="0">
              <a:buNone/>
              <a:defRPr sz="900">
                <a:effectLst/>
              </a:defRPr>
            </a:lvl5pPr>
            <a:lvl6pPr marL="2286000" indent="0">
              <a:buNone/>
              <a:defRPr sz="900">
                <a:effectLst/>
              </a:defRPr>
            </a:lvl6pPr>
            <a:lvl7pPr marL="2743200" indent="0">
              <a:buNone/>
              <a:defRPr sz="900">
                <a:effectLst/>
              </a:defRPr>
            </a:lvl7pPr>
            <a:lvl8pPr marL="3200400" indent="0">
              <a:buNone/>
              <a:defRPr sz="900">
                <a:effectLst/>
              </a:defRPr>
            </a:lvl8pPr>
            <a:lvl9pPr marL="3657600" indent="0">
              <a:buNone/>
              <a:defRPr sz="900">
                <a:effectLst/>
              </a:defRPr>
            </a:lvl9pPr>
          </a:lstStyle>
          <a:p>
            <a:pPr lvl="0"/>
            <a:r>
              <a:rPr lang="en-US" smtClean="0">
                <a:effectLst/>
              </a:rPr>
              <a:t>Click to edit Master text styles</a:t>
            </a:r>
          </a:p>
        </p:txBody>
      </p:sp>
      <p:sp>
        <p:nvSpPr>
          <p:cNvPr id="5" name="Date Placeholder 4"/>
          <p:cNvSpPr>
            <a:spLocks noGrp="1"/>
          </p:cNvSpPr>
          <p:nvPr>
            <p:ph type="dt" sz="half" idx="10"/>
          </p:nvPr>
        </p:nvSpPr>
        <p:spPr>
          <a:effectLst/>
        </p:spPr>
        <p:txBody>
          <a:bodyPr/>
          <a:lstStyle/>
          <a:p>
            <a:fld id="{E331444B-B92B-4E27-8C94-BB93EAF5CB18}" type="datetimeFigureOut">
              <a:rPr lang="en-US" smtClean="0">
                <a:effectLst/>
              </a:rPr>
              <a:t>11/9/2017</a:t>
            </a:fld>
            <a:endParaRPr lang="en-US">
              <a:effectLst/>
            </a:endParaRPr>
          </a:p>
        </p:txBody>
      </p:sp>
      <p:sp>
        <p:nvSpPr>
          <p:cNvPr id="6" name="Footer Placeholder 5"/>
          <p:cNvSpPr>
            <a:spLocks noGrp="1"/>
          </p:cNvSpPr>
          <p:nvPr>
            <p:ph type="ftr" sz="quarter" idx="11"/>
          </p:nvPr>
        </p:nvSpPr>
        <p:spPr>
          <a:effectLst/>
        </p:spPr>
        <p:txBody>
          <a:bodyPr/>
          <a:lstStyle/>
          <a:p>
            <a:endParaRPr lang="en-US">
              <a:effectLst/>
            </a:endParaRPr>
          </a:p>
        </p:txBody>
      </p:sp>
      <p:sp>
        <p:nvSpPr>
          <p:cNvPr id="15" name="Rectangle 14"/>
          <p:cNvSpPr/>
          <p:nvPr/>
        </p:nvSpPr>
        <p:spPr>
          <a:xfrm>
            <a:off x="10443728" y="0"/>
            <a:ext cx="685800" cy="1143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7" name="Slide Number Placeholder 6"/>
          <p:cNvSpPr>
            <a:spLocks noGrp="1"/>
          </p:cNvSpPr>
          <p:nvPr>
            <p:ph type="sldNum" sz="quarter" idx="12"/>
          </p:nvPr>
        </p:nvSpPr>
        <p:spPr>
          <a:effectLst/>
        </p:spPr>
        <p:txBody>
          <a:bodyPr/>
          <a:lstStyle/>
          <a:p>
            <a:fld id="{6D22F896-40B5-4ADD-8801-0D06FADFA095}" type="slidenum">
              <a:rPr lang="en-US" smtClean="0">
                <a:effectLst/>
              </a:rPr>
              <a:t>‹#›</a:t>
            </a:fld>
            <a:endParaRPr lang="en-US">
              <a:effectLst/>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a:effectLst/>
      </p:grpSpPr>
      <p:grpSp>
        <p:nvGrpSpPr>
          <p:cNvPr id="10" name="Group 9"/>
          <p:cNvGrpSpPr/>
          <p:nvPr/>
        </p:nvGrpSpPr>
        <p:grpSpPr>
          <a:xfrm>
            <a:off x="0" y="0"/>
            <a:ext cx="12192000" cy="6858000"/>
            <a:chOff x="0" y="0"/>
            <a:chExt cx="12192000" cy="6858000"/>
          </a:xfrm>
          <a:effectLst/>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1" name="Freeform 5"/>
            <p:cNvSpPr/>
            <p:nvPr/>
          </p:nvSpPr>
          <p:spPr>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ffectLst/>
          </p:spPr>
          <p:txBody>
            <a:bodyPr/>
            <a:lstStyle/>
            <a:p>
              <a:endParaRPr/>
            </a:p>
          </p:txBody>
        </p:sp>
        <p:sp>
          <p:nvSpPr>
            <p:cNvPr id="9" name="Freeform 5"/>
            <p:cNvSpPr/>
            <p:nvPr/>
          </p:nvSpPr>
          <p:spPr>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a:effectLst/>
          </p:spPr>
          <p:txBody>
            <a:bodyPr/>
            <a:lstStyle/>
            <a:p>
              <a:endParaRPr/>
            </a:p>
          </p:txBody>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0" name="Freeform 5"/>
            <p:cNvSpPr>
              <a:spLocks noEditPoints="1"/>
            </p:cNvSpPr>
            <p:nvPr/>
          </p:nvSpPr>
          <p:spPr>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ffectLst/>
          </p:spPr>
          <p:txBody>
            <a:bodyPr/>
            <a:lstStyle/>
            <a:p>
              <a:endParaRPr/>
            </a:p>
          </p:txBody>
        </p:sp>
      </p:grpSp>
      <p:sp>
        <p:nvSpPr>
          <p:cNvPr id="2" name="Title 1"/>
          <p:cNvSpPr>
            <a:spLocks noGrp="1"/>
          </p:cNvSpPr>
          <p:nvPr>
            <p:ph type="title"/>
          </p:nvPr>
        </p:nvSpPr>
        <p:spPr>
          <a:xfrm>
            <a:off x="1153907" y="1693332"/>
            <a:ext cx="3860259" cy="1735668"/>
          </a:xfrm>
          <a:effectLst/>
        </p:spPr>
        <p:txBody>
          <a:bodyPr anchor="b">
            <a:normAutofit/>
          </a:bodyPr>
          <a:lstStyle>
            <a:lvl1pPr algn="l">
              <a:defRPr sz="3600" b="0">
                <a:effectLst/>
              </a:defRPr>
            </a:lvl1pPr>
          </a:lstStyle>
          <a:p>
            <a:r>
              <a:rPr lang="en-US" smtClean="0">
                <a:effectLst/>
              </a:rPr>
              <a:t>Click to edit Master title style</a:t>
            </a:r>
            <a:endParaRPr lang="en-US">
              <a:effectLst/>
            </a:endParaRPr>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effectLst/>
              </a:defRPr>
            </a:lvl1pPr>
            <a:lvl2pPr marL="457200" indent="0">
              <a:buNone/>
              <a:defRPr sz="1600">
                <a:effectLst/>
              </a:defRPr>
            </a:lvl2pPr>
            <a:lvl3pPr marL="914400" indent="0">
              <a:buNone/>
              <a:defRPr sz="1600">
                <a:effectLst/>
              </a:defRPr>
            </a:lvl3pPr>
            <a:lvl4pPr marL="1371600" indent="0">
              <a:buNone/>
              <a:defRPr sz="1600">
                <a:effectLst/>
              </a:defRPr>
            </a:lvl4pPr>
            <a:lvl5pPr marL="1828800" indent="0">
              <a:buNone/>
              <a:defRPr sz="1600">
                <a:effectLst/>
              </a:defRPr>
            </a:lvl5pPr>
            <a:lvl6pPr marL="2286000" indent="0">
              <a:buNone/>
              <a:defRPr sz="1600">
                <a:effectLst/>
              </a:defRPr>
            </a:lvl6pPr>
            <a:lvl7pPr marL="2743200" indent="0">
              <a:buNone/>
              <a:defRPr sz="1600">
                <a:effectLst/>
              </a:defRPr>
            </a:lvl7pPr>
            <a:lvl8pPr marL="3200400" indent="0">
              <a:buNone/>
              <a:defRPr sz="1600">
                <a:effectLst/>
              </a:defRPr>
            </a:lvl8pPr>
            <a:lvl9pPr marL="3657600" indent="0">
              <a:buNone/>
              <a:defRPr sz="1600">
                <a:effectLst/>
              </a:defRPr>
            </a:lvl9pPr>
          </a:lstStyle>
          <a:p>
            <a:r>
              <a:rPr lang="en-US" smtClean="0">
                <a:effectLst/>
              </a:rPr>
              <a:t>Drag picture to placeholder or click icon to add</a:t>
            </a:r>
            <a:endParaRPr lang="en-US">
              <a:effectLst/>
            </a:endParaRPr>
          </a:p>
        </p:txBody>
      </p:sp>
      <p:sp>
        <p:nvSpPr>
          <p:cNvPr id="4" name="Text Placeholder 3"/>
          <p:cNvSpPr>
            <a:spLocks noGrp="1"/>
          </p:cNvSpPr>
          <p:nvPr>
            <p:ph type="body" sz="half" idx="2"/>
          </p:nvPr>
        </p:nvSpPr>
        <p:spPr>
          <a:xfrm>
            <a:off x="1154955" y="3657600"/>
            <a:ext cx="3859212" cy="1371600"/>
          </a:xfrm>
          <a:effectLst/>
        </p:spPr>
        <p:txBody>
          <a:bodyPr>
            <a:normAutofit/>
          </a:bodyPr>
          <a:lstStyle>
            <a:lvl1pPr marL="0" indent="0">
              <a:buNone/>
              <a:defRPr sz="1400">
                <a:solidFill>
                  <a:schemeClr val="accent1"/>
                </a:solidFill>
                <a:effectLst/>
              </a:defRPr>
            </a:lvl1pPr>
            <a:lvl2pPr marL="457200" indent="0">
              <a:buNone/>
              <a:defRPr sz="1200">
                <a:effectLst/>
              </a:defRPr>
            </a:lvl2pPr>
            <a:lvl3pPr marL="914400" indent="0">
              <a:buNone/>
              <a:defRPr sz="1000">
                <a:effectLst/>
              </a:defRPr>
            </a:lvl3pPr>
            <a:lvl4pPr marL="1371600" indent="0">
              <a:buNone/>
              <a:defRPr sz="900">
                <a:effectLst/>
              </a:defRPr>
            </a:lvl4pPr>
            <a:lvl5pPr marL="1828800" indent="0">
              <a:buNone/>
              <a:defRPr sz="900">
                <a:effectLst/>
              </a:defRPr>
            </a:lvl5pPr>
            <a:lvl6pPr marL="2286000" indent="0">
              <a:buNone/>
              <a:defRPr sz="900">
                <a:effectLst/>
              </a:defRPr>
            </a:lvl6pPr>
            <a:lvl7pPr marL="2743200" indent="0">
              <a:buNone/>
              <a:defRPr sz="900">
                <a:effectLst/>
              </a:defRPr>
            </a:lvl7pPr>
            <a:lvl8pPr marL="3200400" indent="0">
              <a:buNone/>
              <a:defRPr sz="900">
                <a:effectLst/>
              </a:defRPr>
            </a:lvl8pPr>
            <a:lvl9pPr marL="3657600" indent="0">
              <a:buNone/>
              <a:defRPr sz="900">
                <a:effectLst/>
              </a:defRPr>
            </a:lvl9pPr>
          </a:lstStyle>
          <a:p>
            <a:pPr lvl="0"/>
            <a:r>
              <a:rPr lang="en-US" smtClean="0">
                <a:effectLst/>
              </a:rPr>
              <a:t>Click to edit Master text styles</a:t>
            </a:r>
          </a:p>
        </p:txBody>
      </p:sp>
      <p:sp>
        <p:nvSpPr>
          <p:cNvPr id="5" name="Date Placeholder 4"/>
          <p:cNvSpPr>
            <a:spLocks noGrp="1"/>
          </p:cNvSpPr>
          <p:nvPr>
            <p:ph type="dt" sz="half" idx="10"/>
          </p:nvPr>
        </p:nvSpPr>
        <p:spPr>
          <a:effectLst/>
        </p:spPr>
        <p:txBody>
          <a:bodyPr/>
          <a:lstStyle/>
          <a:p>
            <a:fld id="{363EFA5E-FA76-400D-B3DC-F0BA90E6D107}" type="datetimeFigureOut">
              <a:rPr lang="en-US" smtClean="0">
                <a:effectLst/>
              </a:rPr>
              <a:t>11/9/2017</a:t>
            </a:fld>
            <a:endParaRPr lang="en-US">
              <a:effectLst/>
            </a:endParaRPr>
          </a:p>
        </p:txBody>
      </p:sp>
      <p:sp>
        <p:nvSpPr>
          <p:cNvPr id="6" name="Footer Placeholder 5"/>
          <p:cNvSpPr>
            <a:spLocks noGrp="1"/>
          </p:cNvSpPr>
          <p:nvPr>
            <p:ph type="ftr" sz="quarter" idx="11"/>
          </p:nvPr>
        </p:nvSpPr>
        <p:spPr>
          <a:effectLst/>
        </p:spPr>
        <p:txBody>
          <a:bodyPr/>
          <a:lstStyle/>
          <a:p>
            <a:endParaRPr lang="en-US">
              <a:effectLst/>
            </a:endParaRPr>
          </a:p>
        </p:txBody>
      </p:sp>
      <p:sp>
        <p:nvSpPr>
          <p:cNvPr id="15" name="Rectangle 14"/>
          <p:cNvSpPr/>
          <p:nvPr/>
        </p:nvSpPr>
        <p:spPr>
          <a:xfrm>
            <a:off x="10443728" y="0"/>
            <a:ext cx="685800" cy="1143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7" name="Slide Number Placeholder 6"/>
          <p:cNvSpPr>
            <a:spLocks noGrp="1"/>
          </p:cNvSpPr>
          <p:nvPr>
            <p:ph type="sldNum" sz="quarter" idx="12"/>
          </p:nvPr>
        </p:nvSpPr>
        <p:spPr>
          <a:effectLst/>
        </p:spPr>
        <p:txBody>
          <a:bodyPr/>
          <a:lstStyle/>
          <a:p>
            <a:fld id="{6D22F896-40B5-4ADD-8801-0D06FADFA095}" type="slidenum">
              <a:rPr lang="en-US" smtClean="0">
                <a:effectLst/>
              </a:rPr>
              <a:t>‹#›</a:t>
            </a:fld>
            <a:endParaRPr lang="en-US">
              <a:effectLst/>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a:effectLst/>
      </p:grpSpPr>
      <p:grpSp>
        <p:nvGrpSpPr>
          <p:cNvPr id="8" name="Group 7"/>
          <p:cNvGrpSpPr/>
          <p:nvPr/>
        </p:nvGrpSpPr>
        <p:grpSpPr>
          <a:xfrm>
            <a:off x="0" y="0"/>
            <a:ext cx="12192000" cy="6858000"/>
            <a:chOff x="0" y="0"/>
            <a:chExt cx="12192000" cy="6858000"/>
          </a:xfrm>
          <a:effectLst/>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1" name="Freeform 5"/>
            <p:cNvSpPr/>
            <p:nvPr/>
          </p:nvSpPr>
          <p:spPr>
            <a:xfrm rot="21010067">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ffectLst/>
          </p:spPr>
          <p:txBody>
            <a:bodyPr/>
            <a:lstStyle/>
            <a:p>
              <a:endParaRPr/>
            </a:p>
          </p:txBody>
        </p:sp>
        <p:sp>
          <p:nvSpPr>
            <p:cNvPr id="16" name="Freeform 5"/>
            <p:cNvSpPr/>
            <p:nvPr/>
          </p:nvSpPr>
          <p:spPr>
            <a:xfrm>
              <a:off x="459506" y="1866405"/>
              <a:ext cx="11277600" cy="4533900"/>
            </a:xfrm>
            <a:custGeom>
              <a:avLst/>
              <a:gdLst/>
              <a:ahLst/>
              <a:cxnLst/>
              <a:rect l="0" t="0" r="r" b="b"/>
              <a:pathLst>
                <a:path w="7103"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a:effectLst/>
          </p:spPr>
          <p:txBody>
            <a:bodyPr/>
            <a:lstStyle/>
            <a:p>
              <a:endParaRPr/>
            </a:p>
          </p:txBody>
        </p:sp>
        <p:sp>
          <p:nvSpPr>
            <p:cNvPr id="19" name="Freeform 5"/>
            <p:cNvSpPr>
              <a:spLocks noEditPoints="1"/>
            </p:cNvSpPr>
            <p:nvPr/>
          </p:nvSpPr>
          <p:spPr>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ffectLst/>
          </p:spPr>
          <p:txBody>
            <a:bodyPr/>
            <a:lstStyle/>
            <a:p>
              <a:endParaRPr/>
            </a:p>
          </p:txBody>
        </p:sp>
      </p:grpSp>
      <p:sp>
        <p:nvSpPr>
          <p:cNvPr id="2" name="Title Placeholder 1"/>
          <p:cNvSpPr>
            <a:spLocks noGrp="1"/>
          </p:cNvSpPr>
          <p:nvPr>
            <p:ph type="title"/>
          </p:nvPr>
        </p:nvSpPr>
        <p:spPr>
          <a:xfrm>
            <a:off x="1154954" y="947920"/>
            <a:ext cx="8761413" cy="728480"/>
          </a:xfrm>
          <a:prstGeom prst="rect">
            <a:avLst/>
          </a:prstGeom>
          <a:effectLst/>
        </p:spPr>
        <p:txBody>
          <a:bodyPr vert="horz" lIns="91440" tIns="45720" rIns="91440" bIns="45720" rtlCol="0" anchor="ctr">
            <a:noAutofit/>
          </a:bodyPr>
          <a:lstStyle/>
          <a:p>
            <a:r>
              <a:rPr lang="en-US" smtClean="0">
                <a:effectLst/>
              </a:rPr>
              <a:t>Click to edit Master title style</a:t>
            </a:r>
            <a:endParaRPr lang="en-US">
              <a:effectLst/>
            </a:endParaRPr>
          </a:p>
        </p:txBody>
      </p:sp>
      <p:sp>
        <p:nvSpPr>
          <p:cNvPr id="3" name="Text Placeholder 2"/>
          <p:cNvSpPr>
            <a:spLocks noGrp="1"/>
          </p:cNvSpPr>
          <p:nvPr>
            <p:ph type="body" idx="1"/>
          </p:nvPr>
        </p:nvSpPr>
        <p:spPr>
          <a:xfrm>
            <a:off x="1154954" y="2603500"/>
            <a:ext cx="8761413" cy="3416300"/>
          </a:xfrm>
          <a:prstGeom prst="rect">
            <a:avLst/>
          </a:prstGeom>
          <a:effectLst/>
        </p:spPr>
        <p:txBody>
          <a:bodyPr vert="horz" lIns="91440" tIns="45720" rIns="91440" bIns="45720" rtlCol="0">
            <a:normAutofit/>
          </a:bodyPr>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
        <p:nvSpPr>
          <p:cNvPr id="5" name="Footer Placeholder 4"/>
          <p:cNvSpPr>
            <a:spLocks noGrp="1"/>
          </p:cNvSpPr>
          <p:nvPr>
            <p:ph type="ftr" sz="quarter" idx="3"/>
          </p:nvPr>
        </p:nvSpPr>
        <p:spPr>
          <a:xfrm>
            <a:off x="561110" y="6391839"/>
            <a:ext cx="3859795" cy="304801"/>
          </a:xfrm>
          <a:prstGeom prst="rect">
            <a:avLst/>
          </a:prstGeom>
          <a:effectLst/>
        </p:spPr>
        <p:txBody>
          <a:bodyPr vert="horz" lIns="91440" tIns="45720" rIns="91440" bIns="45720" rtlCol="0" anchor="ctr"/>
          <a:lstStyle>
            <a:lvl1pPr algn="l">
              <a:defRPr sz="1000" b="1" i="0">
                <a:solidFill>
                  <a:schemeClr val="accent1"/>
                </a:solidFill>
                <a:effectLst/>
              </a:defRPr>
            </a:lvl1pPr>
          </a:lstStyle>
          <a:p>
            <a:endParaRPr lang="en-US">
              <a:effectLst/>
            </a:endParaRPr>
          </a:p>
        </p:txBody>
      </p:sp>
      <p:sp>
        <p:nvSpPr>
          <p:cNvPr id="4" name="Date Placeholder 3"/>
          <p:cNvSpPr>
            <a:spLocks noGrp="1"/>
          </p:cNvSpPr>
          <p:nvPr>
            <p:ph type="dt" sz="half" idx="2"/>
          </p:nvPr>
        </p:nvSpPr>
        <p:spPr>
          <a:xfrm>
            <a:off x="10650938" y="6394407"/>
            <a:ext cx="990599" cy="304799"/>
          </a:xfrm>
          <a:prstGeom prst="rect">
            <a:avLst/>
          </a:prstGeom>
          <a:effectLst/>
        </p:spPr>
        <p:txBody>
          <a:bodyPr vert="horz" lIns="91440" tIns="45720" rIns="91440" bIns="45720" rtlCol="0" anchor="ctr"/>
          <a:lstStyle>
            <a:lvl1pPr algn="r">
              <a:defRPr sz="1000" b="1" i="0">
                <a:solidFill>
                  <a:schemeClr val="accent1"/>
                </a:solidFill>
                <a:effectLst/>
              </a:defRPr>
            </a:lvl1pPr>
          </a:lstStyle>
          <a:p>
            <a:fld id="{9D6E9DEC-419B-4CC5-A080-3B06BD5A8291}" type="datetimeFigureOut">
              <a:rPr lang="en-US" smtClean="0">
                <a:effectLst/>
              </a:rPr>
              <a:t>11/9/2017</a:t>
            </a:fld>
            <a:endParaRPr lang="en-US">
              <a:effectLst/>
            </a:endParaRPr>
          </a:p>
        </p:txBody>
      </p:sp>
      <p:sp>
        <p:nvSpPr>
          <p:cNvPr id="20" name="Rectangle 19"/>
          <p:cNvSpPr/>
          <p:nvPr/>
        </p:nvSpPr>
        <p:spPr>
          <a:xfrm>
            <a:off x="10443728" y="0"/>
            <a:ext cx="685800" cy="1143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effectLst/>
            </a:endParaRPr>
          </a:p>
        </p:txBody>
      </p:sp>
      <p:sp>
        <p:nvSpPr>
          <p:cNvPr id="6" name="Slide Number Placeholder 5"/>
          <p:cNvSpPr>
            <a:spLocks noGrp="1"/>
          </p:cNvSpPr>
          <p:nvPr>
            <p:ph type="sldNum" sz="quarter" idx="4"/>
          </p:nvPr>
        </p:nvSpPr>
        <p:spPr>
          <a:xfrm>
            <a:off x="10352540" y="295729"/>
            <a:ext cx="838199" cy="767687"/>
          </a:xfrm>
          <a:prstGeom prst="rect">
            <a:avLst/>
          </a:prstGeom>
          <a:effectLst/>
        </p:spPr>
        <p:txBody>
          <a:bodyPr vert="horz" lIns="91440" tIns="45720" rIns="91440" bIns="45720" rtlCol="0" anchor="b"/>
          <a:lstStyle>
            <a:lvl1pPr algn="ctr">
              <a:defRPr sz="2800" b="0" i="0">
                <a:solidFill>
                  <a:schemeClr val="bg1"/>
                </a:solidFill>
                <a:effectLst/>
              </a:defRPr>
            </a:lvl1pPr>
          </a:lstStyle>
          <a:p>
            <a:fld id="{6D22F896-40B5-4ADD-8801-0D06FADFA095}" type="slidenum">
              <a:rPr lang="en-US" smtClean="0">
                <a:effectLst/>
              </a:rPr>
              <a:t>‹#›</a:t>
            </a:fld>
            <a:endParaRPr lang="en-US">
              <a:effectLst/>
            </a:endParaRPr>
          </a:p>
        </p:txBody>
      </p:sp>
    </p:spTree>
    <p:extLst>
      <p:ext uri="{BB962C8B-B14F-4D97-AF65-F5344CB8AC3E}">
        <p14:creationId xmlns:p14="http://schemas.microsoft.com/office/powerpoint/2010/main" val="2132429064"/>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Lst>
  <p:transition/>
  <p:txStyles>
    <p:titleStyle>
      <a:lvl1pPr algn="l" defTabSz="457200" rtl="0" eaLnBrk="1" latinLnBrk="0" hangingPunct="1">
        <a:spcBef>
          <a:spcPct val="0"/>
        </a:spcBef>
        <a:buNone/>
        <a:defRPr sz="3600" b="0" i="0" kern="1200">
          <a:solidFill>
            <a:schemeClr val="bg2"/>
          </a:solidFill>
          <a:effectLst/>
          <a:latin typeface="+mj-lt"/>
          <a:ea typeface="+mj-ea"/>
          <a:cs typeface="+mj-cs"/>
        </a:defRPr>
      </a:lvl1pPr>
      <a:lvl2pPr eaLnBrk="1" hangingPunct="1">
        <a:defRPr>
          <a:solidFill>
            <a:schemeClr val="tx2"/>
          </a:solidFill>
          <a:effectLst/>
        </a:defRPr>
      </a:lvl2pPr>
      <a:lvl3pPr eaLnBrk="1" hangingPunct="1">
        <a:defRPr>
          <a:solidFill>
            <a:schemeClr val="tx2"/>
          </a:solidFill>
          <a:effectLst/>
        </a:defRPr>
      </a:lvl3pPr>
      <a:lvl4pPr eaLnBrk="1" hangingPunct="1">
        <a:defRPr>
          <a:solidFill>
            <a:schemeClr val="tx2"/>
          </a:solidFill>
          <a:effectLst/>
        </a:defRPr>
      </a:lvl4pPr>
      <a:lvl5pPr eaLnBrk="1" hangingPunct="1">
        <a:defRPr>
          <a:solidFill>
            <a:schemeClr val="tx2"/>
          </a:solidFill>
          <a:effectLst/>
        </a:defRPr>
      </a:lvl5pPr>
      <a:lvl6pPr eaLnBrk="1" hangingPunct="1">
        <a:defRPr>
          <a:solidFill>
            <a:schemeClr val="tx2"/>
          </a:solidFill>
          <a:effectLst/>
        </a:defRPr>
      </a:lvl6pPr>
      <a:lvl7pPr eaLnBrk="1" hangingPunct="1">
        <a:defRPr>
          <a:solidFill>
            <a:schemeClr val="tx2"/>
          </a:solidFill>
          <a:effectLst/>
        </a:defRPr>
      </a:lvl7pPr>
      <a:lvl8pPr eaLnBrk="1" hangingPunct="1">
        <a:defRPr>
          <a:solidFill>
            <a:schemeClr val="tx2"/>
          </a:solidFill>
          <a:effectLst/>
        </a:defRPr>
      </a:lvl8pPr>
      <a:lvl9pPr eaLnBrk="1" hangingPunct="1">
        <a:defRPr>
          <a:solidFill>
            <a:schemeClr val="tx2"/>
          </a:solidFill>
          <a:effectLst/>
        </a:defRPr>
      </a:lvl9pPr>
    </p:titleStyle>
    <p:bodyStyle>
      <a:lvl1pPr marL="342900" indent="-342900" algn="l" defTabSz="457200" rtl="0" eaLnBrk="1" latinLnBrk="0" hangingPunct="1">
        <a:spcBef>
          <a:spcPts val="1000"/>
        </a:spcBef>
        <a:spcAft>
          <a:spcPct val="0"/>
        </a:spcAft>
        <a:buClr>
          <a:schemeClr val="accent1"/>
        </a:buClr>
        <a:buSzPct val="80000"/>
        <a:buFont typeface="Wingdings 3" charset="2"/>
        <a:buChar char=""/>
        <a:defRPr sz="1800" b="0" i="0" kern="1200">
          <a:solidFill>
            <a:schemeClr val="tx1">
              <a:lumMod val="75000"/>
              <a:lumOff val="25000"/>
            </a:schemeClr>
          </a:solidFill>
          <a:effectLst/>
          <a:latin typeface="+mn-lt"/>
          <a:ea typeface="+mn-ea"/>
          <a:cs typeface="+mn-cs"/>
        </a:defRPr>
      </a:lvl1pPr>
      <a:lvl2pPr marL="742950" indent="-285750" algn="l" defTabSz="457200" rtl="0" eaLnBrk="1" latinLnBrk="0" hangingPunct="1">
        <a:spcBef>
          <a:spcPts val="1000"/>
        </a:spcBef>
        <a:spcAft>
          <a:spcPct val="0"/>
        </a:spcAft>
        <a:buClr>
          <a:schemeClr val="accent1"/>
        </a:buClr>
        <a:buSzPct val="80000"/>
        <a:buFont typeface="Wingdings 3" charset="2"/>
        <a:buChar char=""/>
        <a:defRPr sz="1600" b="0" i="0" kern="1200">
          <a:solidFill>
            <a:schemeClr val="tx1">
              <a:lumMod val="75000"/>
              <a:lumOff val="25000"/>
            </a:schemeClr>
          </a:solidFill>
          <a:effectLst/>
          <a:latin typeface="+mn-lt"/>
          <a:ea typeface="+mn-ea"/>
          <a:cs typeface="+mn-cs"/>
        </a:defRPr>
      </a:lvl2pPr>
      <a:lvl3pPr marL="1143000" indent="-228600" algn="l" defTabSz="457200" rtl="0" eaLnBrk="1" latinLnBrk="0" hangingPunct="1">
        <a:spcBef>
          <a:spcPts val="1000"/>
        </a:spcBef>
        <a:spcAft>
          <a:spcPct val="0"/>
        </a:spcAft>
        <a:buClr>
          <a:schemeClr val="accent1"/>
        </a:buClr>
        <a:buSzPct val="80000"/>
        <a:buFont typeface="Wingdings 3" charset="2"/>
        <a:buChar char=""/>
        <a:defRPr sz="1400" b="0" i="0" kern="1200">
          <a:solidFill>
            <a:schemeClr val="tx1">
              <a:lumMod val="75000"/>
              <a:lumOff val="25000"/>
            </a:schemeClr>
          </a:solidFill>
          <a:effectLst/>
          <a:latin typeface="+mn-lt"/>
          <a:ea typeface="+mn-ea"/>
          <a:cs typeface="+mn-cs"/>
        </a:defRPr>
      </a:lvl3pPr>
      <a:lvl4pPr marL="1600200" indent="-228600" algn="l" defTabSz="457200" rtl="0" eaLnBrk="1" latinLnBrk="0" hangingPunct="1">
        <a:spcBef>
          <a:spcPts val="1000"/>
        </a:spcBef>
        <a:spcAft>
          <a:spcPct val="0"/>
        </a:spcAft>
        <a:buClr>
          <a:schemeClr val="accent1"/>
        </a:buClr>
        <a:buSzPct val="80000"/>
        <a:buFont typeface="Wingdings 3" charset="2"/>
        <a:buChar char=""/>
        <a:defRPr sz="1200" b="0" i="0" kern="1200">
          <a:solidFill>
            <a:schemeClr val="tx1">
              <a:lumMod val="75000"/>
              <a:lumOff val="25000"/>
            </a:schemeClr>
          </a:solidFill>
          <a:effectLst/>
          <a:latin typeface="+mn-lt"/>
          <a:ea typeface="+mn-ea"/>
          <a:cs typeface="+mn-cs"/>
        </a:defRPr>
      </a:lvl4pPr>
      <a:lvl5pPr marL="2057400" indent="-228600" algn="l" defTabSz="457200" rtl="0" eaLnBrk="1" latinLnBrk="0" hangingPunct="1">
        <a:spcBef>
          <a:spcPts val="1000"/>
        </a:spcBef>
        <a:spcAft>
          <a:spcPct val="0"/>
        </a:spcAft>
        <a:buClr>
          <a:schemeClr val="accent1"/>
        </a:buClr>
        <a:buSzPct val="80000"/>
        <a:buFont typeface="Wingdings 3" charset="2"/>
        <a:buChar char=""/>
        <a:defRPr sz="1200" b="0" i="0" kern="1200">
          <a:solidFill>
            <a:schemeClr val="tx1">
              <a:lumMod val="75000"/>
              <a:lumOff val="25000"/>
            </a:schemeClr>
          </a:solidFill>
          <a:effectLst/>
          <a:latin typeface="+mn-lt"/>
          <a:ea typeface="+mn-ea"/>
          <a:cs typeface="+mn-cs"/>
        </a:defRPr>
      </a:lvl5pPr>
      <a:lvl6pPr marL="2514600" indent="-228600" algn="l" defTabSz="457200" rtl="0" eaLnBrk="1" latinLnBrk="0" hangingPunct="1">
        <a:spcBef>
          <a:spcPts val="1000"/>
        </a:spcBef>
        <a:spcAft>
          <a:spcPct val="0"/>
        </a:spcAft>
        <a:buClr>
          <a:schemeClr val="accent1"/>
        </a:buClr>
        <a:buSzPct val="80000"/>
        <a:buFont typeface="Wingdings 3" charset="2"/>
        <a:buChar char=""/>
        <a:defRPr sz="1200" b="0" i="0" kern="1200">
          <a:solidFill>
            <a:schemeClr val="tx1">
              <a:lumMod val="75000"/>
              <a:lumOff val="25000"/>
            </a:schemeClr>
          </a:solidFill>
          <a:effectLst/>
          <a:latin typeface="+mn-lt"/>
          <a:ea typeface="+mn-ea"/>
          <a:cs typeface="+mn-cs"/>
        </a:defRPr>
      </a:lvl6pPr>
      <a:lvl7pPr marL="2971800" indent="-228600" algn="l" defTabSz="457200" rtl="0" eaLnBrk="1" latinLnBrk="0" hangingPunct="1">
        <a:spcBef>
          <a:spcPts val="1000"/>
        </a:spcBef>
        <a:spcAft>
          <a:spcPct val="0"/>
        </a:spcAft>
        <a:buClr>
          <a:schemeClr val="accent1"/>
        </a:buClr>
        <a:buSzPct val="80000"/>
        <a:buFont typeface="Wingdings 3" charset="2"/>
        <a:buChar char=""/>
        <a:defRPr sz="1200" b="0" i="0" kern="1200">
          <a:solidFill>
            <a:schemeClr val="tx1">
              <a:lumMod val="75000"/>
              <a:lumOff val="25000"/>
            </a:schemeClr>
          </a:solidFill>
          <a:effectLst/>
          <a:latin typeface="+mn-lt"/>
          <a:ea typeface="+mn-ea"/>
          <a:cs typeface="+mn-cs"/>
        </a:defRPr>
      </a:lvl7pPr>
      <a:lvl8pPr marL="3429000" indent="-228600" algn="l" defTabSz="457200" rtl="0" eaLnBrk="1" latinLnBrk="0" hangingPunct="1">
        <a:spcBef>
          <a:spcPts val="1000"/>
        </a:spcBef>
        <a:spcAft>
          <a:spcPct val="0"/>
        </a:spcAft>
        <a:buClr>
          <a:schemeClr val="accent1"/>
        </a:buClr>
        <a:buSzPct val="80000"/>
        <a:buFont typeface="Wingdings 3" charset="2"/>
        <a:buChar char=""/>
        <a:defRPr sz="1200" b="0" i="0" kern="1200">
          <a:solidFill>
            <a:schemeClr val="tx1">
              <a:lumMod val="75000"/>
              <a:lumOff val="25000"/>
            </a:schemeClr>
          </a:solidFill>
          <a:effectLst/>
          <a:latin typeface="+mn-lt"/>
          <a:ea typeface="+mn-ea"/>
          <a:cs typeface="+mn-cs"/>
        </a:defRPr>
      </a:lvl8pPr>
      <a:lvl9pPr marL="3886200" indent="-228600" algn="l" defTabSz="457200" rtl="0" eaLnBrk="1" latinLnBrk="0" hangingPunct="1">
        <a:spcBef>
          <a:spcPts val="1000"/>
        </a:spcBef>
        <a:spcAft>
          <a:spcPct val="0"/>
        </a:spcAft>
        <a:buClr>
          <a:schemeClr val="accent1"/>
        </a:buClr>
        <a:buSzPct val="80000"/>
        <a:buFont typeface="Wingdings 3" charset="2"/>
        <a:buChar char=""/>
        <a:defRPr sz="1200" b="0" i="0" kern="1200">
          <a:solidFill>
            <a:schemeClr val="tx1">
              <a:lumMod val="75000"/>
              <a:lumOff val="25000"/>
            </a:schemeClr>
          </a:solidFill>
          <a:effectLst/>
          <a:latin typeface="+mn-lt"/>
          <a:ea typeface="+mn-ea"/>
          <a:cs typeface="+mn-cs"/>
        </a:defRPr>
      </a:lvl9pPr>
    </p:bodyStyle>
    <p:otherStyle>
      <a:defPPr>
        <a:defRPr lang="en-US">
          <a:effectLst/>
        </a:defRPr>
      </a:defPPr>
      <a:lvl1pPr marL="0" algn="l" defTabSz="457200" rtl="0" eaLnBrk="1" latinLnBrk="0" hangingPunct="1">
        <a:defRPr sz="1800" kern="1200">
          <a:solidFill>
            <a:schemeClr val="tx1"/>
          </a:solidFill>
          <a:effectLst/>
          <a:latin typeface="+mn-lt"/>
          <a:ea typeface="+mn-ea"/>
          <a:cs typeface="+mn-cs"/>
        </a:defRPr>
      </a:lvl1pPr>
      <a:lvl2pPr marL="457200" algn="l" defTabSz="457200" rtl="0" eaLnBrk="1" latinLnBrk="0" hangingPunct="1">
        <a:defRPr sz="1800" kern="1200">
          <a:solidFill>
            <a:schemeClr val="tx1"/>
          </a:solidFill>
          <a:effectLst/>
          <a:latin typeface="+mn-lt"/>
          <a:ea typeface="+mn-ea"/>
          <a:cs typeface="+mn-cs"/>
        </a:defRPr>
      </a:lvl2pPr>
      <a:lvl3pPr marL="914400" algn="l" defTabSz="457200" rtl="0" eaLnBrk="1" latinLnBrk="0" hangingPunct="1">
        <a:defRPr sz="1800" kern="1200">
          <a:solidFill>
            <a:schemeClr val="tx1"/>
          </a:solidFill>
          <a:effectLst/>
          <a:latin typeface="+mn-lt"/>
          <a:ea typeface="+mn-ea"/>
          <a:cs typeface="+mn-cs"/>
        </a:defRPr>
      </a:lvl3pPr>
      <a:lvl4pPr marL="1371600" algn="l" defTabSz="457200" rtl="0" eaLnBrk="1" latinLnBrk="0" hangingPunct="1">
        <a:defRPr sz="1800" kern="1200">
          <a:solidFill>
            <a:schemeClr val="tx1"/>
          </a:solidFill>
          <a:effectLst/>
          <a:latin typeface="+mn-lt"/>
          <a:ea typeface="+mn-ea"/>
          <a:cs typeface="+mn-cs"/>
        </a:defRPr>
      </a:lvl4pPr>
      <a:lvl5pPr marL="1828800" algn="l" defTabSz="457200" rtl="0" eaLnBrk="1" latinLnBrk="0" hangingPunct="1">
        <a:defRPr sz="1800" kern="1200">
          <a:solidFill>
            <a:schemeClr val="tx1"/>
          </a:solidFill>
          <a:effectLst/>
          <a:latin typeface="+mn-lt"/>
          <a:ea typeface="+mn-ea"/>
          <a:cs typeface="+mn-cs"/>
        </a:defRPr>
      </a:lvl5pPr>
      <a:lvl6pPr marL="2286000" algn="l" defTabSz="457200" rtl="0" eaLnBrk="1" latinLnBrk="0" hangingPunct="1">
        <a:defRPr sz="1800" kern="1200">
          <a:solidFill>
            <a:schemeClr val="tx1"/>
          </a:solidFill>
          <a:effectLst/>
          <a:latin typeface="+mn-lt"/>
          <a:ea typeface="+mn-ea"/>
          <a:cs typeface="+mn-cs"/>
        </a:defRPr>
      </a:lvl6pPr>
      <a:lvl7pPr marL="2743200" algn="l" defTabSz="457200" rtl="0" eaLnBrk="1" latinLnBrk="0" hangingPunct="1">
        <a:defRPr sz="1800" kern="1200">
          <a:solidFill>
            <a:schemeClr val="tx1"/>
          </a:solidFill>
          <a:effectLst/>
          <a:latin typeface="+mn-lt"/>
          <a:ea typeface="+mn-ea"/>
          <a:cs typeface="+mn-cs"/>
        </a:defRPr>
      </a:lvl7pPr>
      <a:lvl8pPr marL="3200400" algn="l" defTabSz="457200" rtl="0" eaLnBrk="1" latinLnBrk="0" hangingPunct="1">
        <a:defRPr sz="1800" kern="1200">
          <a:solidFill>
            <a:schemeClr val="tx1"/>
          </a:solidFill>
          <a:effectLst/>
          <a:latin typeface="+mn-lt"/>
          <a:ea typeface="+mn-ea"/>
          <a:cs typeface="+mn-cs"/>
        </a:defRPr>
      </a:lvl8pPr>
      <a:lvl9pPr marL="3657600" algn="l" defTabSz="457200" rtl="0" eaLnBrk="1" latinLnBrk="0" hangingPunct="1">
        <a:defRPr sz="1800" kern="1200">
          <a:solidFill>
            <a:schemeClr val="tx1"/>
          </a:solidFill>
          <a:effectLst/>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hcd.ca.gov/docs/Housing_Element_Implementation_Status101317.xlsx" TargetMode="External"/><Relationship Id="rId2" Type="http://schemas.openxmlformats.org/officeDocument/2006/relationships/hyperlink" Target="http://www.hcd.ca.gov/housingelement.shtml" TargetMode="External"/><Relationship Id="rId1" Type="http://schemas.openxmlformats.org/officeDocument/2006/relationships/slideLayout" Target="../slideLayouts/slideLayout2.xml"/><Relationship Id="rId4" Type="http://schemas.openxmlformats.org/officeDocument/2006/relationships/hyperlink" Target="http://www.hcd.ca.gov/docs/Annual_Progress_Report_Permit_Summary110317.xl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APR@HCD.CA.GOV"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2.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hyperlink" Target="http://www.hcd.ca.gov/policy-research/lhp.shtml" TargetMode="External"/><Relationship Id="rId2" Type="http://schemas.openxmlformats.org/officeDocument/2006/relationships/hyperlink" Target="mailto:LHP@hcd.ca.gov"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ctrTitle"/>
          </p:nvPr>
        </p:nvSpPr>
        <p:spPr>
          <a:xfrm>
            <a:off x="1717552" y="3146564"/>
            <a:ext cx="8144134" cy="2333602"/>
          </a:xfrm>
          <a:effectLst/>
        </p:spPr>
        <p:txBody>
          <a:bodyPr>
            <a:noAutofit/>
          </a:bodyPr>
          <a:lstStyle/>
          <a:p>
            <a:r>
              <a:rPr lang="en-US" sz="2400" b="1" dirty="0" smtClean="0">
                <a:effectLst/>
              </a:rPr>
              <a:t>CALIFORNIA HOUSING LEGISLATION</a:t>
            </a:r>
            <a:r>
              <a:rPr lang="en-US" sz="2400" b="1" smtClean="0">
                <a:effectLst/>
              </a:rPr>
              <a:t>, 2017 &amp; 2018</a:t>
            </a:r>
            <a:r>
              <a:rPr lang="en-US" sz="2400" dirty="0" smtClean="0">
                <a:effectLst/>
              </a:rPr>
              <a:t/>
            </a:r>
            <a:br>
              <a:rPr lang="en-US" sz="2400" dirty="0" smtClean="0">
                <a:effectLst/>
              </a:rPr>
            </a:br>
            <a:r>
              <a:rPr lang="en-US" sz="2400" dirty="0">
                <a:effectLst/>
              </a:rPr>
              <a:t/>
            </a:r>
            <a:br>
              <a:rPr lang="en-US" sz="2400" dirty="0">
                <a:effectLst/>
              </a:rPr>
            </a:br>
            <a:r>
              <a:rPr lang="en-US" sz="2400" dirty="0">
                <a:effectLst/>
              </a:rPr>
              <a:t>JOHN C. TERELL, AICP , VP, POLICY &amp; </a:t>
            </a:r>
            <a:r>
              <a:rPr lang="en-US" sz="2400" dirty="0" smtClean="0">
                <a:effectLst/>
              </a:rPr>
              <a:t>LEGISLATION</a:t>
            </a:r>
            <a:br>
              <a:rPr lang="en-US" sz="2400" dirty="0" smtClean="0">
                <a:effectLst/>
              </a:rPr>
            </a:br>
            <a:r>
              <a:rPr lang="en-US" sz="2400" cap="all" dirty="0" smtClean="0">
                <a:effectLst/>
              </a:rPr>
              <a:t>barb</a:t>
            </a:r>
            <a:r>
              <a:rPr lang="en-US" sz="2400" dirty="0" smtClean="0">
                <a:effectLst/>
              </a:rPr>
              <a:t> </a:t>
            </a:r>
            <a:r>
              <a:rPr lang="en-US" sz="2400" cap="all" dirty="0" err="1" smtClean="0">
                <a:effectLst/>
              </a:rPr>
              <a:t>kautz</a:t>
            </a:r>
            <a:r>
              <a:rPr lang="en-US" sz="2400" cap="all" dirty="0" smtClean="0">
                <a:effectLst/>
              </a:rPr>
              <a:t>, Goldfarb &amp; </a:t>
            </a:r>
            <a:r>
              <a:rPr lang="en-US" sz="2400" cap="all" dirty="0" err="1" smtClean="0">
                <a:effectLst/>
              </a:rPr>
              <a:t>lipman</a:t>
            </a:r>
            <a:r>
              <a:rPr lang="en-US" sz="2400" cap="all" dirty="0" smtClean="0">
                <a:effectLst/>
              </a:rPr>
              <a:t> </a:t>
            </a:r>
            <a:r>
              <a:rPr lang="en-US" sz="2400" cap="all" dirty="0" err="1" smtClean="0">
                <a:effectLst/>
              </a:rPr>
              <a:t>llP</a:t>
            </a:r>
            <a:r>
              <a:rPr lang="en-US" sz="2400" cap="all" dirty="0" smtClean="0">
                <a:effectLst/>
              </a:rPr>
              <a:t/>
            </a:r>
            <a:br>
              <a:rPr lang="en-US" sz="2400" cap="all" dirty="0" smtClean="0">
                <a:effectLst/>
              </a:rPr>
            </a:br>
            <a:r>
              <a:rPr lang="en-US" sz="2400" cap="all" dirty="0" smtClean="0">
                <a:effectLst/>
              </a:rPr>
              <a:t>ERIC PHILLIPS, GOLDFARB &amp; LIPMAN </a:t>
            </a:r>
            <a:r>
              <a:rPr lang="en-US" sz="2400" cap="all" dirty="0" err="1" smtClean="0">
                <a:effectLst/>
              </a:rPr>
              <a:t>llp</a:t>
            </a:r>
            <a:r>
              <a:rPr lang="en-US" sz="2400" cap="all" dirty="0">
                <a:effectLst/>
              </a:rPr>
              <a:t/>
            </a:r>
            <a:br>
              <a:rPr lang="en-US" sz="2400" cap="all" dirty="0">
                <a:effectLst/>
              </a:rPr>
            </a:br>
            <a:r>
              <a:rPr lang="en-US" sz="2400" dirty="0">
                <a:effectLst/>
              </a:rPr>
              <a:t>SANDE GEORGE, STEFAN/GEORGE </a:t>
            </a:r>
            <a:r>
              <a:rPr lang="en-US" sz="2400" dirty="0" smtClean="0">
                <a:effectLst/>
              </a:rPr>
              <a:t>ASSOCIATES</a:t>
            </a:r>
            <a:br>
              <a:rPr lang="en-US" sz="2400" dirty="0" smtClean="0">
                <a:effectLst/>
              </a:rPr>
            </a:br>
            <a:r>
              <a:rPr lang="en-US" sz="2400" dirty="0" smtClean="0"/>
              <a:t>LAUREN DE VALENCIA, STEFAN/GEORGE ASSOCIATES</a:t>
            </a:r>
            <a:endParaRPr lang="en-US" sz="2400" dirty="0">
              <a:effectLst/>
            </a:endParaRPr>
          </a:p>
        </p:txBody>
      </p:sp>
      <p:sp>
        <p:nvSpPr>
          <p:cNvPr id="3" name="Subtitle 2"/>
          <p:cNvSpPr>
            <a:spLocks noGrp="1"/>
          </p:cNvSpPr>
          <p:nvPr>
            <p:ph type="subTitle" idx="1"/>
          </p:nvPr>
        </p:nvSpPr>
        <p:spPr>
          <a:xfrm>
            <a:off x="1717552" y="5268035"/>
            <a:ext cx="8144134" cy="1014231"/>
          </a:xfrm>
          <a:effectLst/>
        </p:spPr>
        <p:txBody>
          <a:bodyPr/>
          <a:lstStyle/>
          <a:p>
            <a:endParaRPr lang="en-US" dirty="0" smtClean="0">
              <a:effectLst/>
            </a:endParaRPr>
          </a:p>
          <a:p>
            <a:r>
              <a:rPr lang="en-US" dirty="0" smtClean="0">
                <a:effectLst/>
              </a:rPr>
              <a:t>November 9, 2017</a:t>
            </a:r>
            <a:endParaRPr lang="en-US" dirty="0">
              <a:effectLst/>
            </a:endParaRPr>
          </a:p>
        </p:txBody>
      </p:sp>
      <p:sp>
        <p:nvSpPr>
          <p:cNvPr id="5" name="TextBox 4"/>
          <p:cNvSpPr txBox="1"/>
          <p:nvPr/>
        </p:nvSpPr>
        <p:spPr>
          <a:xfrm>
            <a:off x="5145206" y="1596788"/>
            <a:ext cx="184731" cy="369332"/>
          </a:xfrm>
          <a:prstGeom prst="rect">
            <a:avLst/>
          </a:prstGeom>
          <a:noFill/>
          <a:effectLst/>
        </p:spPr>
        <p:txBody>
          <a:bodyPr wrap="none" rtlCol="0">
            <a:spAutoFit/>
          </a:bodyPr>
          <a:lstStyle/>
          <a:p>
            <a:endParaRPr lang="en-US">
              <a:effectLst/>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colorTemperature colorTemp="3741"/>
                    </a14:imgEffect>
                    <a14:imgEffect>
                      <a14:saturation sat="0"/>
                    </a14:imgEffect>
                  </a14:imgLayer>
                </a14:imgProps>
              </a:ext>
              <a:ext uri="{28A0092B-C50C-407E-A947-70E740481C1C}">
                <a14:useLocalDpi xmlns:a14="http://schemas.microsoft.com/office/drawing/2010/main" val="0"/>
              </a:ext>
            </a:extLst>
          </a:blip>
          <a:stretch>
            <a:fillRect/>
          </a:stretch>
        </p:blipFill>
        <p:spPr>
          <a:xfrm>
            <a:off x="3986465" y="176748"/>
            <a:ext cx="3820055" cy="2716577"/>
          </a:xfrm>
          <a:prstGeom prst="rect">
            <a:avLst/>
          </a:prstGeom>
          <a:ln w="15875">
            <a:solidFill>
              <a:schemeClr val="bg1">
                <a:alpha val="23000"/>
              </a:schemeClr>
            </a:solidFill>
          </a:ln>
          <a:effectLst>
            <a:outerShdw blurRad="50800" dist="50800" dir="5400000" algn="ctr" rotWithShape="0">
              <a:schemeClr val="bg2"/>
            </a:outerShdw>
          </a:effectLst>
        </p:spPr>
      </p:pic>
    </p:spTree>
    <p:extLst>
      <p:ext uri="{BB962C8B-B14F-4D97-AF65-F5344CB8AC3E}">
        <p14:creationId xmlns:p14="http://schemas.microsoft.com/office/powerpoint/2010/main" val="164132232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1154954" y="708660"/>
            <a:ext cx="8761413" cy="1234440"/>
          </a:xfrm>
          <a:effectLst/>
        </p:spPr>
        <p:txBody>
          <a:bodyPr/>
          <a:lstStyle/>
          <a:p>
            <a:r>
              <a:rPr lang="en-US" sz="3200">
                <a:effectLst/>
              </a:rPr>
              <a:t>PROCESSING HOUSING APPLICATIONS:</a:t>
            </a:r>
            <a:br>
              <a:rPr lang="en-US" sz="3200">
                <a:effectLst/>
              </a:rPr>
            </a:br>
            <a:r>
              <a:rPr lang="en-US" sz="3200" b="1">
                <a:effectLst/>
              </a:rPr>
              <a:t>HOUSING ACCOUNTABILITY ACT (</a:t>
            </a:r>
            <a:r>
              <a:rPr lang="en-US" sz="3200" b="1" smtClean="0">
                <a:effectLst/>
              </a:rPr>
              <a:t>65589.5(j)</a:t>
            </a:r>
            <a:endParaRPr lang="en-US" sz="3200">
              <a:effectLst/>
            </a:endParaRPr>
          </a:p>
        </p:txBody>
      </p:sp>
      <p:sp>
        <p:nvSpPr>
          <p:cNvPr id="3" name="Content Placeholder 2"/>
          <p:cNvSpPr>
            <a:spLocks noGrp="1"/>
          </p:cNvSpPr>
          <p:nvPr>
            <p:ph idx="1"/>
          </p:nvPr>
        </p:nvSpPr>
        <p:spPr>
          <a:effectLst/>
        </p:spPr>
        <p:txBody>
          <a:bodyPr>
            <a:normAutofit fontScale="62500" lnSpcReduction="20000"/>
          </a:bodyPr>
          <a:lstStyle/>
          <a:p>
            <a:pPr>
              <a:lnSpc>
                <a:spcPts val="3100"/>
              </a:lnSpc>
              <a:spcAft>
                <a:spcPts val="700"/>
              </a:spcAft>
            </a:pPr>
            <a:r>
              <a:rPr lang="en-US" sz="3200" smtClean="0">
                <a:effectLst/>
              </a:rPr>
              <a:t>If complies with “objective” general plan, zoning, </a:t>
            </a:r>
            <a:r>
              <a:rPr lang="en-US" sz="3200" u="sng" smtClean="0">
                <a:solidFill>
                  <a:srgbClr val="C00000"/>
                </a:solidFill>
                <a:effectLst/>
              </a:rPr>
              <a:t>and subdivision </a:t>
            </a:r>
            <a:r>
              <a:rPr lang="en-US" sz="3200" smtClean="0">
                <a:effectLst/>
              </a:rPr>
              <a:t>standards, can only reduce density or deny if “specific adverse impact” to public health &amp; safety that can’t be mitigated in any other way.”</a:t>
            </a:r>
          </a:p>
          <a:p>
            <a:pPr lvl="1">
              <a:lnSpc>
                <a:spcPts val="3100"/>
              </a:lnSpc>
              <a:spcAft>
                <a:spcPts val="700"/>
              </a:spcAft>
            </a:pPr>
            <a:r>
              <a:rPr lang="en-US" sz="3200" u="sng" smtClean="0">
                <a:solidFill>
                  <a:srgbClr val="C00000"/>
                </a:solidFill>
                <a:effectLst/>
              </a:rPr>
              <a:t>“Lower density” includes conditions “that have the same effect or impact on the ability of the project to provide housing”</a:t>
            </a:r>
          </a:p>
          <a:p>
            <a:pPr>
              <a:lnSpc>
                <a:spcPts val="3100"/>
              </a:lnSpc>
              <a:spcAft>
                <a:spcPts val="700"/>
              </a:spcAft>
            </a:pPr>
            <a:r>
              <a:rPr lang="en-US" sz="3200" i="1" smtClean="0">
                <a:effectLst/>
              </a:rPr>
              <a:t>Honchariw v. County of Stanislaus </a:t>
            </a:r>
            <a:r>
              <a:rPr lang="en-US" sz="3200" smtClean="0">
                <a:effectLst/>
              </a:rPr>
              <a:t>(2011)						</a:t>
            </a:r>
            <a:r>
              <a:rPr lang="en-US" smtClean="0">
                <a:effectLst/>
              </a:rPr>
              <a:t>	B</a:t>
            </a:r>
          </a:p>
        </p:txBody>
      </p:sp>
    </p:spTree>
    <p:extLst>
      <p:ext uri="{BB962C8B-B14F-4D97-AF65-F5344CB8AC3E}">
        <p14:creationId xmlns:p14="http://schemas.microsoft.com/office/powerpoint/2010/main" val="105050562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sz="3200">
                <a:effectLst/>
              </a:rPr>
              <a:t>PROCESSING HOUSING APPLICATIONS:</a:t>
            </a:r>
            <a:br>
              <a:rPr lang="en-US" sz="3200">
                <a:effectLst/>
              </a:rPr>
            </a:br>
            <a:r>
              <a:rPr lang="en-US" sz="3200" b="1">
                <a:effectLst/>
              </a:rPr>
              <a:t>HOUSING ACCOUNTABILITY ACT (65589.5(j)</a:t>
            </a:r>
            <a:endParaRPr lang="en-US" sz="3200">
              <a:effectLst/>
            </a:endParaRPr>
          </a:p>
        </p:txBody>
      </p:sp>
      <p:sp>
        <p:nvSpPr>
          <p:cNvPr id="3" name="Content Placeholder 2"/>
          <p:cNvSpPr>
            <a:spLocks noGrp="1"/>
          </p:cNvSpPr>
          <p:nvPr>
            <p:ph idx="1"/>
          </p:nvPr>
        </p:nvSpPr>
        <p:spPr>
          <a:effectLst/>
        </p:spPr>
        <p:txBody>
          <a:bodyPr>
            <a:normAutofit/>
          </a:bodyPr>
          <a:lstStyle/>
          <a:p>
            <a:pPr>
              <a:lnSpc>
                <a:spcPts val="3100"/>
              </a:lnSpc>
              <a:spcAft>
                <a:spcPts val="700"/>
              </a:spcAft>
            </a:pPr>
            <a:r>
              <a:rPr lang="en-US" sz="2400">
                <a:effectLst/>
              </a:rPr>
              <a:t>If desire to deny or reduce density:</a:t>
            </a:r>
          </a:p>
          <a:p>
            <a:pPr lvl="1">
              <a:lnSpc>
                <a:spcPts val="3100"/>
              </a:lnSpc>
              <a:spcAft>
                <a:spcPts val="700"/>
              </a:spcAft>
            </a:pPr>
            <a:r>
              <a:rPr lang="en-US" sz="2400">
                <a:effectLst/>
              </a:rPr>
              <a:t>Identify </a:t>
            </a:r>
            <a:r>
              <a:rPr lang="en-US" sz="2400" b="1">
                <a:effectLst/>
              </a:rPr>
              <a:t>objective</a:t>
            </a:r>
            <a:r>
              <a:rPr lang="en-US" sz="2400">
                <a:effectLst/>
              </a:rPr>
              <a:t> standards project does not comply with.</a:t>
            </a:r>
          </a:p>
          <a:p>
            <a:pPr lvl="1">
              <a:lnSpc>
                <a:spcPts val="3100"/>
              </a:lnSpc>
              <a:spcAft>
                <a:spcPts val="700"/>
              </a:spcAft>
            </a:pPr>
            <a:r>
              <a:rPr lang="en-US" sz="2400">
                <a:effectLst/>
              </a:rPr>
              <a:t>If project complies with all, must make public health &amp; safety finding</a:t>
            </a:r>
            <a:r>
              <a:rPr lang="en-US" sz="2400" smtClean="0">
                <a:effectLst/>
              </a:rPr>
              <a:t>.</a:t>
            </a:r>
            <a:endParaRPr lang="en-US" sz="2400">
              <a:effectLst/>
            </a:endParaRPr>
          </a:p>
          <a:p>
            <a:pPr>
              <a:lnSpc>
                <a:spcPts val="3100"/>
              </a:lnSpc>
              <a:spcAft>
                <a:spcPts val="700"/>
              </a:spcAft>
            </a:pPr>
            <a:r>
              <a:rPr lang="en-US" sz="2400" b="1">
                <a:effectLst/>
              </a:rPr>
              <a:t>Not</a:t>
            </a:r>
            <a:r>
              <a:rPr lang="en-US" sz="2400">
                <a:effectLst/>
              </a:rPr>
              <a:t> </a:t>
            </a:r>
            <a:r>
              <a:rPr lang="en-US" sz="2400" b="1">
                <a:effectLst/>
              </a:rPr>
              <a:t>objective</a:t>
            </a:r>
            <a:r>
              <a:rPr lang="en-US" sz="2400">
                <a:effectLst/>
              </a:rPr>
              <a:t>: “suitability</a:t>
            </a:r>
            <a:r>
              <a:rPr lang="en-US" sz="2400" smtClean="0">
                <a:effectLst/>
              </a:rPr>
              <a:t>”</a:t>
            </a:r>
            <a:endParaRPr lang="en-US" sz="2400">
              <a:effectLst/>
            </a:endParaRPr>
          </a:p>
        </p:txBody>
      </p:sp>
    </p:spTree>
    <p:extLst>
      <p:ext uri="{BB962C8B-B14F-4D97-AF65-F5344CB8AC3E}">
        <p14:creationId xmlns:p14="http://schemas.microsoft.com/office/powerpoint/2010/main" val="138559790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1154953" y="708660"/>
            <a:ext cx="8761413" cy="1211580"/>
          </a:xfrm>
          <a:effectLst/>
        </p:spPr>
        <p:txBody>
          <a:bodyPr/>
          <a:lstStyle/>
          <a:p>
            <a:r>
              <a:rPr lang="en-US">
                <a:effectLst/>
              </a:rPr>
              <a:t>PROCESSING </a:t>
            </a:r>
            <a:r>
              <a:rPr lang="en-US" smtClean="0">
                <a:effectLst/>
              </a:rPr>
              <a:t>HOUSING APPLICATIONS:</a:t>
            </a:r>
            <a:r>
              <a:rPr lang="en-US">
                <a:effectLst/>
              </a:rPr>
              <a:t/>
            </a:r>
            <a:br>
              <a:rPr lang="en-US">
                <a:effectLst/>
              </a:rPr>
            </a:br>
            <a:r>
              <a:rPr lang="en-US" b="1">
                <a:effectLst/>
              </a:rPr>
              <a:t>Market R</a:t>
            </a:r>
            <a:r>
              <a:rPr lang="en-US" b="1" smtClean="0">
                <a:effectLst/>
              </a:rPr>
              <a:t>ate Projects </a:t>
            </a:r>
            <a:r>
              <a:rPr lang="en-US" b="1">
                <a:effectLst/>
              </a:rPr>
              <a:t>(65589.5)</a:t>
            </a:r>
            <a:endParaRPr lang="en-US">
              <a:effectLst/>
            </a:endParaRPr>
          </a:p>
        </p:txBody>
      </p:sp>
      <p:sp>
        <p:nvSpPr>
          <p:cNvPr id="3" name="Content Placeholder 2"/>
          <p:cNvSpPr>
            <a:spLocks noGrp="1"/>
          </p:cNvSpPr>
          <p:nvPr>
            <p:ph idx="1"/>
          </p:nvPr>
        </p:nvSpPr>
        <p:spPr>
          <a:effectLst/>
        </p:spPr>
        <p:txBody>
          <a:bodyPr>
            <a:normAutofit/>
          </a:bodyPr>
          <a:lstStyle/>
          <a:p>
            <a:pPr marL="0" indent="0">
              <a:buNone/>
            </a:pPr>
            <a:endParaRPr lang="en-US">
              <a:effectLst/>
            </a:endParaRPr>
          </a:p>
          <a:p>
            <a:endParaRPr lang="en-US">
              <a:effectLst/>
            </a:endParaRPr>
          </a:p>
        </p:txBody>
      </p:sp>
      <p:pic>
        <p:nvPicPr>
          <p:cNvPr id="4" name="Content Placeholder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3727" y="2063750"/>
            <a:ext cx="6548936" cy="4495800"/>
          </a:xfrm>
          <a:prstGeom prst="rect">
            <a:avLst/>
          </a:prstGeom>
          <a:effectLst/>
        </p:spPr>
      </p:pic>
    </p:spTree>
    <p:extLst>
      <p:ext uri="{BB962C8B-B14F-4D97-AF65-F5344CB8AC3E}">
        <p14:creationId xmlns:p14="http://schemas.microsoft.com/office/powerpoint/2010/main" val="53313543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1154953" y="708660"/>
            <a:ext cx="8761413" cy="1211580"/>
          </a:xfrm>
          <a:effectLst/>
        </p:spPr>
        <p:txBody>
          <a:bodyPr/>
          <a:lstStyle/>
          <a:p>
            <a:r>
              <a:rPr lang="en-US">
                <a:effectLst/>
              </a:rPr>
              <a:t>PROCESSING </a:t>
            </a:r>
            <a:r>
              <a:rPr lang="en-US" smtClean="0">
                <a:effectLst/>
              </a:rPr>
              <a:t>HOUSING APPLICATIONS:</a:t>
            </a:r>
            <a:r>
              <a:rPr lang="en-US">
                <a:effectLst/>
              </a:rPr>
              <a:t/>
            </a:r>
            <a:br>
              <a:rPr lang="en-US">
                <a:effectLst/>
              </a:rPr>
            </a:br>
            <a:r>
              <a:rPr lang="en-US" b="1">
                <a:effectLst/>
              </a:rPr>
              <a:t>Market R</a:t>
            </a:r>
            <a:r>
              <a:rPr lang="en-US" b="1" smtClean="0">
                <a:effectLst/>
              </a:rPr>
              <a:t>ate Projects </a:t>
            </a:r>
            <a:r>
              <a:rPr lang="en-US" b="1">
                <a:effectLst/>
              </a:rPr>
              <a:t>(65589.5)</a:t>
            </a:r>
            <a:endParaRPr lang="en-US">
              <a:effectLst/>
            </a:endParaRPr>
          </a:p>
        </p:txBody>
      </p:sp>
      <p:sp>
        <p:nvSpPr>
          <p:cNvPr id="3" name="Content Placeholder 2"/>
          <p:cNvSpPr>
            <a:spLocks noGrp="1"/>
          </p:cNvSpPr>
          <p:nvPr>
            <p:ph idx="1"/>
          </p:nvPr>
        </p:nvSpPr>
        <p:spPr>
          <a:effectLst/>
        </p:spPr>
        <p:txBody>
          <a:bodyPr>
            <a:normAutofit/>
          </a:bodyPr>
          <a:lstStyle/>
          <a:p>
            <a:pPr marL="0" indent="0">
              <a:buNone/>
            </a:pPr>
            <a:endParaRPr lang="en-US">
              <a:effectLst/>
            </a:endParaRPr>
          </a:p>
          <a:p>
            <a:endParaRPr lang="en-US">
              <a:effectLst/>
            </a:endParaRPr>
          </a:p>
        </p:txBody>
      </p:sp>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3345" y="2063750"/>
            <a:ext cx="6572540" cy="4495800"/>
          </a:xfrm>
          <a:prstGeom prst="rect">
            <a:avLst/>
          </a:prstGeom>
          <a:effectLst/>
        </p:spPr>
      </p:pic>
    </p:spTree>
    <p:extLst>
      <p:ext uri="{BB962C8B-B14F-4D97-AF65-F5344CB8AC3E}">
        <p14:creationId xmlns:p14="http://schemas.microsoft.com/office/powerpoint/2010/main" val="69670629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1383554" y="685800"/>
            <a:ext cx="8761413" cy="1092700"/>
          </a:xfrm>
          <a:effectLst/>
        </p:spPr>
        <p:txBody>
          <a:bodyPr/>
          <a:lstStyle/>
          <a:p>
            <a:r>
              <a:rPr lang="en-US" sz="3200">
                <a:effectLst/>
              </a:rPr>
              <a:t>PROCESSING HOUSING APPLICATIONS:</a:t>
            </a:r>
            <a:br>
              <a:rPr lang="en-US" sz="3200">
                <a:effectLst/>
              </a:rPr>
            </a:br>
            <a:r>
              <a:rPr lang="en-US" sz="3200" b="1" smtClean="0">
                <a:effectLst/>
              </a:rPr>
              <a:t>AFFORDABLE HOUSING (65589.5(d))</a:t>
            </a:r>
            <a:endParaRPr lang="en-US" sz="3200">
              <a:effectLst/>
            </a:endParaRPr>
          </a:p>
        </p:txBody>
      </p:sp>
      <p:sp>
        <p:nvSpPr>
          <p:cNvPr id="3" name="Content Placeholder 2"/>
          <p:cNvSpPr>
            <a:spLocks noGrp="1"/>
          </p:cNvSpPr>
          <p:nvPr>
            <p:ph idx="1"/>
          </p:nvPr>
        </p:nvSpPr>
        <p:spPr>
          <a:effectLst/>
        </p:spPr>
        <p:txBody>
          <a:bodyPr>
            <a:normAutofit fontScale="70000" lnSpcReduction="20000"/>
          </a:bodyPr>
          <a:lstStyle/>
          <a:p>
            <a:pPr>
              <a:spcAft>
                <a:spcPts val="700"/>
              </a:spcAft>
            </a:pPr>
            <a:r>
              <a:rPr lang="en-US" sz="3600">
                <a:effectLst/>
              </a:rPr>
              <a:t>Additional protections for projects:</a:t>
            </a:r>
          </a:p>
          <a:p>
            <a:pPr lvl="1">
              <a:spcAft>
                <a:spcPts val="700"/>
              </a:spcAft>
            </a:pPr>
            <a:r>
              <a:rPr lang="en-US" sz="3200">
                <a:effectLst/>
              </a:rPr>
              <a:t>Emergency shelters;</a:t>
            </a:r>
          </a:p>
          <a:p>
            <a:pPr lvl="1">
              <a:spcAft>
                <a:spcPts val="700"/>
              </a:spcAft>
            </a:pPr>
            <a:r>
              <a:rPr lang="en-US" sz="3200">
                <a:effectLst/>
              </a:rPr>
              <a:t>20% low income; or</a:t>
            </a:r>
          </a:p>
          <a:p>
            <a:pPr lvl="1">
              <a:spcAft>
                <a:spcPts val="700"/>
              </a:spcAft>
            </a:pPr>
            <a:r>
              <a:rPr lang="en-US" sz="3200">
                <a:effectLst/>
              </a:rPr>
              <a:t>100% moderate (120% of median) or middle income </a:t>
            </a:r>
            <a:r>
              <a:rPr lang="en-US" sz="3200" smtClean="0">
                <a:effectLst/>
              </a:rPr>
              <a:t>(150</a:t>
            </a:r>
            <a:r>
              <a:rPr lang="en-US" sz="3200">
                <a:effectLst/>
              </a:rPr>
              <a:t>% of median).</a:t>
            </a:r>
          </a:p>
          <a:p>
            <a:pPr>
              <a:spcAft>
                <a:spcPts val="700"/>
              </a:spcAft>
            </a:pPr>
            <a:r>
              <a:rPr lang="en-US" sz="3500">
                <a:effectLst/>
              </a:rPr>
              <a:t>Must make specific findings to deny, </a:t>
            </a:r>
            <a:r>
              <a:rPr lang="en-US" sz="3500">
                <a:solidFill>
                  <a:srgbClr val="FF0000"/>
                </a:solidFill>
                <a:effectLst/>
              </a:rPr>
              <a:t>reduce density</a:t>
            </a:r>
            <a:r>
              <a:rPr lang="en-US" sz="3500">
                <a:effectLst/>
              </a:rPr>
              <a:t>, or add condition making project </a:t>
            </a:r>
            <a:r>
              <a:rPr lang="en-US" sz="3500" smtClean="0">
                <a:effectLst/>
              </a:rPr>
              <a:t>infeasible</a:t>
            </a:r>
            <a:r>
              <a:rPr lang="en-US" smtClean="0">
                <a:effectLst/>
              </a:rPr>
              <a:t>	</a:t>
            </a:r>
            <a:endParaRPr lang="en-US">
              <a:effectLst/>
            </a:endParaRPr>
          </a:p>
          <a:p>
            <a:endParaRPr lang="en-US">
              <a:effectLst/>
            </a:endParaRPr>
          </a:p>
          <a:p>
            <a:endParaRPr lang="en-US">
              <a:effectLst/>
            </a:endParaRPr>
          </a:p>
        </p:txBody>
      </p:sp>
    </p:spTree>
    <p:extLst>
      <p:ext uri="{BB962C8B-B14F-4D97-AF65-F5344CB8AC3E}">
        <p14:creationId xmlns:p14="http://schemas.microsoft.com/office/powerpoint/2010/main" val="105593833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1154954" y="685800"/>
            <a:ext cx="8761413" cy="990600"/>
          </a:xfrm>
          <a:effectLst/>
        </p:spPr>
        <p:txBody>
          <a:bodyPr/>
          <a:lstStyle/>
          <a:p>
            <a:r>
              <a:rPr lang="en-US" sz="3200">
                <a:effectLst/>
              </a:rPr>
              <a:t>PROCESSING HOUSING APPLICATIONS:</a:t>
            </a:r>
            <a:br>
              <a:rPr lang="en-US" sz="3200">
                <a:effectLst/>
              </a:rPr>
            </a:br>
            <a:r>
              <a:rPr lang="en-US" sz="3200" b="1" smtClean="0">
                <a:effectLst/>
              </a:rPr>
              <a:t>SB167/AB678</a:t>
            </a:r>
            <a:r>
              <a:rPr lang="en-US" sz="3200" b="1">
                <a:effectLst/>
              </a:rPr>
              <a:t>; AB 1515</a:t>
            </a:r>
            <a:endParaRPr lang="en-US" sz="3200">
              <a:effectLst/>
            </a:endParaRPr>
          </a:p>
        </p:txBody>
      </p:sp>
      <p:sp>
        <p:nvSpPr>
          <p:cNvPr id="3" name="Content Placeholder 2"/>
          <p:cNvSpPr>
            <a:spLocks noGrp="1"/>
          </p:cNvSpPr>
          <p:nvPr>
            <p:ph idx="1"/>
          </p:nvPr>
        </p:nvSpPr>
        <p:spPr>
          <a:xfrm>
            <a:off x="1154953" y="2374900"/>
            <a:ext cx="8761413" cy="3980180"/>
          </a:xfrm>
          <a:effectLst/>
        </p:spPr>
        <p:txBody>
          <a:bodyPr>
            <a:normAutofit fontScale="25000" lnSpcReduction="20000"/>
          </a:bodyPr>
          <a:lstStyle/>
          <a:p>
            <a:pPr>
              <a:lnSpc>
                <a:spcPts val="3100"/>
              </a:lnSpc>
              <a:spcAft>
                <a:spcPts val="700"/>
              </a:spcAft>
            </a:pPr>
            <a:r>
              <a:rPr lang="en-US" sz="8000" u="sng">
                <a:solidFill>
                  <a:srgbClr val="C00000"/>
                </a:solidFill>
                <a:effectLst/>
              </a:rPr>
              <a:t>Must provide list of any inconsistencies with:</a:t>
            </a:r>
          </a:p>
          <a:p>
            <a:pPr lvl="1">
              <a:lnSpc>
                <a:spcPts val="3100"/>
              </a:lnSpc>
              <a:spcAft>
                <a:spcPts val="700"/>
              </a:spcAft>
            </a:pPr>
            <a:r>
              <a:rPr lang="en-US" sz="8000" u="sng">
                <a:solidFill>
                  <a:srgbClr val="C00000"/>
                </a:solidFill>
                <a:effectLst/>
              </a:rPr>
              <a:t>“Plan, program, policy, ordinance, standard, requirement or similar provision”;</a:t>
            </a:r>
          </a:p>
          <a:p>
            <a:pPr lvl="1">
              <a:lnSpc>
                <a:spcPts val="3100"/>
              </a:lnSpc>
              <a:spcAft>
                <a:spcPts val="700"/>
              </a:spcAft>
            </a:pPr>
            <a:r>
              <a:rPr lang="en-US" sz="8000" u="sng">
                <a:solidFill>
                  <a:srgbClr val="C00000"/>
                </a:solidFill>
                <a:effectLst/>
              </a:rPr>
              <a:t>Within 30-60 days of completeness;</a:t>
            </a:r>
          </a:p>
          <a:p>
            <a:pPr lvl="1">
              <a:lnSpc>
                <a:spcPts val="3100"/>
              </a:lnSpc>
              <a:spcAft>
                <a:spcPts val="700"/>
              </a:spcAft>
            </a:pPr>
            <a:r>
              <a:rPr lang="en-US" sz="8000" u="sng">
                <a:solidFill>
                  <a:srgbClr val="C00000"/>
                </a:solidFill>
                <a:effectLst/>
              </a:rPr>
              <a:t>Explaining why inconsistent; or</a:t>
            </a:r>
          </a:p>
          <a:p>
            <a:pPr lvl="1">
              <a:lnSpc>
                <a:spcPts val="3100"/>
              </a:lnSpc>
              <a:spcAft>
                <a:spcPts val="700"/>
              </a:spcAft>
            </a:pPr>
            <a:r>
              <a:rPr lang="en-US" sz="8000" u="sng">
                <a:solidFill>
                  <a:srgbClr val="C00000"/>
                </a:solidFill>
                <a:effectLst/>
              </a:rPr>
              <a:t>“Deemed consistent.”</a:t>
            </a:r>
          </a:p>
          <a:p>
            <a:pPr marL="366713" lvl="1" indent="0">
              <a:lnSpc>
                <a:spcPts val="3100"/>
              </a:lnSpc>
              <a:spcAft>
                <a:spcPts val="700"/>
              </a:spcAft>
              <a:buNone/>
            </a:pPr>
            <a:r>
              <a:rPr lang="en-US" sz="8000">
                <a:effectLst/>
              </a:rPr>
              <a:t>How to treat pipeline projects complete before January 1, 2018</a:t>
            </a:r>
            <a:r>
              <a:rPr lang="en-US" sz="8000" smtClean="0">
                <a:effectLst/>
              </a:rPr>
              <a:t>??</a:t>
            </a:r>
            <a:endParaRPr lang="en-US" sz="8000">
              <a:effectLst/>
            </a:endParaRPr>
          </a:p>
          <a:p>
            <a:r>
              <a:rPr lang="en-US" b="1" smtClean="0">
                <a:effectLst/>
              </a:rPr>
              <a:t>					B</a:t>
            </a:r>
            <a:endParaRPr lang="en-US" b="1">
              <a:effectLst/>
            </a:endParaRPr>
          </a:p>
        </p:txBody>
      </p:sp>
    </p:spTree>
    <p:extLst>
      <p:ext uri="{BB962C8B-B14F-4D97-AF65-F5344CB8AC3E}">
        <p14:creationId xmlns:p14="http://schemas.microsoft.com/office/powerpoint/2010/main" val="153772907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1154954" y="685800"/>
            <a:ext cx="8761413" cy="990600"/>
          </a:xfrm>
          <a:effectLst/>
        </p:spPr>
        <p:txBody>
          <a:bodyPr>
            <a:normAutofit fontScale="90000"/>
          </a:bodyPr>
          <a:lstStyle/>
          <a:p>
            <a:r>
              <a:rPr lang="en-US">
                <a:effectLst/>
              </a:rPr>
              <a:t>PROCESSING HOUSING APPLICATIONS:</a:t>
            </a:r>
            <a:br>
              <a:rPr lang="en-US">
                <a:effectLst/>
              </a:rPr>
            </a:br>
            <a:r>
              <a:rPr lang="en-US" b="1">
                <a:effectLst/>
              </a:rPr>
              <a:t>SB167/AB678; AB 1515</a:t>
            </a:r>
            <a:endParaRPr lang="en-US">
              <a:effectLst/>
            </a:endParaRPr>
          </a:p>
        </p:txBody>
      </p:sp>
      <p:sp>
        <p:nvSpPr>
          <p:cNvPr id="3" name="Content Placeholder 2"/>
          <p:cNvSpPr>
            <a:spLocks noGrp="1"/>
          </p:cNvSpPr>
          <p:nvPr>
            <p:ph idx="1"/>
          </p:nvPr>
        </p:nvSpPr>
        <p:spPr>
          <a:xfrm>
            <a:off x="1154954" y="2603500"/>
            <a:ext cx="8761413" cy="3733132"/>
          </a:xfrm>
          <a:effectLst/>
        </p:spPr>
        <p:txBody>
          <a:bodyPr>
            <a:noAutofit/>
          </a:bodyPr>
          <a:lstStyle/>
          <a:p>
            <a:pPr>
              <a:lnSpc>
                <a:spcPts val="3100"/>
              </a:lnSpc>
              <a:spcAft>
                <a:spcPts val="700"/>
              </a:spcAft>
            </a:pPr>
            <a:r>
              <a:rPr lang="en-US" sz="2400" u="sng">
                <a:solidFill>
                  <a:srgbClr val="C00000"/>
                </a:solidFill>
                <a:effectLst/>
              </a:rPr>
              <a:t>City findings must be based on ‘preponderance of the evidence,’ not merely ‘substantial evidence’ </a:t>
            </a:r>
          </a:p>
          <a:p>
            <a:pPr>
              <a:lnSpc>
                <a:spcPts val="3100"/>
              </a:lnSpc>
              <a:spcAft>
                <a:spcPts val="700"/>
              </a:spcAft>
            </a:pPr>
            <a:r>
              <a:rPr lang="en-US" sz="2400" u="sng">
                <a:solidFill>
                  <a:srgbClr val="C00000"/>
                </a:solidFill>
                <a:effectLst/>
              </a:rPr>
              <a:t>Also “deemed consistent” if: “substantial evidence that would allow a reasonable person to conclude” is consistent</a:t>
            </a:r>
          </a:p>
          <a:p>
            <a:pPr>
              <a:spcAft>
                <a:spcPts val="700"/>
              </a:spcAft>
            </a:pPr>
            <a:r>
              <a:rPr lang="en-US" sz="2400" u="sng">
                <a:solidFill>
                  <a:srgbClr val="C00000"/>
                </a:solidFill>
                <a:effectLst/>
              </a:rPr>
              <a:t>Attorneys’ fees to both market-rate &amp; affordable </a:t>
            </a:r>
          </a:p>
          <a:p>
            <a:pPr>
              <a:spcAft>
                <a:spcPts val="700"/>
              </a:spcAft>
            </a:pPr>
            <a:r>
              <a:rPr lang="en-US" sz="2400" u="sng">
                <a:solidFill>
                  <a:srgbClr val="C00000"/>
                </a:solidFill>
                <a:effectLst/>
              </a:rPr>
              <a:t>$10K/unit fine if ignore </a:t>
            </a:r>
            <a:r>
              <a:rPr lang="en-US" sz="2400" u="sng" smtClean="0">
                <a:solidFill>
                  <a:srgbClr val="C00000"/>
                </a:solidFill>
                <a:effectLst/>
              </a:rPr>
              <a:t>court</a:t>
            </a:r>
            <a:endParaRPr lang="en-US" sz="2400" u="sng">
              <a:solidFill>
                <a:srgbClr val="C00000"/>
              </a:solidFill>
              <a:effectLst/>
            </a:endParaRPr>
          </a:p>
        </p:txBody>
      </p:sp>
    </p:spTree>
    <p:extLst>
      <p:ext uri="{BB962C8B-B14F-4D97-AF65-F5344CB8AC3E}">
        <p14:creationId xmlns:p14="http://schemas.microsoft.com/office/powerpoint/2010/main" val="137382303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1154954" y="662940"/>
            <a:ext cx="8761413" cy="1013460"/>
          </a:xfrm>
          <a:effectLst/>
        </p:spPr>
        <p:txBody>
          <a:bodyPr/>
          <a:lstStyle/>
          <a:p>
            <a:r>
              <a:rPr lang="en-US" sz="3200">
                <a:effectLst/>
              </a:rPr>
              <a:t>PROCESSING HOUSING APPLICATIONS:</a:t>
            </a:r>
            <a:br>
              <a:rPr lang="en-US" sz="3200">
                <a:effectLst/>
              </a:rPr>
            </a:br>
            <a:r>
              <a:rPr lang="en-US" sz="3200" b="1" smtClean="0">
                <a:effectLst/>
              </a:rPr>
              <a:t>COASTAL ACT</a:t>
            </a:r>
            <a:endParaRPr lang="en-US" sz="3200" b="1">
              <a:effectLst/>
            </a:endParaRPr>
          </a:p>
        </p:txBody>
      </p:sp>
      <p:sp>
        <p:nvSpPr>
          <p:cNvPr id="3" name="Content Placeholder 2"/>
          <p:cNvSpPr>
            <a:spLocks noGrp="1"/>
          </p:cNvSpPr>
          <p:nvPr>
            <p:ph idx="1"/>
          </p:nvPr>
        </p:nvSpPr>
        <p:spPr>
          <a:effectLst/>
        </p:spPr>
        <p:txBody>
          <a:bodyPr>
            <a:normAutofit/>
          </a:bodyPr>
          <a:lstStyle/>
          <a:p>
            <a:pPr>
              <a:spcAft>
                <a:spcPts val="700"/>
              </a:spcAft>
            </a:pPr>
            <a:r>
              <a:rPr lang="en-US" sz="2400" i="1">
                <a:effectLst/>
              </a:rPr>
              <a:t>Kalnel Gardens LLC v. City of LA </a:t>
            </a:r>
            <a:r>
              <a:rPr lang="en-US" sz="2400">
                <a:effectLst/>
              </a:rPr>
              <a:t>(2016): in dicta Court said Coastal Act trumps HAA (see Section 65589.5(e))</a:t>
            </a:r>
          </a:p>
          <a:p>
            <a:pPr lvl="1">
              <a:spcAft>
                <a:spcPts val="700"/>
              </a:spcAft>
            </a:pPr>
            <a:r>
              <a:rPr lang="en-US" sz="2400">
                <a:effectLst/>
              </a:rPr>
              <a:t>Coastal Act contains subjective criteria that must be met</a:t>
            </a:r>
          </a:p>
          <a:p>
            <a:pPr>
              <a:spcAft>
                <a:spcPts val="700"/>
              </a:spcAft>
            </a:pPr>
            <a:endParaRPr lang="en-US" sz="2400">
              <a:effectLst/>
            </a:endParaRPr>
          </a:p>
          <a:p>
            <a:pPr>
              <a:spcAft>
                <a:spcPts val="700"/>
              </a:spcAft>
            </a:pPr>
            <a:r>
              <a:rPr lang="en-US" sz="2400">
                <a:effectLst/>
              </a:rPr>
              <a:t>?? Does change in standard of review specified in the HAA </a:t>
            </a:r>
            <a:r>
              <a:rPr lang="en-US" sz="2400" smtClean="0">
                <a:effectLst/>
              </a:rPr>
              <a:t>apply to  </a:t>
            </a:r>
            <a:r>
              <a:rPr lang="en-US" sz="2400">
                <a:effectLst/>
              </a:rPr>
              <a:t>Coastal </a:t>
            </a:r>
            <a:r>
              <a:rPr lang="en-US" sz="2400" smtClean="0">
                <a:effectLst/>
              </a:rPr>
              <a:t>Act decisions??</a:t>
            </a:r>
            <a:endParaRPr lang="en-US" sz="2400">
              <a:effectLst/>
            </a:endParaRPr>
          </a:p>
          <a:p>
            <a:endParaRPr lang="en-US">
              <a:effectLst/>
            </a:endParaRPr>
          </a:p>
        </p:txBody>
      </p:sp>
    </p:spTree>
    <p:extLst>
      <p:ext uri="{BB962C8B-B14F-4D97-AF65-F5344CB8AC3E}">
        <p14:creationId xmlns:p14="http://schemas.microsoft.com/office/powerpoint/2010/main" val="195546231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1154954" y="778933"/>
            <a:ext cx="8761413" cy="897467"/>
          </a:xfrm>
          <a:effectLst/>
        </p:spPr>
        <p:txBody>
          <a:bodyPr>
            <a:normAutofit fontScale="90000"/>
          </a:bodyPr>
          <a:lstStyle/>
          <a:p>
            <a:r>
              <a:rPr lang="en-US">
                <a:effectLst/>
              </a:rPr>
              <a:t>PROCESSING HOUSING APPLICATIONS:</a:t>
            </a:r>
            <a:br>
              <a:rPr lang="en-US">
                <a:effectLst/>
              </a:rPr>
            </a:br>
            <a:r>
              <a:rPr lang="en-US" b="1" smtClean="0">
                <a:effectLst/>
              </a:rPr>
              <a:t>CEQA</a:t>
            </a:r>
            <a:endParaRPr lang="en-US" cap="all">
              <a:effectLst/>
            </a:endParaRPr>
          </a:p>
        </p:txBody>
      </p:sp>
      <p:sp>
        <p:nvSpPr>
          <p:cNvPr id="3" name="Content Placeholder 2"/>
          <p:cNvSpPr>
            <a:spLocks noGrp="1"/>
          </p:cNvSpPr>
          <p:nvPr>
            <p:ph idx="1"/>
          </p:nvPr>
        </p:nvSpPr>
        <p:spPr>
          <a:effectLst/>
        </p:spPr>
        <p:txBody>
          <a:bodyPr>
            <a:normAutofit/>
          </a:bodyPr>
          <a:lstStyle/>
          <a:p>
            <a:pPr>
              <a:spcAft>
                <a:spcPts val="700"/>
              </a:spcAft>
            </a:pPr>
            <a:r>
              <a:rPr lang="en-US" sz="2400" i="1">
                <a:effectLst/>
              </a:rPr>
              <a:t>“</a:t>
            </a:r>
            <a:r>
              <a:rPr lang="en-US" sz="2400" b="1" i="1">
                <a:effectLst/>
              </a:rPr>
              <a:t>The California Environmental Quality Act is the state’s premier environmental law.”</a:t>
            </a:r>
            <a:r>
              <a:rPr lang="en-US" sz="2400" i="1">
                <a:effectLst/>
              </a:rPr>
              <a:t> </a:t>
            </a:r>
          </a:p>
          <a:p>
            <a:pPr>
              <a:spcAft>
                <a:spcPts val="700"/>
              </a:spcAft>
            </a:pPr>
            <a:r>
              <a:rPr lang="en-US" sz="2400" i="1">
                <a:effectLst/>
              </a:rPr>
              <a:t>Schellinger Bros. v. City of Sebastopol </a:t>
            </a:r>
            <a:r>
              <a:rPr lang="en-US" sz="2400">
                <a:effectLst/>
              </a:rPr>
              <a:t>(2009): must complete CEQA before can invoke HAA.</a:t>
            </a:r>
          </a:p>
          <a:p>
            <a:pPr>
              <a:spcAft>
                <a:spcPts val="700"/>
              </a:spcAft>
            </a:pPr>
            <a:r>
              <a:rPr lang="en-US" sz="2400" i="1">
                <a:effectLst/>
              </a:rPr>
              <a:t>Sequoyah Hills HO Ass’n v. City of Oakland </a:t>
            </a:r>
            <a:r>
              <a:rPr lang="en-US" sz="2400">
                <a:effectLst/>
              </a:rPr>
              <a:t>(1993): upheld finding that legally infeasible to reduce density due to HAA</a:t>
            </a:r>
            <a:r>
              <a:rPr lang="en-US" sz="2400" smtClean="0">
                <a:effectLst/>
              </a:rPr>
              <a:t>.		</a:t>
            </a:r>
            <a:r>
              <a:rPr lang="en-US" smtClean="0">
                <a:effectLst/>
              </a:rPr>
              <a:t>				</a:t>
            </a:r>
            <a:endParaRPr lang="en-US">
              <a:effectLst/>
            </a:endParaRPr>
          </a:p>
        </p:txBody>
      </p:sp>
    </p:spTree>
    <p:extLst>
      <p:ext uri="{BB962C8B-B14F-4D97-AF65-F5344CB8AC3E}">
        <p14:creationId xmlns:p14="http://schemas.microsoft.com/office/powerpoint/2010/main" val="72651332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1154954" y="778933"/>
            <a:ext cx="8761413" cy="897467"/>
          </a:xfrm>
          <a:effectLst/>
        </p:spPr>
        <p:txBody>
          <a:bodyPr>
            <a:normAutofit fontScale="90000"/>
          </a:bodyPr>
          <a:lstStyle/>
          <a:p>
            <a:r>
              <a:rPr lang="en-US">
                <a:effectLst/>
              </a:rPr>
              <a:t>PROCESSING HOUSING APPLICATIONS:</a:t>
            </a:r>
            <a:br>
              <a:rPr lang="en-US">
                <a:effectLst/>
              </a:rPr>
            </a:br>
            <a:r>
              <a:rPr lang="en-US" b="1" smtClean="0">
                <a:effectLst/>
              </a:rPr>
              <a:t>SB 35 STREAMLINING</a:t>
            </a:r>
            <a:endParaRPr lang="en-US" cap="all">
              <a:effectLst/>
            </a:endParaRPr>
          </a:p>
        </p:txBody>
      </p:sp>
      <p:sp>
        <p:nvSpPr>
          <p:cNvPr id="3" name="Content Placeholder 2"/>
          <p:cNvSpPr>
            <a:spLocks noGrp="1"/>
          </p:cNvSpPr>
          <p:nvPr>
            <p:ph idx="1"/>
          </p:nvPr>
        </p:nvSpPr>
        <p:spPr>
          <a:effectLst/>
        </p:spPr>
        <p:txBody>
          <a:bodyPr>
            <a:normAutofit/>
          </a:bodyPr>
          <a:lstStyle/>
          <a:p>
            <a:pPr marL="0" indent="0">
              <a:spcAft>
                <a:spcPts val="700"/>
              </a:spcAft>
              <a:buNone/>
            </a:pPr>
            <a:r>
              <a:rPr lang="en-US" smtClean="0">
                <a:effectLst/>
              </a:rPr>
              <a:t>				</a:t>
            </a:r>
            <a:endParaRPr lang="en-US">
              <a:effectLst/>
            </a:endParaRPr>
          </a:p>
        </p:txBody>
      </p:sp>
    </p:spTree>
    <p:extLst>
      <p:ext uri="{BB962C8B-B14F-4D97-AF65-F5344CB8AC3E}">
        <p14:creationId xmlns:p14="http://schemas.microsoft.com/office/powerpoint/2010/main" val="275052880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cap="all" dirty="0" smtClean="0">
                <a:effectLst/>
              </a:rPr>
              <a:t>FAIR WARNING: 2017 IS JUST THE BEGINNING 			</a:t>
            </a:r>
            <a:endParaRPr lang="en-US" cap="all" dirty="0">
              <a:effectLst/>
            </a:endParaRPr>
          </a:p>
        </p:txBody>
      </p:sp>
      <p:sp>
        <p:nvSpPr>
          <p:cNvPr id="3" name="Content Placeholder 2"/>
          <p:cNvSpPr>
            <a:spLocks noGrp="1"/>
          </p:cNvSpPr>
          <p:nvPr>
            <p:ph idx="1"/>
          </p:nvPr>
        </p:nvSpPr>
        <p:spPr>
          <a:effectLst/>
        </p:spPr>
        <p:txBody>
          <a:bodyPr>
            <a:normAutofit/>
          </a:bodyPr>
          <a:lstStyle/>
          <a:p>
            <a:r>
              <a:rPr lang="en-US" sz="2400" dirty="0" smtClean="0">
                <a:solidFill>
                  <a:schemeClr val="tx1"/>
                </a:solidFill>
                <a:effectLst/>
              </a:rPr>
              <a:t>APA California tracked 225 bills related to planning.</a:t>
            </a:r>
          </a:p>
          <a:p>
            <a:r>
              <a:rPr lang="en-US" sz="2400" dirty="0" smtClean="0">
                <a:solidFill>
                  <a:schemeClr val="tx1"/>
                </a:solidFill>
                <a:effectLst/>
              </a:rPr>
              <a:t>There were 130 bills introduced related to housing alone this year - MANY MORE BILLS ARE ALREADY BEING DRAFTED FOR 2018.</a:t>
            </a:r>
          </a:p>
          <a:p>
            <a:r>
              <a:rPr lang="en-US" sz="2400" dirty="0" smtClean="0">
                <a:solidFill>
                  <a:schemeClr val="tx1"/>
                </a:solidFill>
                <a:effectLst/>
              </a:rPr>
              <a:t>2018 is second year of two-year session so bills that didn’t pass this year can still move next year.</a:t>
            </a:r>
          </a:p>
          <a:p>
            <a:r>
              <a:rPr lang="en-US" sz="2400" dirty="0" smtClean="0">
                <a:solidFill>
                  <a:schemeClr val="tx1"/>
                </a:solidFill>
                <a:effectLst/>
              </a:rPr>
              <a:t>To see a full list of all hot bills being tracked by APA California </a:t>
            </a:r>
            <a:r>
              <a:rPr lang="en-US" sz="2400" dirty="0">
                <a:solidFill>
                  <a:schemeClr val="tx1"/>
                </a:solidFill>
                <a:effectLst/>
              </a:rPr>
              <a:t>go to: </a:t>
            </a:r>
            <a:r>
              <a:rPr lang="en-US" sz="2400" dirty="0">
                <a:effectLst/>
              </a:rPr>
              <a:t>https://</a:t>
            </a:r>
            <a:r>
              <a:rPr lang="en-US" sz="2400" dirty="0" err="1" smtClean="0">
                <a:effectLst/>
              </a:rPr>
              <a:t>www.apacalifornia.org</a:t>
            </a:r>
            <a:r>
              <a:rPr lang="en-US" sz="2400" dirty="0" smtClean="0">
                <a:effectLst/>
              </a:rPr>
              <a:t>.		J</a:t>
            </a:r>
            <a:endParaRPr lang="en-US" sz="2400" dirty="0">
              <a:effectLst/>
            </a:endParaRPr>
          </a:p>
          <a:p>
            <a:endParaRPr lang="en-US" dirty="0">
              <a:effectLst/>
            </a:endParaRPr>
          </a:p>
        </p:txBody>
      </p:sp>
    </p:spTree>
    <p:extLst>
      <p:ext uri="{BB962C8B-B14F-4D97-AF65-F5344CB8AC3E}">
        <p14:creationId xmlns:p14="http://schemas.microsoft.com/office/powerpoint/2010/main" val="73750629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1154954" y="786063"/>
            <a:ext cx="8761413" cy="890337"/>
          </a:xfrm>
          <a:effectLst/>
        </p:spPr>
        <p:txBody>
          <a:bodyPr/>
          <a:lstStyle/>
          <a:p>
            <a:r>
              <a:rPr lang="en-US" sz="3200">
                <a:effectLst/>
              </a:rPr>
              <a:t>PROCESSING HOUSING APPLICATIONS:</a:t>
            </a:r>
            <a:br>
              <a:rPr lang="en-US" sz="3200">
                <a:effectLst/>
              </a:rPr>
            </a:br>
            <a:r>
              <a:rPr lang="en-US" sz="3200" b="1">
                <a:effectLst/>
              </a:rPr>
              <a:t>SB 35 STREAMLINING</a:t>
            </a:r>
            <a:endParaRPr lang="en-US" sz="3200">
              <a:effectLst/>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4278433308"/>
              </p:ext>
            </p:extLst>
          </p:nvPr>
        </p:nvGraphicFramePr>
        <p:xfrm>
          <a:off x="2136775" y="2630905"/>
          <a:ext cx="8153400" cy="3946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a:effectLst/>
        </p:spPr>
        <p:txBody>
          <a:bodyPr>
            <a:normAutofit/>
          </a:bodyPr>
          <a:lstStyle/>
          <a:p>
            <a:fld id="{2BA9E6C7-74B6-4F88-924F-349329D163E8}" type="slidenum">
              <a:rPr lang="en-US" smtClean="0">
                <a:effectLst/>
              </a:rPr>
              <a:t>20</a:t>
            </a:fld>
            <a:endParaRPr lang="en-US">
              <a:solidFill>
                <a:srgbClr val="013A81"/>
              </a:solidFill>
              <a:effectLst/>
              <a:latin typeface="Futura Medium" charset="0"/>
            </a:endParaRPr>
          </a:p>
        </p:txBody>
      </p:sp>
    </p:spTree>
    <p:extLst>
      <p:ext uri="{BB962C8B-B14F-4D97-AF65-F5344CB8AC3E}">
        <p14:creationId xmlns:p14="http://schemas.microsoft.com/office/powerpoint/2010/main" val="53833241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Content Placeholder 2"/>
          <p:cNvSpPr>
            <a:spLocks noGrp="1"/>
          </p:cNvSpPr>
          <p:nvPr>
            <p:ph sz="quarter" idx="1"/>
          </p:nvPr>
        </p:nvSpPr>
        <p:spPr>
          <a:xfrm>
            <a:off x="1154954" y="2298564"/>
            <a:ext cx="8761413" cy="3416300"/>
          </a:xfrm>
          <a:effectLst/>
        </p:spPr>
        <p:txBody>
          <a:bodyPr>
            <a:normAutofit/>
          </a:bodyPr>
          <a:lstStyle/>
          <a:p>
            <a:pPr>
              <a:lnSpc>
                <a:spcPts val="3100"/>
              </a:lnSpc>
              <a:spcAft>
                <a:spcPts val="1200"/>
              </a:spcAft>
            </a:pPr>
            <a:r>
              <a:rPr lang="en-US" sz="2000">
                <a:effectLst/>
              </a:rPr>
              <a:t>Regional Housing Need Allocation (RHNA)</a:t>
            </a:r>
          </a:p>
          <a:p>
            <a:pPr lvl="1">
              <a:lnSpc>
                <a:spcPts val="3100"/>
              </a:lnSpc>
              <a:spcAft>
                <a:spcPts val="1200"/>
              </a:spcAft>
            </a:pPr>
            <a:r>
              <a:rPr lang="en-US" sz="2000">
                <a:effectLst/>
              </a:rPr>
              <a:t>Typically:  40% low and very low; 20% moderate; 40% above moderate</a:t>
            </a:r>
          </a:p>
          <a:p>
            <a:pPr marL="0" indent="0" algn="ctr">
              <a:lnSpc>
                <a:spcPts val="3100"/>
              </a:lnSpc>
              <a:spcAft>
                <a:spcPts val="1200"/>
              </a:spcAft>
              <a:buNone/>
            </a:pPr>
            <a:r>
              <a:rPr lang="en-US" b="1" i="1">
                <a:solidFill>
                  <a:schemeClr val="accent2"/>
                </a:solidFill>
                <a:effectLst/>
              </a:rPr>
              <a:t>Model City</a:t>
            </a:r>
          </a:p>
          <a:p>
            <a:pPr marL="0" indent="0" algn="ctr">
              <a:lnSpc>
                <a:spcPts val="3100"/>
              </a:lnSpc>
              <a:spcAft>
                <a:spcPts val="1200"/>
              </a:spcAft>
              <a:buNone/>
            </a:pPr>
            <a:endParaRPr lang="en-US">
              <a:effectLst/>
            </a:endParaRPr>
          </a:p>
          <a:p>
            <a:pPr marL="0" indent="0" algn="ctr">
              <a:lnSpc>
                <a:spcPts val="3100"/>
              </a:lnSpc>
              <a:spcAft>
                <a:spcPts val="1200"/>
              </a:spcAft>
              <a:buNone/>
            </a:pPr>
            <a:endParaRPr lang="en-US">
              <a:effectLst/>
            </a:endParaRPr>
          </a:p>
          <a:p>
            <a:pPr>
              <a:lnSpc>
                <a:spcPts val="3100"/>
              </a:lnSpc>
              <a:spcAft>
                <a:spcPts val="1200"/>
              </a:spcAft>
            </a:pPr>
            <a:endParaRPr lang="en-US">
              <a:effectLst/>
            </a:endParaRPr>
          </a:p>
        </p:txBody>
      </p:sp>
      <p:sp>
        <p:nvSpPr>
          <p:cNvPr id="4" name="Slide Number Placeholder 3"/>
          <p:cNvSpPr>
            <a:spLocks noGrp="1"/>
          </p:cNvSpPr>
          <p:nvPr>
            <p:ph type="sldNum" sz="quarter" idx="12"/>
          </p:nvPr>
        </p:nvSpPr>
        <p:spPr>
          <a:effectLst/>
        </p:spPr>
        <p:txBody>
          <a:bodyPr>
            <a:normAutofit/>
          </a:bodyPr>
          <a:lstStyle/>
          <a:p>
            <a:fld id="{2BA9E6C7-74B6-4F88-924F-349329D163E8}" type="slidenum">
              <a:rPr lang="en-US" smtClean="0">
                <a:effectLst/>
              </a:rPr>
              <a:t>21</a:t>
            </a:fld>
            <a:endParaRPr lang="en-US">
              <a:solidFill>
                <a:srgbClr val="013A81"/>
              </a:solidFill>
              <a:effectLst/>
              <a:latin typeface="Futura Medium"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610426790"/>
              </p:ext>
            </p:extLst>
          </p:nvPr>
        </p:nvGraphicFramePr>
        <p:xfrm>
          <a:off x="1491917" y="4660948"/>
          <a:ext cx="8771020" cy="1660038"/>
        </p:xfrm>
        <a:graphic>
          <a:graphicData uri="http://schemas.openxmlformats.org/drawingml/2006/table">
            <a:tbl>
              <a:tblPr firstRow="1" lastCol="1" bandRow="1">
                <a:effectLst/>
                <a:tableStyleId>{5C22544A-7EE6-4342-B048-85BDC9FD1C3A}</a:tableStyleId>
              </a:tblPr>
              <a:tblGrid>
                <a:gridCol w="2192755"/>
                <a:gridCol w="1914023"/>
                <a:gridCol w="2471487"/>
                <a:gridCol w="2192755"/>
              </a:tblGrid>
              <a:tr h="593558">
                <a:tc>
                  <a:txBody>
                    <a:bodyPr/>
                    <a:lstStyle/>
                    <a:p>
                      <a:pPr marL="0" marR="0" indent="0" algn="ctr">
                        <a:lnSpc>
                          <a:spcPct val="100000"/>
                        </a:lnSpc>
                        <a:spcBef>
                          <a:spcPct val="0"/>
                        </a:spcBef>
                        <a:spcAft>
                          <a:spcPct val="0"/>
                        </a:spcAft>
                      </a:pPr>
                      <a:r>
                        <a:rPr lang="en-US" smtClean="0">
                          <a:effectLst/>
                        </a:rPr>
                        <a:t>Lower </a:t>
                      </a:r>
                      <a:r>
                        <a:rPr lang="en-US">
                          <a:effectLst/>
                        </a:rPr>
                        <a:t>Income</a:t>
                      </a:r>
                    </a:p>
                    <a:p>
                      <a:pPr marL="0" marR="0" indent="0" algn="ctr">
                        <a:lnSpc>
                          <a:spcPct val="100000"/>
                        </a:lnSpc>
                        <a:spcBef>
                          <a:spcPct val="0"/>
                        </a:spcBef>
                        <a:spcAft>
                          <a:spcPct val="0"/>
                        </a:spcAft>
                      </a:pPr>
                      <a:r>
                        <a:rPr lang="en-US">
                          <a:effectLst/>
                        </a:rPr>
                        <a:t>(Very Low </a:t>
                      </a:r>
                      <a:r>
                        <a:rPr lang="en-US" smtClean="0">
                          <a:effectLst/>
                        </a:rPr>
                        <a:t/>
                      </a:r>
                      <a:br>
                        <a:rPr lang="en-US" smtClean="0">
                          <a:effectLst/>
                        </a:rPr>
                      </a:br>
                      <a:r>
                        <a:rPr lang="en-US" smtClean="0">
                          <a:effectLst/>
                        </a:rPr>
                        <a:t>and </a:t>
                      </a:r>
                      <a:r>
                        <a:rPr lang="en-US">
                          <a:effectLst/>
                        </a:rPr>
                        <a:t>Low)</a:t>
                      </a:r>
                    </a:p>
                  </a:txBody>
                  <a:tcPr marL="68580" marR="68580" marT="0" marB="0" anchor="ctr">
                    <a:lnL>
                      <a:noFill/>
                    </a:lnL>
                    <a:lnR>
                      <a:noFill/>
                    </a:lnR>
                    <a:lnT>
                      <a:noFill/>
                    </a:lnT>
                    <a:lnB>
                      <a:noFill/>
                    </a:lnB>
                    <a:lnTlToBr>
                      <a:noFill/>
                    </a:lnTlToBr>
                    <a:lnBlToTr>
                      <a:noFill/>
                    </a:lnBlToTr>
                  </a:tcPr>
                </a:tc>
                <a:tc>
                  <a:txBody>
                    <a:bodyPr/>
                    <a:lstStyle/>
                    <a:p>
                      <a:pPr marL="0" marR="0" indent="0" algn="ctr">
                        <a:lnSpc>
                          <a:spcPct val="100000"/>
                        </a:lnSpc>
                        <a:spcBef>
                          <a:spcPct val="0"/>
                        </a:spcBef>
                        <a:spcAft>
                          <a:spcPct val="0"/>
                        </a:spcAft>
                      </a:pPr>
                      <a:r>
                        <a:rPr lang="en-US" smtClean="0">
                          <a:effectLst/>
                        </a:rPr>
                        <a:t>Moderate </a:t>
                      </a:r>
                      <a:r>
                        <a:rPr lang="en-US">
                          <a:effectLst/>
                        </a:rPr>
                        <a:t>Income</a:t>
                      </a:r>
                    </a:p>
                  </a:txBody>
                  <a:tcPr marL="68580" marR="68580" marT="0" marB="0" anchor="ctr">
                    <a:lnL>
                      <a:noFill/>
                    </a:lnL>
                    <a:lnR>
                      <a:noFill/>
                    </a:lnR>
                    <a:lnT>
                      <a:noFill/>
                    </a:lnT>
                    <a:lnB>
                      <a:noFill/>
                    </a:lnB>
                    <a:lnTlToBr>
                      <a:noFill/>
                    </a:lnTlToBr>
                    <a:lnBlToTr>
                      <a:noFill/>
                    </a:lnBlToTr>
                  </a:tcPr>
                </a:tc>
                <a:tc>
                  <a:txBody>
                    <a:bodyPr/>
                    <a:lstStyle/>
                    <a:p>
                      <a:pPr marL="0" marR="0" indent="0" algn="ctr">
                        <a:lnSpc>
                          <a:spcPct val="100000"/>
                        </a:lnSpc>
                        <a:spcBef>
                          <a:spcPct val="0"/>
                        </a:spcBef>
                        <a:spcAft>
                          <a:spcPct val="0"/>
                        </a:spcAft>
                      </a:pPr>
                      <a:r>
                        <a:rPr lang="en-US" smtClean="0">
                          <a:effectLst/>
                        </a:rPr>
                        <a:t>Above </a:t>
                      </a:r>
                      <a:r>
                        <a:rPr lang="en-US">
                          <a:effectLst/>
                        </a:rPr>
                        <a:t>Moderate Income</a:t>
                      </a:r>
                    </a:p>
                  </a:txBody>
                  <a:tcPr marL="68580" marR="68580" marT="0" marB="0" anchor="ctr">
                    <a:lnL>
                      <a:noFill/>
                    </a:lnL>
                    <a:lnR>
                      <a:noFill/>
                    </a:lnR>
                    <a:lnT>
                      <a:noFill/>
                    </a:lnT>
                    <a:lnB>
                      <a:noFill/>
                    </a:lnB>
                    <a:lnTlToBr>
                      <a:noFill/>
                    </a:lnTlToBr>
                    <a:lnBlToTr>
                      <a:noFill/>
                    </a:lnBlToTr>
                  </a:tcPr>
                </a:tc>
                <a:tc>
                  <a:txBody>
                    <a:bodyPr/>
                    <a:lstStyle/>
                    <a:p>
                      <a:pPr marL="0" marR="0" indent="0" algn="ctr">
                        <a:lnSpc>
                          <a:spcPct val="100000"/>
                        </a:lnSpc>
                        <a:spcBef>
                          <a:spcPct val="0"/>
                        </a:spcBef>
                        <a:spcAft>
                          <a:spcPct val="0"/>
                        </a:spcAft>
                      </a:pPr>
                      <a:r>
                        <a:rPr lang="en-US" b="1" smtClean="0">
                          <a:effectLst/>
                        </a:rPr>
                        <a:t>TOTAL </a:t>
                      </a:r>
                      <a:r>
                        <a:rPr lang="en-US" b="1">
                          <a:effectLst/>
                        </a:rPr>
                        <a:t>RHNA</a:t>
                      </a:r>
                    </a:p>
                  </a:txBody>
                  <a:tcPr marL="68580" marR="68580" marT="0" marB="0" anchor="ctr">
                    <a:lnL>
                      <a:noFill/>
                    </a:lnL>
                    <a:lnR>
                      <a:noFill/>
                    </a:lnR>
                    <a:lnT>
                      <a:noFill/>
                    </a:lnT>
                    <a:lnB>
                      <a:noFill/>
                    </a:lnB>
                    <a:lnTlToBr>
                      <a:noFill/>
                    </a:lnTlToBr>
                    <a:lnBlToTr>
                      <a:noFill/>
                    </a:lnBlToTr>
                  </a:tcPr>
                </a:tc>
              </a:tr>
              <a:tr h="837078">
                <a:tc>
                  <a:txBody>
                    <a:bodyPr/>
                    <a:lstStyle/>
                    <a:p>
                      <a:pPr marL="0" marR="0" indent="0" algn="ctr">
                        <a:lnSpc>
                          <a:spcPct val="100000"/>
                        </a:lnSpc>
                        <a:spcBef>
                          <a:spcPct val="0"/>
                        </a:spcBef>
                        <a:spcAft>
                          <a:spcPct val="0"/>
                        </a:spcAft>
                      </a:pPr>
                      <a:r>
                        <a:rPr lang="en-US" smtClean="0">
                          <a:effectLst/>
                        </a:rPr>
                        <a:t>400 </a:t>
                      </a:r>
                      <a:r>
                        <a:rPr lang="en-US">
                          <a:effectLst/>
                        </a:rPr>
                        <a:t>units</a:t>
                      </a:r>
                    </a:p>
                  </a:txBody>
                  <a:tcPr marL="68580" marR="68580" marT="0" marB="0" anchor="ctr">
                    <a:lnL>
                      <a:noFill/>
                    </a:lnL>
                    <a:lnR>
                      <a:noFill/>
                    </a:lnR>
                    <a:lnT>
                      <a:noFill/>
                    </a:lnT>
                    <a:lnB>
                      <a:noFill/>
                    </a:lnB>
                    <a:lnTlToBr>
                      <a:noFill/>
                    </a:lnTlToBr>
                    <a:lnBlToTr>
                      <a:noFill/>
                    </a:lnBlToTr>
                  </a:tcPr>
                </a:tc>
                <a:tc>
                  <a:txBody>
                    <a:bodyPr/>
                    <a:lstStyle/>
                    <a:p>
                      <a:pPr marL="0" marR="0" indent="0" algn="ctr">
                        <a:lnSpc>
                          <a:spcPct val="100000"/>
                        </a:lnSpc>
                        <a:spcBef>
                          <a:spcPct val="0"/>
                        </a:spcBef>
                        <a:spcAft>
                          <a:spcPct val="0"/>
                        </a:spcAft>
                      </a:pPr>
                      <a:r>
                        <a:rPr lang="en-US" smtClean="0">
                          <a:effectLst/>
                        </a:rPr>
                        <a:t>200 </a:t>
                      </a:r>
                      <a:r>
                        <a:rPr lang="en-US">
                          <a:effectLst/>
                        </a:rPr>
                        <a:t>units</a:t>
                      </a:r>
                    </a:p>
                  </a:txBody>
                  <a:tcPr marL="68580" marR="68580" marT="0" marB="0" anchor="ctr">
                    <a:lnL>
                      <a:noFill/>
                    </a:lnL>
                    <a:lnR>
                      <a:noFill/>
                    </a:lnR>
                    <a:lnT>
                      <a:noFill/>
                    </a:lnT>
                    <a:lnB>
                      <a:noFill/>
                    </a:lnB>
                    <a:lnTlToBr>
                      <a:noFill/>
                    </a:lnTlToBr>
                    <a:lnBlToTr>
                      <a:noFill/>
                    </a:lnBlToTr>
                  </a:tcPr>
                </a:tc>
                <a:tc>
                  <a:txBody>
                    <a:bodyPr/>
                    <a:lstStyle/>
                    <a:p>
                      <a:pPr marL="0" marR="0" indent="0" algn="ctr">
                        <a:lnSpc>
                          <a:spcPct val="100000"/>
                        </a:lnSpc>
                        <a:spcBef>
                          <a:spcPct val="0"/>
                        </a:spcBef>
                        <a:spcAft>
                          <a:spcPct val="0"/>
                        </a:spcAft>
                      </a:pPr>
                      <a:r>
                        <a:rPr lang="en-US" smtClean="0">
                          <a:effectLst/>
                        </a:rPr>
                        <a:t>400 </a:t>
                      </a:r>
                      <a:r>
                        <a:rPr lang="en-US">
                          <a:effectLst/>
                        </a:rPr>
                        <a:t>units</a:t>
                      </a:r>
                    </a:p>
                  </a:txBody>
                  <a:tcPr marL="68580" marR="68580" marT="0" marB="0" anchor="ctr">
                    <a:lnL>
                      <a:noFill/>
                    </a:lnL>
                    <a:lnR>
                      <a:noFill/>
                    </a:lnR>
                    <a:lnT>
                      <a:noFill/>
                    </a:lnT>
                    <a:lnB>
                      <a:noFill/>
                    </a:lnB>
                    <a:lnTlToBr>
                      <a:noFill/>
                    </a:lnTlToBr>
                    <a:lnBlToTr>
                      <a:noFill/>
                    </a:lnBlToTr>
                  </a:tcPr>
                </a:tc>
                <a:tc>
                  <a:txBody>
                    <a:bodyPr/>
                    <a:lstStyle/>
                    <a:p>
                      <a:pPr marL="0" marR="0" indent="0" algn="ctr">
                        <a:lnSpc>
                          <a:spcPct val="100000"/>
                        </a:lnSpc>
                        <a:spcBef>
                          <a:spcPct val="0"/>
                        </a:spcBef>
                        <a:spcAft>
                          <a:spcPct val="0"/>
                        </a:spcAft>
                      </a:pPr>
                      <a:r>
                        <a:rPr lang="en-US" b="1" smtClean="0">
                          <a:effectLst/>
                        </a:rPr>
                        <a:t>1,000 </a:t>
                      </a:r>
                      <a:r>
                        <a:rPr lang="en-US" b="1">
                          <a:effectLst/>
                        </a:rPr>
                        <a:t>units</a:t>
                      </a:r>
                    </a:p>
                  </a:txBody>
                  <a:tcPr marL="68580" marR="68580" marT="0" marB="0" anchor="ctr">
                    <a:lnL>
                      <a:noFill/>
                    </a:lnL>
                    <a:lnR>
                      <a:noFill/>
                    </a:lnR>
                    <a:lnT>
                      <a:noFill/>
                    </a:lnT>
                    <a:lnB>
                      <a:noFill/>
                    </a:lnB>
                    <a:lnTlToBr>
                      <a:noFill/>
                    </a:lnTlToBr>
                    <a:lnBlToTr>
                      <a:noFill/>
                    </a:lnBlToTr>
                  </a:tcPr>
                </a:tc>
              </a:tr>
            </a:tbl>
          </a:graphicData>
        </a:graphic>
      </p:graphicFrame>
      <p:sp>
        <p:nvSpPr>
          <p:cNvPr id="6" name="Title 5"/>
          <p:cNvSpPr>
            <a:spLocks noGrp="1"/>
          </p:cNvSpPr>
          <p:nvPr>
            <p:ph type="title"/>
          </p:nvPr>
        </p:nvSpPr>
        <p:spPr>
          <a:effectLst/>
        </p:spPr>
        <p:txBody>
          <a:bodyPr/>
          <a:lstStyle/>
          <a:p>
            <a:r>
              <a:rPr lang="en-US">
                <a:effectLst/>
              </a:rPr>
              <a:t>PROCESSING HOUSING APPLICATIONS:</a:t>
            </a:r>
            <a:br>
              <a:rPr lang="en-US">
                <a:effectLst/>
              </a:rPr>
            </a:br>
            <a:r>
              <a:rPr lang="en-US" b="1">
                <a:effectLst/>
              </a:rPr>
              <a:t>SB 35 STREAMLINING</a:t>
            </a:r>
            <a:endParaRPr lang="en-US">
              <a:effectLst/>
            </a:endParaRPr>
          </a:p>
        </p:txBody>
      </p:sp>
    </p:spTree>
    <p:extLst>
      <p:ext uri="{BB962C8B-B14F-4D97-AF65-F5344CB8AC3E}">
        <p14:creationId xmlns:p14="http://schemas.microsoft.com/office/powerpoint/2010/main" val="3869170543"/>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1154954" y="754380"/>
            <a:ext cx="8761413" cy="922020"/>
          </a:xfrm>
          <a:effectLst/>
        </p:spPr>
        <p:txBody>
          <a:bodyPr/>
          <a:lstStyle/>
          <a:p>
            <a:r>
              <a:rPr lang="en-US" sz="3200">
                <a:effectLst/>
              </a:rPr>
              <a:t>PROCESSING HOUSING APPLICATIONS:</a:t>
            </a:r>
            <a:br>
              <a:rPr lang="en-US" sz="3200">
                <a:effectLst/>
              </a:rPr>
            </a:br>
            <a:r>
              <a:rPr lang="en-US" sz="3200" b="1" smtClean="0">
                <a:effectLst/>
              </a:rPr>
              <a:t>SB 35 STREAMLINING</a:t>
            </a:r>
            <a:endParaRPr lang="en-US" sz="3200">
              <a:effectLst/>
            </a:endParaRPr>
          </a:p>
        </p:txBody>
      </p:sp>
      <p:sp>
        <p:nvSpPr>
          <p:cNvPr id="3" name="Content Placeholder 2"/>
          <p:cNvSpPr>
            <a:spLocks noGrp="1"/>
          </p:cNvSpPr>
          <p:nvPr>
            <p:ph idx="1"/>
          </p:nvPr>
        </p:nvSpPr>
        <p:spPr>
          <a:xfrm>
            <a:off x="1154953" y="2443480"/>
            <a:ext cx="10619952" cy="4025900"/>
          </a:xfrm>
          <a:effectLst/>
        </p:spPr>
        <p:txBody>
          <a:bodyPr>
            <a:noAutofit/>
          </a:bodyPr>
          <a:lstStyle/>
          <a:p>
            <a:pPr>
              <a:lnSpc>
                <a:spcPct val="120000"/>
              </a:lnSpc>
              <a:spcAft>
                <a:spcPts val="1200"/>
              </a:spcAft>
            </a:pPr>
            <a:r>
              <a:rPr lang="en-US" sz="2000">
                <a:effectLst/>
              </a:rPr>
              <a:t>Requires ministerial approval of housing if</a:t>
            </a:r>
            <a:r>
              <a:rPr lang="en-US" sz="2000" b="1">
                <a:effectLst/>
              </a:rPr>
              <a:t> HCD determines </a:t>
            </a:r>
            <a:r>
              <a:rPr lang="en-US" sz="2000">
                <a:effectLst/>
              </a:rPr>
              <a:t>city has not issued enough building permits to satisfy its RHNA by income category or no annual report for 2 </a:t>
            </a:r>
            <a:r>
              <a:rPr lang="en-US" sz="2000" smtClean="0">
                <a:effectLst/>
              </a:rPr>
              <a:t>years (“highest priority” for HCD)</a:t>
            </a:r>
            <a:endParaRPr lang="en-US" sz="2000">
              <a:effectLst/>
            </a:endParaRPr>
          </a:p>
          <a:p>
            <a:pPr>
              <a:lnSpc>
                <a:spcPct val="120000"/>
              </a:lnSpc>
              <a:spcAft>
                <a:spcPts val="1200"/>
              </a:spcAft>
            </a:pPr>
            <a:r>
              <a:rPr lang="en-US" sz="2000">
                <a:effectLst/>
              </a:rPr>
              <a:t>Eligible Projects:</a:t>
            </a:r>
          </a:p>
          <a:p>
            <a:pPr lvl="1">
              <a:lnSpc>
                <a:spcPct val="120000"/>
              </a:lnSpc>
              <a:spcAft>
                <a:spcPts val="1200"/>
              </a:spcAft>
            </a:pPr>
            <a:r>
              <a:rPr lang="en-US" sz="2000">
                <a:effectLst/>
              </a:rPr>
              <a:t>Two or more units proposed</a:t>
            </a:r>
          </a:p>
          <a:p>
            <a:pPr lvl="1">
              <a:lnSpc>
                <a:spcPct val="120000"/>
              </a:lnSpc>
              <a:spcAft>
                <a:spcPts val="1200"/>
              </a:spcAft>
            </a:pPr>
            <a:r>
              <a:rPr lang="en-US" sz="2000">
                <a:effectLst/>
              </a:rPr>
              <a:t>In urban area with 75% of perimeter developed</a:t>
            </a:r>
          </a:p>
          <a:p>
            <a:pPr lvl="1">
              <a:lnSpc>
                <a:spcPct val="120000"/>
              </a:lnSpc>
              <a:spcAft>
                <a:spcPts val="1200"/>
              </a:spcAft>
            </a:pPr>
            <a:r>
              <a:rPr lang="en-US" sz="2000">
                <a:effectLst/>
              </a:rPr>
              <a:t>Site zoned or planned for residential use</a:t>
            </a:r>
          </a:p>
          <a:p>
            <a:pPr lvl="1">
              <a:lnSpc>
                <a:spcPct val="120000"/>
              </a:lnSpc>
              <a:spcAft>
                <a:spcPts val="1200"/>
              </a:spcAft>
            </a:pPr>
            <a:r>
              <a:rPr lang="en-US" sz="2000">
                <a:effectLst/>
              </a:rPr>
              <a:t>Consistent with ‘objective’ planning standards</a:t>
            </a:r>
          </a:p>
        </p:txBody>
      </p:sp>
    </p:spTree>
    <p:extLst>
      <p:ext uri="{BB962C8B-B14F-4D97-AF65-F5344CB8AC3E}">
        <p14:creationId xmlns:p14="http://schemas.microsoft.com/office/powerpoint/2010/main" val="265909010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1154954" y="754380"/>
            <a:ext cx="8761413" cy="922020"/>
          </a:xfrm>
          <a:effectLst/>
        </p:spPr>
        <p:txBody>
          <a:bodyPr/>
          <a:lstStyle/>
          <a:p>
            <a:r>
              <a:rPr lang="en-US" sz="3200">
                <a:effectLst/>
              </a:rPr>
              <a:t>PROCESSING HOUSING APPLICATIONS:</a:t>
            </a:r>
            <a:br>
              <a:rPr lang="en-US" sz="3200">
                <a:effectLst/>
              </a:rPr>
            </a:br>
            <a:r>
              <a:rPr lang="en-US" sz="3200" b="1" smtClean="0">
                <a:effectLst/>
              </a:rPr>
              <a:t>SB 35 STREAMLINING</a:t>
            </a:r>
            <a:endParaRPr lang="en-US" sz="3200">
              <a:effectLst/>
            </a:endParaRPr>
          </a:p>
        </p:txBody>
      </p:sp>
      <p:sp>
        <p:nvSpPr>
          <p:cNvPr id="3" name="Content Placeholder 2"/>
          <p:cNvSpPr>
            <a:spLocks noGrp="1"/>
          </p:cNvSpPr>
          <p:nvPr>
            <p:ph idx="1"/>
          </p:nvPr>
        </p:nvSpPr>
        <p:spPr>
          <a:xfrm>
            <a:off x="1154953" y="2557780"/>
            <a:ext cx="8761413" cy="3416300"/>
          </a:xfrm>
          <a:effectLst/>
        </p:spPr>
        <p:txBody>
          <a:bodyPr>
            <a:noAutofit/>
          </a:bodyPr>
          <a:lstStyle/>
          <a:p>
            <a:pPr>
              <a:lnSpc>
                <a:spcPct val="120000"/>
              </a:lnSpc>
              <a:spcAft>
                <a:spcPts val="1200"/>
              </a:spcAft>
            </a:pPr>
            <a:r>
              <a:rPr lang="en-US" sz="2000">
                <a:effectLst/>
              </a:rPr>
              <a:t>Eligible Projects (cont.):</a:t>
            </a:r>
          </a:p>
          <a:p>
            <a:pPr lvl="1">
              <a:lnSpc>
                <a:spcPct val="120000"/>
              </a:lnSpc>
              <a:spcAft>
                <a:spcPts val="1200"/>
              </a:spcAft>
            </a:pPr>
            <a:r>
              <a:rPr lang="en-US" sz="2000">
                <a:effectLst/>
              </a:rPr>
              <a:t>Must meet affordable housing requirements</a:t>
            </a:r>
          </a:p>
          <a:p>
            <a:pPr lvl="1">
              <a:lnSpc>
                <a:spcPct val="120000"/>
              </a:lnSpc>
              <a:spcAft>
                <a:spcPts val="1200"/>
              </a:spcAft>
            </a:pPr>
            <a:r>
              <a:rPr lang="en-US" sz="2000">
                <a:effectLst/>
              </a:rPr>
              <a:t>Projects with 10 or more units must pay prevailing wages</a:t>
            </a:r>
          </a:p>
          <a:p>
            <a:pPr lvl="1">
              <a:lnSpc>
                <a:spcPct val="120000"/>
              </a:lnSpc>
              <a:spcAft>
                <a:spcPts val="1200"/>
              </a:spcAft>
            </a:pPr>
            <a:r>
              <a:rPr lang="en-US" sz="2000">
                <a:effectLst/>
              </a:rPr>
              <a:t>Must use “skilled and trained workforce” if 75 units or more in coastal or bay counties over 225,000 population and other counties over 550,000 population</a:t>
            </a:r>
          </a:p>
        </p:txBody>
      </p:sp>
    </p:spTree>
    <p:extLst>
      <p:ext uri="{BB962C8B-B14F-4D97-AF65-F5344CB8AC3E}">
        <p14:creationId xmlns:p14="http://schemas.microsoft.com/office/powerpoint/2010/main" val="117422491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1154954" y="754380"/>
            <a:ext cx="8761413" cy="922020"/>
          </a:xfrm>
          <a:effectLst/>
        </p:spPr>
        <p:txBody>
          <a:bodyPr/>
          <a:lstStyle/>
          <a:p>
            <a:r>
              <a:rPr lang="en-US" sz="3200">
                <a:effectLst/>
              </a:rPr>
              <a:t>PROCESSING HOUSING APPLICATIONS:</a:t>
            </a:r>
            <a:br>
              <a:rPr lang="en-US" sz="3200">
                <a:effectLst/>
              </a:rPr>
            </a:br>
            <a:r>
              <a:rPr lang="en-US" sz="3200" b="1" smtClean="0">
                <a:effectLst/>
              </a:rPr>
              <a:t>SB 35 STREAMLINING</a:t>
            </a:r>
            <a:endParaRPr lang="en-US" sz="3200">
              <a:effectLst/>
            </a:endParaRPr>
          </a:p>
        </p:txBody>
      </p:sp>
      <p:sp>
        <p:nvSpPr>
          <p:cNvPr id="3" name="Content Placeholder 2"/>
          <p:cNvSpPr>
            <a:spLocks noGrp="1"/>
          </p:cNvSpPr>
          <p:nvPr>
            <p:ph idx="1"/>
          </p:nvPr>
        </p:nvSpPr>
        <p:spPr>
          <a:xfrm>
            <a:off x="1154953" y="2446020"/>
            <a:ext cx="8761413" cy="3756660"/>
          </a:xfrm>
          <a:effectLst/>
        </p:spPr>
        <p:txBody>
          <a:bodyPr>
            <a:noAutofit/>
          </a:bodyPr>
          <a:lstStyle/>
          <a:p>
            <a:pPr>
              <a:lnSpc>
                <a:spcPct val="120000"/>
              </a:lnSpc>
              <a:spcAft>
                <a:spcPts val="1200"/>
              </a:spcAft>
            </a:pPr>
            <a:r>
              <a:rPr lang="en-US" sz="2000">
                <a:effectLst/>
              </a:rPr>
              <a:t>Exclusions:</a:t>
            </a:r>
          </a:p>
          <a:p>
            <a:pPr lvl="1">
              <a:lnSpc>
                <a:spcPct val="120000"/>
              </a:lnSpc>
              <a:spcAft>
                <a:spcPts val="1200"/>
              </a:spcAft>
            </a:pPr>
            <a:r>
              <a:rPr lang="en-US" sz="2000">
                <a:effectLst/>
              </a:rPr>
              <a:t>Site must not have contained housing occupied by tenants within last 10 years</a:t>
            </a:r>
          </a:p>
          <a:p>
            <a:pPr lvl="1">
              <a:lnSpc>
                <a:spcPct val="120000"/>
              </a:lnSpc>
              <a:spcAft>
                <a:spcPts val="1200"/>
              </a:spcAft>
            </a:pPr>
            <a:r>
              <a:rPr lang="en-US" sz="2000">
                <a:effectLst/>
              </a:rPr>
              <a:t>Site must not be in the coastal zone, agricultural land, wetlands, fire hazard areas, hazardous waste sites, former mobilehome park, floodplain, floodway, fault zone, or other specified areas</a:t>
            </a:r>
          </a:p>
          <a:p>
            <a:pPr lvl="1">
              <a:lnSpc>
                <a:spcPct val="120000"/>
              </a:lnSpc>
              <a:spcAft>
                <a:spcPts val="1200"/>
              </a:spcAft>
            </a:pPr>
            <a:r>
              <a:rPr lang="en-US" sz="2000">
                <a:effectLst/>
              </a:rPr>
              <a:t>Project may not involve a subdivision unless financed with low income housing tax credits and pays prevailing wage or satisfies all labor requirements</a:t>
            </a:r>
          </a:p>
        </p:txBody>
      </p:sp>
    </p:spTree>
    <p:extLst>
      <p:ext uri="{BB962C8B-B14F-4D97-AF65-F5344CB8AC3E}">
        <p14:creationId xmlns:p14="http://schemas.microsoft.com/office/powerpoint/2010/main" val="290149198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1154954" y="754380"/>
            <a:ext cx="8761413" cy="922020"/>
          </a:xfrm>
          <a:effectLst/>
        </p:spPr>
        <p:txBody>
          <a:bodyPr/>
          <a:lstStyle/>
          <a:p>
            <a:r>
              <a:rPr lang="en-US" sz="3200">
                <a:effectLst/>
              </a:rPr>
              <a:t>PROCESSING HOUSING APPLICATIONS:</a:t>
            </a:r>
            <a:br>
              <a:rPr lang="en-US" sz="3200">
                <a:effectLst/>
              </a:rPr>
            </a:br>
            <a:r>
              <a:rPr lang="en-US" sz="3200" b="1" smtClean="0">
                <a:effectLst/>
              </a:rPr>
              <a:t>SB 35 STREAMLINING</a:t>
            </a:r>
            <a:endParaRPr lang="en-US" sz="3200">
              <a:effectLst/>
            </a:endParaRPr>
          </a:p>
        </p:txBody>
      </p:sp>
      <p:sp>
        <p:nvSpPr>
          <p:cNvPr id="3" name="Content Placeholder 2"/>
          <p:cNvSpPr>
            <a:spLocks noGrp="1"/>
          </p:cNvSpPr>
          <p:nvPr>
            <p:ph idx="1"/>
          </p:nvPr>
        </p:nvSpPr>
        <p:spPr>
          <a:xfrm>
            <a:off x="1154953" y="2331720"/>
            <a:ext cx="8761413" cy="3870960"/>
          </a:xfrm>
          <a:effectLst/>
        </p:spPr>
        <p:txBody>
          <a:bodyPr>
            <a:noAutofit/>
          </a:bodyPr>
          <a:lstStyle/>
          <a:p>
            <a:pPr>
              <a:lnSpc>
                <a:spcPct val="120000"/>
              </a:lnSpc>
              <a:spcAft>
                <a:spcPts val="1200"/>
              </a:spcAft>
            </a:pPr>
            <a:r>
              <a:rPr lang="en-US" sz="2000">
                <a:effectLst/>
              </a:rPr>
              <a:t>No parking standards may be imposed if the project is:</a:t>
            </a:r>
          </a:p>
          <a:p>
            <a:pPr lvl="1">
              <a:lnSpc>
                <a:spcPct val="120000"/>
              </a:lnSpc>
              <a:spcAft>
                <a:spcPts val="1200"/>
              </a:spcAft>
            </a:pPr>
            <a:r>
              <a:rPr lang="en-US" sz="2000">
                <a:effectLst/>
              </a:rPr>
              <a:t>Located within one-half mile of public transit</a:t>
            </a:r>
          </a:p>
          <a:p>
            <a:pPr lvl="1">
              <a:lnSpc>
                <a:spcPct val="120000"/>
              </a:lnSpc>
              <a:spcAft>
                <a:spcPts val="1200"/>
              </a:spcAft>
            </a:pPr>
            <a:r>
              <a:rPr lang="en-US" sz="2000">
                <a:effectLst/>
              </a:rPr>
              <a:t>Located within an architecturally and historically significant historic district</a:t>
            </a:r>
          </a:p>
          <a:p>
            <a:pPr lvl="1">
              <a:lnSpc>
                <a:spcPct val="120000"/>
              </a:lnSpc>
              <a:spcAft>
                <a:spcPts val="1200"/>
              </a:spcAft>
            </a:pPr>
            <a:r>
              <a:rPr lang="en-US" sz="2000">
                <a:effectLst/>
              </a:rPr>
              <a:t>In an area where on-street parking permits are required but not offered to the occupants of the development</a:t>
            </a:r>
          </a:p>
          <a:p>
            <a:pPr lvl="1">
              <a:lnSpc>
                <a:spcPct val="120000"/>
              </a:lnSpc>
              <a:spcAft>
                <a:spcPts val="1200"/>
              </a:spcAft>
            </a:pPr>
            <a:r>
              <a:rPr lang="en-US" sz="2000">
                <a:effectLst/>
              </a:rPr>
              <a:t>Within one block of a car share vehicle</a:t>
            </a:r>
          </a:p>
          <a:p>
            <a:pPr>
              <a:lnSpc>
                <a:spcPct val="120000"/>
              </a:lnSpc>
              <a:spcAft>
                <a:spcPts val="1200"/>
              </a:spcAft>
            </a:pPr>
            <a:r>
              <a:rPr lang="en-US" sz="2000">
                <a:effectLst/>
              </a:rPr>
              <a:t>No more than 1 space/unit for all other projects</a:t>
            </a:r>
          </a:p>
        </p:txBody>
      </p:sp>
    </p:spTree>
    <p:extLst>
      <p:ext uri="{BB962C8B-B14F-4D97-AF65-F5344CB8AC3E}">
        <p14:creationId xmlns:p14="http://schemas.microsoft.com/office/powerpoint/2010/main" val="145773641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1154954" y="754380"/>
            <a:ext cx="8761413" cy="922020"/>
          </a:xfrm>
          <a:effectLst/>
        </p:spPr>
        <p:txBody>
          <a:bodyPr/>
          <a:lstStyle/>
          <a:p>
            <a:r>
              <a:rPr lang="en-US" sz="3200">
                <a:effectLst/>
              </a:rPr>
              <a:t>PROCESSING HOUSING APPLICATIONS:</a:t>
            </a:r>
            <a:br>
              <a:rPr lang="en-US" sz="3200">
                <a:effectLst/>
              </a:rPr>
            </a:br>
            <a:r>
              <a:rPr lang="en-US" sz="3200" b="1" smtClean="0">
                <a:effectLst/>
              </a:rPr>
              <a:t>SB 35 STREAMLINING</a:t>
            </a:r>
            <a:endParaRPr lang="en-US" sz="3200">
              <a:effectLst/>
            </a:endParaRPr>
          </a:p>
        </p:txBody>
      </p:sp>
      <p:sp>
        <p:nvSpPr>
          <p:cNvPr id="3" name="Content Placeholder 2"/>
          <p:cNvSpPr>
            <a:spLocks noGrp="1"/>
          </p:cNvSpPr>
          <p:nvPr>
            <p:ph idx="1"/>
          </p:nvPr>
        </p:nvSpPr>
        <p:spPr>
          <a:xfrm>
            <a:off x="1154953" y="2326105"/>
            <a:ext cx="8761413" cy="3876575"/>
          </a:xfrm>
          <a:effectLst/>
        </p:spPr>
        <p:txBody>
          <a:bodyPr>
            <a:noAutofit/>
          </a:bodyPr>
          <a:lstStyle/>
          <a:p>
            <a:pPr>
              <a:lnSpc>
                <a:spcPct val="120000"/>
              </a:lnSpc>
              <a:spcAft>
                <a:spcPts val="1200"/>
              </a:spcAft>
            </a:pPr>
            <a:r>
              <a:rPr lang="en-US" sz="2000">
                <a:effectLst/>
              </a:rPr>
              <a:t>Within 60 to 90 days of </a:t>
            </a:r>
            <a:r>
              <a:rPr lang="en-US" sz="2000" b="1">
                <a:effectLst/>
              </a:rPr>
              <a:t>submittal</a:t>
            </a:r>
            <a:r>
              <a:rPr lang="en-US" sz="2000">
                <a:effectLst/>
              </a:rPr>
              <a:t>:</a:t>
            </a:r>
          </a:p>
          <a:p>
            <a:pPr>
              <a:lnSpc>
                <a:spcPct val="120000"/>
              </a:lnSpc>
              <a:spcAft>
                <a:spcPts val="1200"/>
              </a:spcAft>
            </a:pPr>
            <a:r>
              <a:rPr lang="en-US" sz="2000">
                <a:effectLst/>
              </a:rPr>
              <a:t>Provide list of all inconsistencies with ‘objective’ zoning and design review standards in effect at submittal or project “deemed consistent”</a:t>
            </a:r>
          </a:p>
          <a:p>
            <a:pPr lvl="1">
              <a:lnSpc>
                <a:spcPct val="120000"/>
              </a:lnSpc>
              <a:spcAft>
                <a:spcPts val="1200"/>
              </a:spcAft>
            </a:pPr>
            <a:r>
              <a:rPr lang="en-US" sz="2000">
                <a:effectLst/>
              </a:rPr>
              <a:t>‘Objective’ means “no personal or subjective judgment by a public official and uniformly verifiable by reference to an external and uniform benchmark.”</a:t>
            </a:r>
          </a:p>
          <a:p>
            <a:pPr lvl="1">
              <a:lnSpc>
                <a:spcPct val="120000"/>
              </a:lnSpc>
              <a:spcAft>
                <a:spcPts val="1200"/>
              </a:spcAft>
            </a:pPr>
            <a:r>
              <a:rPr lang="en-US" sz="2000">
                <a:effectLst/>
              </a:rPr>
              <a:t>Development is consistent with density requirements if it is within the </a:t>
            </a:r>
            <a:r>
              <a:rPr lang="en-US" sz="2000" b="1">
                <a:effectLst/>
              </a:rPr>
              <a:t>maximum</a:t>
            </a:r>
            <a:r>
              <a:rPr lang="en-US" sz="2000">
                <a:effectLst/>
              </a:rPr>
              <a:t> density permitted by general plan or zoning</a:t>
            </a:r>
          </a:p>
        </p:txBody>
      </p:sp>
    </p:spTree>
    <p:extLst>
      <p:ext uri="{BB962C8B-B14F-4D97-AF65-F5344CB8AC3E}">
        <p14:creationId xmlns:p14="http://schemas.microsoft.com/office/powerpoint/2010/main" val="245000569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1154954" y="754380"/>
            <a:ext cx="8761413" cy="922020"/>
          </a:xfrm>
          <a:effectLst/>
        </p:spPr>
        <p:txBody>
          <a:bodyPr/>
          <a:lstStyle/>
          <a:p>
            <a:r>
              <a:rPr lang="en-US" sz="3200">
                <a:effectLst/>
              </a:rPr>
              <a:t>PROCESSING HOUSING APPLICATIONS:</a:t>
            </a:r>
            <a:br>
              <a:rPr lang="en-US" sz="3200">
                <a:effectLst/>
              </a:rPr>
            </a:br>
            <a:r>
              <a:rPr lang="en-US" sz="3200" b="1" smtClean="0">
                <a:effectLst/>
              </a:rPr>
              <a:t>SB 35 STREAMLINING</a:t>
            </a:r>
            <a:endParaRPr lang="en-US" sz="3200">
              <a:effectLst/>
            </a:endParaRPr>
          </a:p>
        </p:txBody>
      </p:sp>
      <p:sp>
        <p:nvSpPr>
          <p:cNvPr id="3" name="Content Placeholder 2"/>
          <p:cNvSpPr>
            <a:spLocks noGrp="1"/>
          </p:cNvSpPr>
          <p:nvPr>
            <p:ph idx="1"/>
          </p:nvPr>
        </p:nvSpPr>
        <p:spPr>
          <a:xfrm>
            <a:off x="1154953" y="2786380"/>
            <a:ext cx="8761413" cy="3416300"/>
          </a:xfrm>
          <a:effectLst/>
        </p:spPr>
        <p:txBody>
          <a:bodyPr>
            <a:noAutofit/>
          </a:bodyPr>
          <a:lstStyle/>
          <a:p>
            <a:pPr>
              <a:lnSpc>
                <a:spcPct val="120000"/>
              </a:lnSpc>
              <a:spcAft>
                <a:spcPts val="1200"/>
              </a:spcAft>
            </a:pPr>
            <a:r>
              <a:rPr lang="en-US" sz="2000">
                <a:effectLst/>
              </a:rPr>
              <a:t>Within 90 to 180 days of </a:t>
            </a:r>
            <a:r>
              <a:rPr lang="en-US" sz="2000" b="1">
                <a:effectLst/>
              </a:rPr>
              <a:t>submittal</a:t>
            </a:r>
            <a:r>
              <a:rPr lang="en-US" sz="2000">
                <a:effectLst/>
              </a:rPr>
              <a:t>:</a:t>
            </a:r>
          </a:p>
          <a:p>
            <a:pPr>
              <a:lnSpc>
                <a:spcPct val="120000"/>
              </a:lnSpc>
              <a:spcAft>
                <a:spcPts val="1200"/>
              </a:spcAft>
            </a:pPr>
            <a:r>
              <a:rPr lang="en-US" sz="2000">
                <a:effectLst/>
              </a:rPr>
              <a:t>Complete any design review or “public oversight” of a housing development </a:t>
            </a:r>
          </a:p>
          <a:p>
            <a:pPr lvl="1">
              <a:lnSpc>
                <a:spcPct val="120000"/>
              </a:lnSpc>
              <a:spcAft>
                <a:spcPts val="1200"/>
              </a:spcAft>
            </a:pPr>
            <a:r>
              <a:rPr lang="en-US" sz="2000">
                <a:effectLst/>
              </a:rPr>
              <a:t> Prohibited from in any way “inhibiting, chilling or precluding” the ministerial approval of a project</a:t>
            </a:r>
          </a:p>
          <a:p>
            <a:pPr lvl="1">
              <a:lnSpc>
                <a:spcPct val="120000"/>
              </a:lnSpc>
              <a:spcAft>
                <a:spcPts val="1200"/>
              </a:spcAft>
            </a:pPr>
            <a:r>
              <a:rPr lang="en-US" sz="2000">
                <a:effectLst/>
              </a:rPr>
              <a:t>Review must be “objective and be strictly focused on assessing compliance with criteria required for streamlined projects”</a:t>
            </a:r>
          </a:p>
        </p:txBody>
      </p:sp>
    </p:spTree>
    <p:extLst>
      <p:ext uri="{BB962C8B-B14F-4D97-AF65-F5344CB8AC3E}">
        <p14:creationId xmlns:p14="http://schemas.microsoft.com/office/powerpoint/2010/main" val="148171855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1154954" y="754380"/>
            <a:ext cx="8761413" cy="922020"/>
          </a:xfrm>
          <a:effectLst/>
        </p:spPr>
        <p:txBody>
          <a:bodyPr/>
          <a:lstStyle/>
          <a:p>
            <a:r>
              <a:rPr lang="en-US" sz="3200">
                <a:effectLst/>
              </a:rPr>
              <a:t>PROCESSING HOUSING APPLICATIONS:</a:t>
            </a:r>
            <a:br>
              <a:rPr lang="en-US" sz="3200">
                <a:effectLst/>
              </a:rPr>
            </a:br>
            <a:r>
              <a:rPr lang="en-US" sz="3200" b="1" smtClean="0">
                <a:effectLst/>
              </a:rPr>
              <a:t>HAA AND SB 35 STRATEGIES</a:t>
            </a:r>
            <a:endParaRPr lang="en-US" sz="3200">
              <a:effectLst/>
            </a:endParaRPr>
          </a:p>
        </p:txBody>
      </p:sp>
      <p:sp>
        <p:nvSpPr>
          <p:cNvPr id="3" name="Content Placeholder 2"/>
          <p:cNvSpPr>
            <a:spLocks noGrp="1"/>
          </p:cNvSpPr>
          <p:nvPr>
            <p:ph idx="1"/>
          </p:nvPr>
        </p:nvSpPr>
        <p:spPr>
          <a:xfrm>
            <a:off x="1154953" y="2390274"/>
            <a:ext cx="10587868" cy="3812406"/>
          </a:xfrm>
          <a:effectLst/>
        </p:spPr>
        <p:txBody>
          <a:bodyPr>
            <a:noAutofit/>
          </a:bodyPr>
          <a:lstStyle/>
          <a:p>
            <a:pPr>
              <a:spcAft>
                <a:spcPts val="700"/>
              </a:spcAft>
            </a:pPr>
            <a:r>
              <a:rPr lang="en-US" sz="2000">
                <a:effectLst/>
              </a:rPr>
              <a:t>Critical to assemble complete packet of </a:t>
            </a:r>
            <a:r>
              <a:rPr lang="en-US" sz="2000" u="sng">
                <a:solidFill>
                  <a:srgbClr val="C00000"/>
                </a:solidFill>
                <a:effectLst/>
              </a:rPr>
              <a:t>“plans, programs, policies, ordinances, standards, requirements”</a:t>
            </a:r>
            <a:endParaRPr lang="en-US" sz="2000">
              <a:effectLst/>
            </a:endParaRPr>
          </a:p>
          <a:p>
            <a:pPr>
              <a:spcAft>
                <a:spcPts val="700"/>
              </a:spcAft>
            </a:pPr>
            <a:r>
              <a:rPr lang="en-US" sz="2000">
                <a:effectLst/>
              </a:rPr>
              <a:t>Detailed list of eligibility requirements for SB 35</a:t>
            </a:r>
          </a:p>
          <a:p>
            <a:pPr>
              <a:spcAft>
                <a:spcPts val="700"/>
              </a:spcAft>
            </a:pPr>
            <a:r>
              <a:rPr lang="en-US" sz="2000">
                <a:effectLst/>
              </a:rPr>
              <a:t>Require applicant to evaluate “consistency” as part of complete application (doesn’t work for SB 35)</a:t>
            </a:r>
          </a:p>
          <a:p>
            <a:pPr>
              <a:spcAft>
                <a:spcPts val="700"/>
              </a:spcAft>
            </a:pPr>
            <a:r>
              <a:rPr lang="en-US" sz="2000">
                <a:effectLst/>
              </a:rPr>
              <a:t>Use planning funds to create ‘objective’ guidelines (but are coastal zone policies excluded?)</a:t>
            </a:r>
          </a:p>
          <a:p>
            <a:pPr>
              <a:spcAft>
                <a:spcPts val="700"/>
              </a:spcAft>
            </a:pPr>
            <a:r>
              <a:rPr lang="en-US" sz="2000">
                <a:effectLst/>
              </a:rPr>
              <a:t>Can conditions of approval be incorporated?</a:t>
            </a:r>
          </a:p>
          <a:p>
            <a:pPr>
              <a:spcAft>
                <a:spcPts val="700"/>
              </a:spcAft>
            </a:pPr>
            <a:r>
              <a:rPr lang="en-US" sz="2000">
                <a:effectLst/>
              </a:rPr>
              <a:t>How will CEQA be integrated?</a:t>
            </a:r>
          </a:p>
        </p:txBody>
      </p:sp>
    </p:spTree>
    <p:extLst>
      <p:ext uri="{BB962C8B-B14F-4D97-AF65-F5344CB8AC3E}">
        <p14:creationId xmlns:p14="http://schemas.microsoft.com/office/powerpoint/2010/main" val="302824054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HCD: SB 35 ELIGIBLE CITIES</a:t>
            </a:r>
            <a:endParaRPr lang="en-US" dirty="0"/>
          </a:p>
        </p:txBody>
      </p:sp>
      <p:sp>
        <p:nvSpPr>
          <p:cNvPr id="3" name="Content Placeholder 2"/>
          <p:cNvSpPr>
            <a:spLocks noGrp="1"/>
          </p:cNvSpPr>
          <p:nvPr>
            <p:ph idx="1"/>
          </p:nvPr>
        </p:nvSpPr>
        <p:spPr/>
        <p:txBody>
          <a:bodyPr>
            <a:normAutofit/>
          </a:bodyPr>
          <a:lstStyle/>
          <a:p>
            <a:r>
              <a:rPr lang="en-US" sz="2000" dirty="0" smtClean="0"/>
              <a:t>HCD </a:t>
            </a:r>
            <a:r>
              <a:rPr lang="en-US" sz="2000" dirty="0"/>
              <a:t>intends to designate the eligible cities shortly after Jan 1</a:t>
            </a:r>
            <a:r>
              <a:rPr lang="en-US" sz="2000" dirty="0" smtClean="0"/>
              <a:t>.</a:t>
            </a:r>
          </a:p>
          <a:p>
            <a:r>
              <a:rPr lang="en-US" sz="2000" dirty="0" smtClean="0"/>
              <a:t>A preview </a:t>
            </a:r>
            <a:r>
              <a:rPr lang="en-US" sz="2000" dirty="0"/>
              <a:t>of the </a:t>
            </a:r>
            <a:r>
              <a:rPr lang="en-US" sz="2000" dirty="0">
                <a:hlinkClick r:id="rId2"/>
              </a:rPr>
              <a:t>Housing Element Open Data Project</a:t>
            </a:r>
            <a:r>
              <a:rPr lang="en-US" sz="2000" dirty="0"/>
              <a:t> </a:t>
            </a:r>
            <a:r>
              <a:rPr lang="en-US" sz="2000" dirty="0" smtClean="0"/>
              <a:t>has been sent to </a:t>
            </a:r>
            <a:r>
              <a:rPr lang="en-US" sz="2000" dirty="0"/>
              <a:t>local governments; made up of two housing element data resources:</a:t>
            </a:r>
          </a:p>
          <a:p>
            <a:pPr marL="0" indent="0">
              <a:buNone/>
            </a:pPr>
            <a:r>
              <a:rPr lang="en-US" sz="2000" dirty="0"/>
              <a:t>1.    </a:t>
            </a:r>
            <a:r>
              <a:rPr lang="en-US" sz="2000" dirty="0">
                <a:hlinkClick r:id="rId3"/>
              </a:rPr>
              <a:t>The Housing Element Implementation spreadsheet </a:t>
            </a:r>
            <a:r>
              <a:rPr lang="en-US" sz="2000" dirty="0"/>
              <a:t> </a:t>
            </a:r>
          </a:p>
          <a:p>
            <a:pPr marL="0" indent="0">
              <a:buNone/>
            </a:pPr>
            <a:r>
              <a:rPr lang="en-US" sz="2000" dirty="0"/>
              <a:t>2.    </a:t>
            </a:r>
            <a:r>
              <a:rPr lang="en-US" sz="2000" dirty="0">
                <a:hlinkClick r:id="rId4"/>
              </a:rPr>
              <a:t>Annual Progress Report Permit </a:t>
            </a:r>
            <a:r>
              <a:rPr lang="en-US" sz="2000" dirty="0" smtClean="0">
                <a:hlinkClick r:id="rId4"/>
              </a:rPr>
              <a:t>Summary</a:t>
            </a:r>
            <a:endParaRPr lang="en-US" sz="2000" dirty="0"/>
          </a:p>
          <a:p>
            <a:r>
              <a:rPr lang="en-US" sz="2000" dirty="0"/>
              <a:t>Jurisdictions will have a three-week review period to provide additional information or corrections to the data before this information is available publically on HCD’s website.  </a:t>
            </a:r>
            <a:endParaRPr lang="en-US" sz="2000" dirty="0" smtClean="0"/>
          </a:p>
        </p:txBody>
      </p:sp>
    </p:spTree>
    <p:extLst>
      <p:ext uri="{BB962C8B-B14F-4D97-AF65-F5344CB8AC3E}">
        <p14:creationId xmlns:p14="http://schemas.microsoft.com/office/powerpoint/2010/main" val="126523372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cap="all" dirty="0" smtClean="0">
                <a:solidFill>
                  <a:schemeClr val="bg1"/>
                </a:solidFill>
                <a:effectLst/>
              </a:rPr>
              <a:t>APA CALIFORNIA Housing</a:t>
            </a:r>
            <a:r>
              <a:rPr lang="en-US" dirty="0" smtClean="0">
                <a:effectLst/>
              </a:rPr>
              <a:t> </a:t>
            </a:r>
            <a:r>
              <a:rPr lang="en-US" cap="all" dirty="0" smtClean="0">
                <a:effectLst/>
              </a:rPr>
              <a:t>GUIDELINES</a:t>
            </a:r>
            <a:endParaRPr lang="en-US" cap="all" dirty="0">
              <a:effectLst/>
            </a:endParaRPr>
          </a:p>
        </p:txBody>
      </p:sp>
      <p:sp>
        <p:nvSpPr>
          <p:cNvPr id="3" name="Content Placeholder 2"/>
          <p:cNvSpPr>
            <a:spLocks noGrp="1"/>
          </p:cNvSpPr>
          <p:nvPr>
            <p:ph idx="1"/>
          </p:nvPr>
        </p:nvSpPr>
        <p:spPr>
          <a:effectLst/>
        </p:spPr>
        <p:txBody>
          <a:bodyPr>
            <a:normAutofit/>
          </a:bodyPr>
          <a:lstStyle/>
          <a:p>
            <a:pPr marL="0" indent="0">
              <a:buNone/>
            </a:pPr>
            <a:r>
              <a:rPr lang="en-US" b="1" smtClean="0">
                <a:effectLst/>
              </a:rPr>
              <a:t>APA California took a general position this year that housing measures should:</a:t>
            </a:r>
            <a:endParaRPr lang="en-US">
              <a:effectLst/>
            </a:endParaRPr>
          </a:p>
          <a:p>
            <a:r>
              <a:rPr lang="en-US" b="1" u="sng">
                <a:effectLst/>
              </a:rPr>
              <a:t>P</a:t>
            </a:r>
            <a:r>
              <a:rPr lang="en-US" b="1" u="sng" smtClean="0">
                <a:effectLst/>
              </a:rPr>
              <a:t>roduce </a:t>
            </a:r>
            <a:r>
              <a:rPr lang="en-US" b="1" u="sng">
                <a:effectLst/>
              </a:rPr>
              <a:t>more housing</a:t>
            </a:r>
            <a:r>
              <a:rPr lang="en-US" b="1">
                <a:effectLst/>
              </a:rPr>
              <a:t> </a:t>
            </a:r>
            <a:r>
              <a:rPr lang="en-US">
                <a:effectLst/>
              </a:rPr>
              <a:t>rather than adding more analysis and paperwork</a:t>
            </a:r>
            <a:r>
              <a:rPr lang="en-US" smtClean="0">
                <a:effectLst/>
              </a:rPr>
              <a:t>. </a:t>
            </a:r>
          </a:p>
          <a:p>
            <a:pPr lvl="0"/>
            <a:r>
              <a:rPr lang="en-US" b="1" u="sng" smtClean="0">
                <a:effectLst/>
              </a:rPr>
              <a:t>Provide </a:t>
            </a:r>
            <a:r>
              <a:rPr lang="en-US" b="1" u="sng">
                <a:effectLst/>
              </a:rPr>
              <a:t>funding</a:t>
            </a:r>
            <a:r>
              <a:rPr lang="en-US" b="1">
                <a:effectLst/>
              </a:rPr>
              <a:t> </a:t>
            </a:r>
            <a:r>
              <a:rPr lang="en-US">
                <a:effectLst/>
              </a:rPr>
              <a:t>for affordable housing, infrastructure to support that housing, and planning</a:t>
            </a:r>
            <a:r>
              <a:rPr lang="en-US" smtClean="0">
                <a:effectLst/>
              </a:rPr>
              <a:t>.</a:t>
            </a:r>
            <a:endParaRPr lang="en-US">
              <a:effectLst/>
            </a:endParaRPr>
          </a:p>
          <a:p>
            <a:pPr lvl="0"/>
            <a:r>
              <a:rPr lang="en-US" b="1" u="sng">
                <a:effectLst/>
              </a:rPr>
              <a:t>Increase enforcement</a:t>
            </a:r>
            <a:r>
              <a:rPr lang="en-US">
                <a:effectLst/>
              </a:rPr>
              <a:t> of existing housing laws in a manner </a:t>
            </a:r>
            <a:r>
              <a:rPr lang="en-US" smtClean="0">
                <a:effectLst/>
              </a:rPr>
              <a:t>that respects </a:t>
            </a:r>
            <a:r>
              <a:rPr lang="en-US">
                <a:effectLst/>
              </a:rPr>
              <a:t>due </a:t>
            </a:r>
            <a:r>
              <a:rPr lang="en-US" smtClean="0">
                <a:effectLst/>
              </a:rPr>
              <a:t>process, does </a:t>
            </a:r>
            <a:r>
              <a:rPr lang="en-US">
                <a:effectLst/>
              </a:rPr>
              <a:t>not target cities and counties which actively support </a:t>
            </a:r>
            <a:r>
              <a:rPr lang="en-US" smtClean="0">
                <a:effectLst/>
              </a:rPr>
              <a:t>housing, and does </a:t>
            </a:r>
            <a:r>
              <a:rPr lang="en-US">
                <a:effectLst/>
              </a:rPr>
              <a:t>not add additional housing element analysis </a:t>
            </a:r>
            <a:r>
              <a:rPr lang="en-US" smtClean="0">
                <a:effectLst/>
              </a:rPr>
              <a:t>or causes </a:t>
            </a:r>
            <a:r>
              <a:rPr lang="en-US">
                <a:effectLst/>
              </a:rPr>
              <a:t>for private </a:t>
            </a:r>
            <a:r>
              <a:rPr lang="en-US" smtClean="0">
                <a:effectLst/>
              </a:rPr>
              <a:t>lawsuits.</a:t>
            </a:r>
            <a:endParaRPr lang="en-US">
              <a:effectLst/>
            </a:endParaRPr>
          </a:p>
          <a:p>
            <a:pPr lvl="0"/>
            <a:r>
              <a:rPr lang="en-US" b="1" u="sng">
                <a:effectLst/>
              </a:rPr>
              <a:t>Streamline development</a:t>
            </a:r>
            <a:r>
              <a:rPr lang="en-US" b="1">
                <a:effectLst/>
              </a:rPr>
              <a:t> </a:t>
            </a:r>
            <a:r>
              <a:rPr lang="en-US">
                <a:effectLst/>
              </a:rPr>
              <a:t>using strategies that can be realistically met</a:t>
            </a:r>
            <a:r>
              <a:rPr lang="en-US" smtClean="0">
                <a:effectLst/>
              </a:rPr>
              <a:t>.    </a:t>
            </a:r>
            <a:r>
              <a:rPr lang="en-US">
                <a:effectLst/>
              </a:rPr>
              <a:t>J</a:t>
            </a:r>
          </a:p>
          <a:p>
            <a:endParaRPr lang="en-US">
              <a:effectLst/>
            </a:endParaRPr>
          </a:p>
        </p:txBody>
      </p:sp>
    </p:spTree>
    <p:extLst>
      <p:ext uri="{BB962C8B-B14F-4D97-AF65-F5344CB8AC3E}">
        <p14:creationId xmlns:p14="http://schemas.microsoft.com/office/powerpoint/2010/main" val="100578363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HCD: SB 35 ELIGIBLE CITIES</a:t>
            </a:r>
          </a:p>
        </p:txBody>
      </p:sp>
      <p:sp>
        <p:nvSpPr>
          <p:cNvPr id="3" name="Content Placeholder 2"/>
          <p:cNvSpPr>
            <a:spLocks noGrp="1"/>
          </p:cNvSpPr>
          <p:nvPr>
            <p:ph idx="1"/>
          </p:nvPr>
        </p:nvSpPr>
        <p:spPr>
          <a:xfrm>
            <a:off x="1154954" y="2658918"/>
            <a:ext cx="8761413" cy="3416300"/>
          </a:xfrm>
        </p:spPr>
        <p:txBody>
          <a:bodyPr>
            <a:noAutofit/>
          </a:bodyPr>
          <a:lstStyle/>
          <a:p>
            <a:r>
              <a:rPr lang="en-US" sz="2400" dirty="0"/>
              <a:t>The review period will not be the only opportunity to provide new data or </a:t>
            </a:r>
            <a:r>
              <a:rPr lang="en-US" sz="2400" dirty="0" smtClean="0"/>
              <a:t>corrections - after </a:t>
            </a:r>
            <a:r>
              <a:rPr lang="en-US" sz="2400" dirty="0"/>
              <a:t>the initial review period, corrections and additional data will continue to be accepted and the data will be updated periodically. </a:t>
            </a:r>
          </a:p>
          <a:p>
            <a:r>
              <a:rPr lang="en-US" sz="2400" dirty="0"/>
              <a:t>HCD is available to answer questions or provide technical assistance through their APR Technical Assistance </a:t>
            </a:r>
            <a:r>
              <a:rPr lang="en-US" sz="2400" dirty="0" smtClean="0"/>
              <a:t>Team: </a:t>
            </a:r>
            <a:r>
              <a:rPr lang="en-US" sz="2400" dirty="0" smtClean="0">
                <a:hlinkClick r:id="rId2"/>
              </a:rPr>
              <a:t>APR@HCD.CA.GOV</a:t>
            </a:r>
            <a:endParaRPr lang="en-US" sz="2400" dirty="0"/>
          </a:p>
          <a:p>
            <a:endParaRPr lang="en-US" sz="2400" dirty="0"/>
          </a:p>
        </p:txBody>
      </p:sp>
    </p:spTree>
    <p:extLst>
      <p:ext uri="{BB962C8B-B14F-4D97-AF65-F5344CB8AC3E}">
        <p14:creationId xmlns:p14="http://schemas.microsoft.com/office/powerpoint/2010/main" val="15764636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1154954" y="754380"/>
            <a:ext cx="8761413" cy="922020"/>
          </a:xfrm>
          <a:effectLst/>
        </p:spPr>
        <p:txBody>
          <a:bodyPr/>
          <a:lstStyle/>
          <a:p>
            <a:r>
              <a:rPr lang="en-US" sz="3200">
                <a:effectLst/>
              </a:rPr>
              <a:t>PROCESSING HOUSING APPLICATIONS:</a:t>
            </a:r>
            <a:br>
              <a:rPr lang="en-US" sz="3200">
                <a:effectLst/>
              </a:rPr>
            </a:br>
            <a:r>
              <a:rPr lang="en-US" sz="3200" smtClean="0">
                <a:effectLst/>
              </a:rPr>
              <a:t>‘</a:t>
            </a:r>
            <a:r>
              <a:rPr lang="en-US" sz="3200" b="1" smtClean="0">
                <a:effectLst/>
              </a:rPr>
              <a:t>NO NET LOSS’</a:t>
            </a:r>
            <a:endParaRPr lang="en-US" sz="3200">
              <a:effectLst/>
            </a:endParaRPr>
          </a:p>
        </p:txBody>
      </p:sp>
      <p:sp>
        <p:nvSpPr>
          <p:cNvPr id="3" name="Content Placeholder 2"/>
          <p:cNvSpPr>
            <a:spLocks noGrp="1"/>
          </p:cNvSpPr>
          <p:nvPr>
            <p:ph idx="1"/>
          </p:nvPr>
        </p:nvSpPr>
        <p:spPr>
          <a:xfrm>
            <a:off x="1154953" y="2390274"/>
            <a:ext cx="10587868" cy="3812406"/>
          </a:xfrm>
          <a:effectLst/>
        </p:spPr>
        <p:txBody>
          <a:bodyPr>
            <a:noAutofit/>
          </a:bodyPr>
          <a:lstStyle/>
          <a:p>
            <a:pPr>
              <a:spcAft>
                <a:spcPts val="700"/>
              </a:spcAft>
            </a:pPr>
            <a:endParaRPr lang="en-US" sz="2000">
              <a:effectLst/>
            </a:endParaRPr>
          </a:p>
        </p:txBody>
      </p:sp>
    </p:spTree>
    <p:extLst>
      <p:ext uri="{BB962C8B-B14F-4D97-AF65-F5344CB8AC3E}">
        <p14:creationId xmlns:p14="http://schemas.microsoft.com/office/powerpoint/2010/main" val="276148137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937501" y="670737"/>
            <a:ext cx="8229600" cy="1143000"/>
          </a:xfrm>
          <a:noFill/>
          <a:effectLst/>
        </p:spPr>
        <p:txBody>
          <a:bodyPr>
            <a:normAutofit fontScale="90000"/>
          </a:bodyPr>
          <a:lstStyle/>
          <a:p>
            <a:r>
              <a:rPr lang="en-US">
                <a:effectLst/>
              </a:rPr>
              <a:t>PROCESSING HOUSING APPLICATIONS</a:t>
            </a:r>
            <a:br>
              <a:rPr lang="en-US">
                <a:effectLst/>
              </a:rPr>
            </a:br>
            <a:r>
              <a:rPr lang="en-US" b="1">
                <a:effectLst/>
              </a:rPr>
              <a:t>ADEQUATE RHNA SITES</a:t>
            </a:r>
            <a:endParaRPr lang="en-US">
              <a:effectLst/>
            </a:endParaRPr>
          </a:p>
        </p:txBody>
      </p:sp>
      <p:sp>
        <p:nvSpPr>
          <p:cNvPr id="3" name="Content Placeholder 2"/>
          <p:cNvSpPr>
            <a:spLocks noGrp="1"/>
          </p:cNvSpPr>
          <p:nvPr>
            <p:ph sz="quarter" idx="1"/>
          </p:nvPr>
        </p:nvSpPr>
        <p:spPr>
          <a:xfrm>
            <a:off x="513347" y="2133600"/>
            <a:ext cx="10892590" cy="2085474"/>
          </a:xfrm>
          <a:effectLst/>
        </p:spPr>
        <p:txBody>
          <a:bodyPr>
            <a:normAutofit/>
          </a:bodyPr>
          <a:lstStyle/>
          <a:p>
            <a:pPr>
              <a:lnSpc>
                <a:spcPts val="3100"/>
              </a:lnSpc>
              <a:spcAft>
                <a:spcPts val="700"/>
              </a:spcAft>
            </a:pPr>
            <a:r>
              <a:rPr lang="en-US">
                <a:effectLst/>
              </a:rPr>
              <a:t>Must designate specific sites that can “accommodate” the RHNA at each income level during the planning period (65583.2</a:t>
            </a:r>
            <a:r>
              <a:rPr lang="en-US" smtClean="0">
                <a:effectLst/>
              </a:rPr>
              <a:t>).</a:t>
            </a:r>
            <a:endParaRPr lang="en-US">
              <a:effectLst/>
            </a:endParaRPr>
          </a:p>
          <a:p>
            <a:pPr>
              <a:lnSpc>
                <a:spcPts val="3100"/>
              </a:lnSpc>
              <a:spcAft>
                <a:spcPts val="700"/>
              </a:spcAft>
            </a:pPr>
            <a:r>
              <a:rPr lang="en-US">
                <a:effectLst/>
              </a:rPr>
              <a:t>Sites “accommodating” lower income housing must be at “default densities” of 10 – 30 </a:t>
            </a:r>
            <a:r>
              <a:rPr lang="en-US" smtClean="0">
                <a:effectLst/>
              </a:rPr>
              <a:t>du/A.</a:t>
            </a:r>
          </a:p>
        </p:txBody>
      </p:sp>
      <p:sp>
        <p:nvSpPr>
          <p:cNvPr id="4" name="Slide Number Placeholder 3"/>
          <p:cNvSpPr>
            <a:spLocks noGrp="1"/>
          </p:cNvSpPr>
          <p:nvPr>
            <p:ph type="sldNum" sz="quarter" idx="12"/>
          </p:nvPr>
        </p:nvSpPr>
        <p:spPr>
          <a:effectLst/>
        </p:spPr>
        <p:txBody>
          <a:bodyPr>
            <a:normAutofit/>
          </a:bodyPr>
          <a:lstStyle/>
          <a:p>
            <a:fld id="{2BA9E6C7-74B6-4F88-924F-349329D163E8}" type="slidenum">
              <a:rPr lang="en-US" smtClean="0">
                <a:effectLst/>
              </a:rPr>
              <a:t>32</a:t>
            </a:fld>
            <a:endParaRPr lang="en-US">
              <a:solidFill>
                <a:srgbClr val="013A81"/>
              </a:solidFill>
              <a:effectLst/>
              <a:latin typeface="Futura Medium" charset="0"/>
            </a:endParaRPr>
          </a:p>
        </p:txBody>
      </p:sp>
      <p:graphicFrame>
        <p:nvGraphicFramePr>
          <p:cNvPr id="5" name="Table 4"/>
          <p:cNvGraphicFramePr>
            <a:graphicFrameLocks noGrp="1"/>
          </p:cNvGraphicFramePr>
          <p:nvPr>
            <p:extLst/>
          </p:nvPr>
        </p:nvGraphicFramePr>
        <p:xfrm>
          <a:off x="2290573" y="3646383"/>
          <a:ext cx="7845551" cy="3075092"/>
        </p:xfrm>
        <a:graphic>
          <a:graphicData uri="http://schemas.openxmlformats.org/drawingml/2006/table">
            <a:tbl>
              <a:tblPr firstRow="1" firstCol="1" bandRow="1">
                <a:effectLst/>
                <a:tableStyleId>{5C22544A-7EE6-4342-B048-85BDC9FD1C3A}</a:tableStyleId>
              </a:tblPr>
              <a:tblGrid>
                <a:gridCol w="1519428">
                  <a:extLst>
                    <a:ext uri="{9D8B030D-6E8A-4147-A177-3AD203B41FA5}">
                      <a16:colId xmlns:a16="http://schemas.microsoft.com/office/drawing/2014/main" xmlns="" xmlns:p15="http://schemas.microsoft.com/office/powerpoint/2012/main" xmlns:p14="http://schemas.microsoft.com/office/powerpoint/2010/main" val="20000"/>
                    </a:ext>
                  </a:extLst>
                </a:gridCol>
                <a:gridCol w="1099418">
                  <a:extLst>
                    <a:ext uri="{9D8B030D-6E8A-4147-A177-3AD203B41FA5}">
                      <a16:colId xmlns:a16="http://schemas.microsoft.com/office/drawing/2014/main" xmlns="" xmlns:p15="http://schemas.microsoft.com/office/powerpoint/2012/main" xmlns:p14="http://schemas.microsoft.com/office/powerpoint/2010/main" val="20001"/>
                    </a:ext>
                  </a:extLst>
                </a:gridCol>
                <a:gridCol w="908514">
                  <a:extLst>
                    <a:ext uri="{9D8B030D-6E8A-4147-A177-3AD203B41FA5}">
                      <a16:colId xmlns:a16="http://schemas.microsoft.com/office/drawing/2014/main" xmlns="" xmlns:p15="http://schemas.microsoft.com/office/powerpoint/2012/main" xmlns:p14="http://schemas.microsoft.com/office/powerpoint/2010/main" val="20002"/>
                    </a:ext>
                  </a:extLst>
                </a:gridCol>
                <a:gridCol w="908514">
                  <a:extLst>
                    <a:ext uri="{9D8B030D-6E8A-4147-A177-3AD203B41FA5}">
                      <a16:colId xmlns:a16="http://schemas.microsoft.com/office/drawing/2014/main" xmlns="" xmlns:p15="http://schemas.microsoft.com/office/powerpoint/2012/main" xmlns:p14="http://schemas.microsoft.com/office/powerpoint/2010/main" val="20003"/>
                    </a:ext>
                  </a:extLst>
                </a:gridCol>
                <a:gridCol w="795539">
                  <a:extLst>
                    <a:ext uri="{9D8B030D-6E8A-4147-A177-3AD203B41FA5}">
                      <a16:colId xmlns:a16="http://schemas.microsoft.com/office/drawing/2014/main" xmlns="" xmlns:p15="http://schemas.microsoft.com/office/powerpoint/2012/main" xmlns:p14="http://schemas.microsoft.com/office/powerpoint/2010/main" val="20004"/>
                    </a:ext>
                  </a:extLst>
                </a:gridCol>
                <a:gridCol w="1137605">
                  <a:extLst>
                    <a:ext uri="{9D8B030D-6E8A-4147-A177-3AD203B41FA5}">
                      <a16:colId xmlns:a16="http://schemas.microsoft.com/office/drawing/2014/main" xmlns="" xmlns:p15="http://schemas.microsoft.com/office/powerpoint/2012/main" xmlns:p14="http://schemas.microsoft.com/office/powerpoint/2010/main" val="20005"/>
                    </a:ext>
                  </a:extLst>
                </a:gridCol>
                <a:gridCol w="1476533">
                  <a:extLst>
                    <a:ext uri="{9D8B030D-6E8A-4147-A177-3AD203B41FA5}">
                      <a16:colId xmlns:a16="http://schemas.microsoft.com/office/drawing/2014/main" xmlns="" xmlns:p15="http://schemas.microsoft.com/office/powerpoint/2012/main" xmlns:p14="http://schemas.microsoft.com/office/powerpoint/2010/main" val="20006"/>
                    </a:ext>
                  </a:extLst>
                </a:gridCol>
              </a:tblGrid>
              <a:tr h="740875">
                <a:tc>
                  <a:txBody>
                    <a:bodyPr/>
                    <a:lstStyle/>
                    <a:p>
                      <a:pPr marL="0" marR="0" algn="ctr">
                        <a:spcBef>
                          <a:spcPct val="0"/>
                        </a:spcBef>
                        <a:spcAft>
                          <a:spcPct val="0"/>
                        </a:spcAft>
                      </a:pPr>
                      <a:r>
                        <a:rPr lang="en-US">
                          <a:effectLst/>
                        </a:rPr>
                        <a:t>  APN</a:t>
                      </a:r>
                    </a:p>
                  </a:txBody>
                  <a:tcPr marL="0" marR="0" marT="0" marB="0" anchor="ctr">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tcPr>
                </a:tc>
                <a:tc>
                  <a:txBody>
                    <a:bodyPr/>
                    <a:lstStyle/>
                    <a:p>
                      <a:pPr marL="0" marR="0" algn="ctr">
                        <a:spcBef>
                          <a:spcPct val="0"/>
                        </a:spcBef>
                        <a:spcAft>
                          <a:spcPct val="0"/>
                        </a:spcAft>
                      </a:pPr>
                      <a:r>
                        <a:rPr lang="en-US" smtClean="0">
                          <a:effectLst/>
                        </a:rPr>
                        <a:t> Zone</a:t>
                      </a:r>
                      <a:endParaRPr lang="en-US">
                        <a:effectLst/>
                      </a:endParaRPr>
                    </a:p>
                  </a:txBody>
                  <a:tcPr marL="0" marR="0" marT="0" marB="0" anchor="ctr">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tcPr>
                </a:tc>
                <a:tc>
                  <a:txBody>
                    <a:bodyPr/>
                    <a:lstStyle/>
                    <a:p>
                      <a:pPr marL="0" marR="0" algn="ctr">
                        <a:spcBef>
                          <a:spcPct val="0"/>
                        </a:spcBef>
                        <a:spcAft>
                          <a:spcPct val="0"/>
                        </a:spcAft>
                      </a:pPr>
                      <a:r>
                        <a:rPr lang="en-US" smtClean="0">
                          <a:effectLst/>
                        </a:rPr>
                        <a:t> DU/A</a:t>
                      </a:r>
                      <a:endParaRPr lang="en-US">
                        <a:effectLst/>
                      </a:endParaRPr>
                    </a:p>
                  </a:txBody>
                  <a:tcPr marL="0" marR="0" marT="0" marB="0" anchor="ctr">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tcPr>
                </a:tc>
                <a:tc>
                  <a:txBody>
                    <a:bodyPr/>
                    <a:lstStyle/>
                    <a:p>
                      <a:pPr marL="0" marR="0" algn="ctr">
                        <a:spcBef>
                          <a:spcPct val="0"/>
                        </a:spcBef>
                        <a:spcAft>
                          <a:spcPct val="0"/>
                        </a:spcAft>
                      </a:pPr>
                      <a:r>
                        <a:rPr lang="en-US" smtClean="0">
                          <a:effectLst/>
                        </a:rPr>
                        <a:t> Acres</a:t>
                      </a:r>
                      <a:endParaRPr lang="en-US">
                        <a:effectLst/>
                      </a:endParaRPr>
                    </a:p>
                  </a:txBody>
                  <a:tcPr marL="0" marR="0" marT="0" marB="0" anchor="ctr">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tcPr>
                </a:tc>
                <a:tc>
                  <a:txBody>
                    <a:bodyPr/>
                    <a:lstStyle/>
                    <a:p>
                      <a:pPr marL="0" marR="0" algn="ctr">
                        <a:spcBef>
                          <a:spcPct val="0"/>
                        </a:spcBef>
                        <a:spcAft>
                          <a:spcPct val="0"/>
                        </a:spcAft>
                      </a:pPr>
                      <a:r>
                        <a:rPr lang="en-US">
                          <a:effectLst/>
                        </a:rPr>
                        <a:t>Units</a:t>
                      </a:r>
                    </a:p>
                  </a:txBody>
                  <a:tcPr marL="0" marR="0" marT="0" marB="0" anchor="ctr">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accent2"/>
                    </a:solidFill>
                  </a:tcPr>
                </a:tc>
                <a:tc>
                  <a:txBody>
                    <a:bodyPr/>
                    <a:lstStyle/>
                    <a:p>
                      <a:pPr marL="0" marR="0" algn="ctr">
                        <a:spcBef>
                          <a:spcPct val="0"/>
                        </a:spcBef>
                        <a:spcAft>
                          <a:spcPct val="0"/>
                        </a:spcAft>
                      </a:pPr>
                      <a:r>
                        <a:rPr lang="en-US">
                          <a:effectLst/>
                        </a:rPr>
                        <a:t> Use</a:t>
                      </a:r>
                    </a:p>
                  </a:txBody>
                  <a:tcPr marL="0" marR="0" marT="0" marB="0" anchor="ctr">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tcPr>
                </a:tc>
                <a:tc>
                  <a:txBody>
                    <a:bodyPr/>
                    <a:lstStyle/>
                    <a:p>
                      <a:pPr marL="0" marR="0" algn="ctr">
                        <a:spcBef>
                          <a:spcPct val="0"/>
                        </a:spcBef>
                        <a:spcAft>
                          <a:spcPct val="0"/>
                        </a:spcAft>
                      </a:pPr>
                      <a:r>
                        <a:rPr lang="en-US">
                          <a:effectLst/>
                        </a:rPr>
                        <a:t>Income Category</a:t>
                      </a:r>
                    </a:p>
                  </a:txBody>
                  <a:tcPr marL="0" marR="0" marT="0" marB="0" anchor="ctr">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accent2"/>
                    </a:solidFill>
                  </a:tcPr>
                </a:tc>
                <a:extLst>
                  <a:ext uri="{0D108BD9-81ED-4DB2-BD59-A6C34878D82A}">
                    <a16:rowId xmlns:a16="http://schemas.microsoft.com/office/drawing/2014/main" xmlns="" xmlns:p15="http://schemas.microsoft.com/office/powerpoint/2012/main" xmlns:p14="http://schemas.microsoft.com/office/powerpoint/2010/main" val="10000"/>
                  </a:ext>
                </a:extLst>
              </a:tr>
              <a:tr h="592701">
                <a:tc>
                  <a:txBody>
                    <a:bodyPr/>
                    <a:lstStyle/>
                    <a:p>
                      <a:pPr marL="0" marR="0" algn="ctr">
                        <a:spcBef>
                          <a:spcPct val="0"/>
                        </a:spcBef>
                        <a:spcAft>
                          <a:spcPct val="0"/>
                        </a:spcAft>
                      </a:pPr>
                      <a:r>
                        <a:rPr lang="en-US">
                          <a:effectLst/>
                        </a:rPr>
                        <a:t>041-0042-002</a:t>
                      </a:r>
                    </a:p>
                  </a:txBody>
                  <a:tcPr marL="0" marR="0" marT="0" marB="0" anchor="ctr">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tcPr>
                </a:tc>
                <a:tc>
                  <a:txBody>
                    <a:bodyPr/>
                    <a:lstStyle/>
                    <a:p>
                      <a:pPr marL="0" marR="0" algn="ctr">
                        <a:spcBef>
                          <a:spcPct val="0"/>
                        </a:spcBef>
                        <a:spcAft>
                          <a:spcPct val="0"/>
                        </a:spcAft>
                      </a:pPr>
                      <a:r>
                        <a:rPr lang="en-US" smtClean="0">
                          <a:effectLst/>
                        </a:rPr>
                        <a:t> R-3</a:t>
                      </a:r>
                      <a:endParaRPr lang="en-US">
                        <a:effectLst/>
                      </a:endParaRPr>
                    </a:p>
                  </a:txBody>
                  <a:tcPr marL="0" marR="0" marT="0" marB="0" anchor="ctr">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tcPr>
                </a:tc>
                <a:tc>
                  <a:txBody>
                    <a:bodyPr/>
                    <a:lstStyle/>
                    <a:p>
                      <a:pPr marL="0" marR="0" algn="ctr">
                        <a:spcBef>
                          <a:spcPct val="0"/>
                        </a:spcBef>
                        <a:spcAft>
                          <a:spcPct val="0"/>
                        </a:spcAft>
                      </a:pPr>
                      <a:r>
                        <a:rPr lang="en-US">
                          <a:effectLst/>
                        </a:rPr>
                        <a:t>20-30 du/ac</a:t>
                      </a:r>
                    </a:p>
                  </a:txBody>
                  <a:tcPr marL="0" marR="0" marT="0" marB="0" anchor="ctr">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tcPr>
                </a:tc>
                <a:tc>
                  <a:txBody>
                    <a:bodyPr/>
                    <a:lstStyle/>
                    <a:p>
                      <a:pPr marL="0" marR="0" algn="ctr">
                        <a:spcBef>
                          <a:spcPct val="0"/>
                        </a:spcBef>
                        <a:spcAft>
                          <a:spcPct val="0"/>
                        </a:spcAft>
                      </a:pPr>
                      <a:r>
                        <a:rPr lang="en-US">
                          <a:effectLst/>
                        </a:rPr>
                        <a:t>2.0</a:t>
                      </a:r>
                    </a:p>
                  </a:txBody>
                  <a:tcPr marL="0" marR="0" marT="0" marB="0" anchor="ctr">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tcPr>
                </a:tc>
                <a:tc>
                  <a:txBody>
                    <a:bodyPr/>
                    <a:lstStyle/>
                    <a:p>
                      <a:pPr marL="0" marR="0" algn="ctr">
                        <a:spcBef>
                          <a:spcPct val="0"/>
                        </a:spcBef>
                        <a:spcAft>
                          <a:spcPct val="0"/>
                        </a:spcAft>
                      </a:pPr>
                      <a:r>
                        <a:rPr lang="en-US">
                          <a:effectLst/>
                        </a:rPr>
                        <a:t>40</a:t>
                      </a:r>
                    </a:p>
                  </a:txBody>
                  <a:tcPr marL="0" marR="0" marT="0" marB="0" anchor="ctr">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accent2">
                        <a:lumMod val="40000"/>
                        <a:lumOff val="60000"/>
                      </a:schemeClr>
                    </a:solidFill>
                  </a:tcPr>
                </a:tc>
                <a:tc>
                  <a:txBody>
                    <a:bodyPr/>
                    <a:lstStyle/>
                    <a:p>
                      <a:pPr marL="0" marR="0" algn="ctr">
                        <a:spcBef>
                          <a:spcPct val="0"/>
                        </a:spcBef>
                        <a:spcAft>
                          <a:spcPct val="0"/>
                        </a:spcAft>
                      </a:pPr>
                      <a:r>
                        <a:rPr lang="en-US">
                          <a:effectLst/>
                        </a:rPr>
                        <a:t>Vacant</a:t>
                      </a:r>
                    </a:p>
                  </a:txBody>
                  <a:tcPr marL="0" marR="0" marT="0" marB="0" anchor="ctr">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tcPr>
                </a:tc>
                <a:tc>
                  <a:txBody>
                    <a:bodyPr/>
                    <a:lstStyle/>
                    <a:p>
                      <a:pPr marL="0" marR="0" algn="ctr">
                        <a:spcBef>
                          <a:spcPct val="0"/>
                        </a:spcBef>
                        <a:spcAft>
                          <a:spcPct val="0"/>
                        </a:spcAft>
                      </a:pPr>
                      <a:r>
                        <a:rPr lang="en-US">
                          <a:effectLst/>
                        </a:rPr>
                        <a:t>Lower</a:t>
                      </a:r>
                    </a:p>
                  </a:txBody>
                  <a:tcPr marL="0" marR="0" marT="0" marB="0" anchor="ctr">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accent2">
                        <a:lumMod val="40000"/>
                        <a:lumOff val="60000"/>
                      </a:schemeClr>
                    </a:solidFill>
                  </a:tcPr>
                </a:tc>
                <a:extLst>
                  <a:ext uri="{0D108BD9-81ED-4DB2-BD59-A6C34878D82A}">
                    <a16:rowId xmlns:a16="http://schemas.microsoft.com/office/drawing/2014/main" xmlns="" xmlns:p15="http://schemas.microsoft.com/office/powerpoint/2012/main" xmlns:p14="http://schemas.microsoft.com/office/powerpoint/2010/main" val="10001"/>
                  </a:ext>
                </a:extLst>
              </a:tr>
              <a:tr h="592701">
                <a:tc>
                  <a:txBody>
                    <a:bodyPr/>
                    <a:lstStyle/>
                    <a:p>
                      <a:pPr marL="0" marR="0" algn="ctr">
                        <a:spcBef>
                          <a:spcPct val="0"/>
                        </a:spcBef>
                        <a:spcAft>
                          <a:spcPct val="0"/>
                        </a:spcAft>
                      </a:pPr>
                      <a:r>
                        <a:rPr lang="en-US">
                          <a:effectLst/>
                        </a:rPr>
                        <a:t>037-0400-027</a:t>
                      </a:r>
                    </a:p>
                  </a:txBody>
                  <a:tcPr marL="0" marR="0" marT="0" marB="0" anchor="ctr">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tcPr>
                </a:tc>
                <a:tc>
                  <a:txBody>
                    <a:bodyPr/>
                    <a:lstStyle/>
                    <a:p>
                      <a:pPr marL="0" marR="0" algn="ctr">
                        <a:spcBef>
                          <a:spcPct val="0"/>
                        </a:spcBef>
                        <a:spcAft>
                          <a:spcPct val="0"/>
                        </a:spcAft>
                      </a:pPr>
                      <a:r>
                        <a:rPr lang="en-US" smtClean="0">
                          <a:effectLst/>
                        </a:rPr>
                        <a:t> R-2</a:t>
                      </a:r>
                      <a:endParaRPr lang="en-US">
                        <a:effectLst/>
                      </a:endParaRPr>
                    </a:p>
                  </a:txBody>
                  <a:tcPr marL="0" marR="0" marT="0" marB="0" anchor="ctr">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tcPr>
                </a:tc>
                <a:tc>
                  <a:txBody>
                    <a:bodyPr/>
                    <a:lstStyle/>
                    <a:p>
                      <a:pPr marL="0" marR="0" algn="ctr">
                        <a:spcBef>
                          <a:spcPct val="0"/>
                        </a:spcBef>
                        <a:spcAft>
                          <a:spcPct val="0"/>
                        </a:spcAft>
                      </a:pPr>
                      <a:r>
                        <a:rPr lang="en-US">
                          <a:effectLst/>
                        </a:rPr>
                        <a:t>10-20 du/ac</a:t>
                      </a:r>
                    </a:p>
                  </a:txBody>
                  <a:tcPr marL="0" marR="0" marT="0" marB="0" anchor="ctr">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tcPr>
                </a:tc>
                <a:tc>
                  <a:txBody>
                    <a:bodyPr/>
                    <a:lstStyle/>
                    <a:p>
                      <a:pPr marL="0" marR="0" algn="ctr">
                        <a:spcBef>
                          <a:spcPct val="0"/>
                        </a:spcBef>
                        <a:spcAft>
                          <a:spcPct val="0"/>
                        </a:spcAft>
                      </a:pPr>
                      <a:r>
                        <a:rPr lang="en-US">
                          <a:effectLst/>
                        </a:rPr>
                        <a:t>0.75</a:t>
                      </a:r>
                    </a:p>
                  </a:txBody>
                  <a:tcPr marL="0" marR="0" marT="0" marB="0" anchor="ctr">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tcPr>
                </a:tc>
                <a:tc>
                  <a:txBody>
                    <a:bodyPr/>
                    <a:lstStyle/>
                    <a:p>
                      <a:pPr marL="0" marR="0" algn="ctr">
                        <a:spcBef>
                          <a:spcPct val="0"/>
                        </a:spcBef>
                        <a:spcAft>
                          <a:spcPct val="0"/>
                        </a:spcAft>
                      </a:pPr>
                      <a:r>
                        <a:rPr lang="en-US">
                          <a:effectLst/>
                        </a:rPr>
                        <a:t>7</a:t>
                      </a:r>
                    </a:p>
                  </a:txBody>
                  <a:tcPr marL="0" marR="0" marT="0" marB="0" anchor="ctr">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accent2">
                        <a:lumMod val="20000"/>
                        <a:lumOff val="80000"/>
                      </a:schemeClr>
                    </a:solidFill>
                  </a:tcPr>
                </a:tc>
                <a:tc>
                  <a:txBody>
                    <a:bodyPr/>
                    <a:lstStyle/>
                    <a:p>
                      <a:pPr marL="0" marR="0" algn="ctr">
                        <a:spcBef>
                          <a:spcPct val="0"/>
                        </a:spcBef>
                        <a:spcAft>
                          <a:spcPct val="0"/>
                        </a:spcAft>
                      </a:pPr>
                      <a:r>
                        <a:rPr lang="en-US">
                          <a:effectLst/>
                        </a:rPr>
                        <a:t>Duplex</a:t>
                      </a:r>
                    </a:p>
                  </a:txBody>
                  <a:tcPr marL="0" marR="0" marT="0" marB="0" anchor="ctr">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tcPr>
                </a:tc>
                <a:tc>
                  <a:txBody>
                    <a:bodyPr/>
                    <a:lstStyle/>
                    <a:p>
                      <a:pPr marL="0" marR="0" algn="ctr">
                        <a:spcBef>
                          <a:spcPct val="0"/>
                        </a:spcBef>
                        <a:spcAft>
                          <a:spcPct val="0"/>
                        </a:spcAft>
                      </a:pPr>
                      <a:r>
                        <a:rPr lang="en-US" smtClean="0">
                          <a:effectLst/>
                        </a:rPr>
                        <a:t>Moderate</a:t>
                      </a:r>
                      <a:endParaRPr lang="en-US">
                        <a:effectLst/>
                      </a:endParaRPr>
                    </a:p>
                  </a:txBody>
                  <a:tcPr marL="0" marR="0" marT="0" marB="0" anchor="ctr">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accent2">
                        <a:lumMod val="20000"/>
                        <a:lumOff val="80000"/>
                      </a:schemeClr>
                    </a:solidFill>
                  </a:tcPr>
                </a:tc>
                <a:extLst>
                  <a:ext uri="{0D108BD9-81ED-4DB2-BD59-A6C34878D82A}">
                    <a16:rowId xmlns:a16="http://schemas.microsoft.com/office/drawing/2014/main" xmlns="" xmlns:p15="http://schemas.microsoft.com/office/powerpoint/2012/main" xmlns:p14="http://schemas.microsoft.com/office/powerpoint/2010/main" val="10002"/>
                  </a:ext>
                </a:extLst>
              </a:tr>
              <a:tr h="592701">
                <a:tc>
                  <a:txBody>
                    <a:bodyPr/>
                    <a:lstStyle/>
                    <a:p>
                      <a:pPr marL="0" marR="0" algn="ctr">
                        <a:spcBef>
                          <a:spcPct val="0"/>
                        </a:spcBef>
                        <a:spcAft>
                          <a:spcPct val="0"/>
                        </a:spcAft>
                      </a:pPr>
                      <a:r>
                        <a:rPr lang="en-US">
                          <a:effectLst/>
                        </a:rPr>
                        <a:t>038-0100-040</a:t>
                      </a:r>
                    </a:p>
                  </a:txBody>
                  <a:tcPr marL="0" marR="0" marT="0" marB="0" anchor="ctr">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tcPr>
                </a:tc>
                <a:tc>
                  <a:txBody>
                    <a:bodyPr/>
                    <a:lstStyle/>
                    <a:p>
                      <a:pPr marL="0" marR="0" algn="ctr">
                        <a:spcBef>
                          <a:spcPct val="0"/>
                        </a:spcBef>
                        <a:spcAft>
                          <a:spcPct val="0"/>
                        </a:spcAft>
                      </a:pPr>
                      <a:r>
                        <a:rPr lang="en-US" smtClean="0">
                          <a:effectLst/>
                        </a:rPr>
                        <a:t> R-1</a:t>
                      </a:r>
                      <a:endParaRPr lang="en-US">
                        <a:effectLst/>
                      </a:endParaRPr>
                    </a:p>
                  </a:txBody>
                  <a:tcPr marL="0" marR="0" marT="0" marB="0" anchor="ctr">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tcPr>
                </a:tc>
                <a:tc>
                  <a:txBody>
                    <a:bodyPr/>
                    <a:lstStyle/>
                    <a:p>
                      <a:pPr marL="0" marR="0" algn="ctr">
                        <a:spcBef>
                          <a:spcPct val="0"/>
                        </a:spcBef>
                        <a:spcAft>
                          <a:spcPct val="0"/>
                        </a:spcAft>
                      </a:pPr>
                      <a:r>
                        <a:rPr lang="en-US">
                          <a:effectLst/>
                        </a:rPr>
                        <a:t>5-10 du/ac</a:t>
                      </a:r>
                    </a:p>
                  </a:txBody>
                  <a:tcPr marL="0" marR="0" marT="0" marB="0" anchor="ctr">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tcPr>
                </a:tc>
                <a:tc>
                  <a:txBody>
                    <a:bodyPr/>
                    <a:lstStyle/>
                    <a:p>
                      <a:pPr marL="0" marR="0" algn="ctr">
                        <a:spcBef>
                          <a:spcPct val="0"/>
                        </a:spcBef>
                        <a:spcAft>
                          <a:spcPct val="0"/>
                        </a:spcAft>
                      </a:pPr>
                      <a:r>
                        <a:rPr lang="en-US">
                          <a:effectLst/>
                        </a:rPr>
                        <a:t>4.5</a:t>
                      </a:r>
                    </a:p>
                  </a:txBody>
                  <a:tcPr marL="0" marR="0" marT="0" marB="0" anchor="ctr">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tcPr>
                </a:tc>
                <a:tc>
                  <a:txBody>
                    <a:bodyPr/>
                    <a:lstStyle/>
                    <a:p>
                      <a:pPr marL="0" marR="0" algn="ctr">
                        <a:spcBef>
                          <a:spcPct val="0"/>
                        </a:spcBef>
                        <a:spcAft>
                          <a:spcPct val="0"/>
                        </a:spcAft>
                      </a:pPr>
                      <a:r>
                        <a:rPr lang="en-US">
                          <a:effectLst/>
                        </a:rPr>
                        <a:t>22</a:t>
                      </a:r>
                    </a:p>
                  </a:txBody>
                  <a:tcPr marL="0" marR="0" marT="0" marB="0" anchor="ctr">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accent2">
                        <a:lumMod val="40000"/>
                        <a:lumOff val="60000"/>
                      </a:schemeClr>
                    </a:solidFill>
                  </a:tcPr>
                </a:tc>
                <a:tc>
                  <a:txBody>
                    <a:bodyPr/>
                    <a:lstStyle/>
                    <a:p>
                      <a:pPr marL="0" marR="0" algn="ctr">
                        <a:spcBef>
                          <a:spcPct val="0"/>
                        </a:spcBef>
                        <a:spcAft>
                          <a:spcPct val="0"/>
                        </a:spcAft>
                      </a:pPr>
                      <a:r>
                        <a:rPr lang="en-US">
                          <a:effectLst/>
                        </a:rPr>
                        <a:t>Vacant</a:t>
                      </a:r>
                    </a:p>
                  </a:txBody>
                  <a:tcPr marL="0" marR="0" marT="0" marB="0" anchor="ctr">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tcPr>
                </a:tc>
                <a:tc>
                  <a:txBody>
                    <a:bodyPr/>
                    <a:lstStyle/>
                    <a:p>
                      <a:pPr marL="0" marR="0" algn="ctr">
                        <a:spcBef>
                          <a:spcPct val="0"/>
                        </a:spcBef>
                        <a:spcAft>
                          <a:spcPct val="0"/>
                        </a:spcAft>
                      </a:pPr>
                      <a:r>
                        <a:rPr lang="en-US" smtClean="0">
                          <a:effectLst/>
                        </a:rPr>
                        <a:t>Above Moderate</a:t>
                      </a:r>
                      <a:endParaRPr lang="en-US">
                        <a:effectLst/>
                      </a:endParaRPr>
                    </a:p>
                  </a:txBody>
                  <a:tcPr marL="0" marR="0" marT="0" marB="0" anchor="ctr">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accent2">
                        <a:lumMod val="40000"/>
                        <a:lumOff val="60000"/>
                      </a:schemeClr>
                    </a:solidFill>
                  </a:tcPr>
                </a:tc>
                <a:extLst>
                  <a:ext uri="{0D108BD9-81ED-4DB2-BD59-A6C34878D82A}">
                    <a16:rowId xmlns:a16="http://schemas.microsoft.com/office/drawing/2014/main" xmlns="" xmlns:p15="http://schemas.microsoft.com/office/powerpoint/2012/main" xmlns:p14="http://schemas.microsoft.com/office/powerpoint/2010/main" val="10003"/>
                  </a:ext>
                </a:extLst>
              </a:tr>
              <a:tr h="556114">
                <a:tc>
                  <a:txBody>
                    <a:bodyPr/>
                    <a:lstStyle/>
                    <a:p>
                      <a:pPr marL="0" marR="0" algn="ctr">
                        <a:spcBef>
                          <a:spcPct val="0"/>
                        </a:spcBef>
                        <a:spcAft>
                          <a:spcPct val="0"/>
                        </a:spcAft>
                      </a:pPr>
                      <a:r>
                        <a:rPr lang="en-US">
                          <a:effectLst/>
                        </a:rPr>
                        <a:t>039-1100-039</a:t>
                      </a:r>
                    </a:p>
                  </a:txBody>
                  <a:tcPr marL="0" marR="0" marT="0" marB="0" anchor="ctr">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tcPr>
                </a:tc>
                <a:tc>
                  <a:txBody>
                    <a:bodyPr/>
                    <a:lstStyle/>
                    <a:p>
                      <a:pPr marL="0" marR="0" algn="ctr">
                        <a:spcBef>
                          <a:spcPct val="0"/>
                        </a:spcBef>
                        <a:spcAft>
                          <a:spcPct val="0"/>
                        </a:spcAft>
                      </a:pPr>
                      <a:r>
                        <a:rPr lang="en-US" smtClean="0">
                          <a:effectLst/>
                        </a:rPr>
                        <a:t> CMU</a:t>
                      </a:r>
                      <a:endParaRPr lang="en-US">
                        <a:effectLst/>
                      </a:endParaRPr>
                    </a:p>
                  </a:txBody>
                  <a:tcPr marL="0" marR="0" marT="0" marB="0" anchor="ctr">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tcPr>
                </a:tc>
                <a:tc>
                  <a:txBody>
                    <a:bodyPr/>
                    <a:lstStyle/>
                    <a:p>
                      <a:pPr marL="0" marR="0" algn="ctr">
                        <a:spcBef>
                          <a:spcPct val="0"/>
                        </a:spcBef>
                        <a:spcAft>
                          <a:spcPct val="0"/>
                        </a:spcAft>
                      </a:pPr>
                      <a:r>
                        <a:rPr lang="en-US">
                          <a:effectLst/>
                        </a:rPr>
                        <a:t>20 du/ac</a:t>
                      </a:r>
                    </a:p>
                  </a:txBody>
                  <a:tcPr marL="0" marR="0" marT="0" marB="0" anchor="ctr">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tcPr>
                </a:tc>
                <a:tc>
                  <a:txBody>
                    <a:bodyPr/>
                    <a:lstStyle/>
                    <a:p>
                      <a:pPr marL="0" marR="0" algn="ctr">
                        <a:spcBef>
                          <a:spcPct val="0"/>
                        </a:spcBef>
                        <a:spcAft>
                          <a:spcPct val="0"/>
                        </a:spcAft>
                      </a:pPr>
                      <a:r>
                        <a:rPr lang="en-US">
                          <a:effectLst/>
                        </a:rPr>
                        <a:t>1.5</a:t>
                      </a:r>
                    </a:p>
                  </a:txBody>
                  <a:tcPr marL="0" marR="0" marT="0" marB="0" anchor="ctr">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tcPr>
                </a:tc>
                <a:tc>
                  <a:txBody>
                    <a:bodyPr/>
                    <a:lstStyle/>
                    <a:p>
                      <a:pPr marL="0" marR="0" algn="ctr">
                        <a:spcBef>
                          <a:spcPct val="0"/>
                        </a:spcBef>
                        <a:spcAft>
                          <a:spcPct val="0"/>
                        </a:spcAft>
                      </a:pPr>
                      <a:r>
                        <a:rPr lang="en-US">
                          <a:effectLst/>
                        </a:rPr>
                        <a:t>25</a:t>
                      </a:r>
                    </a:p>
                  </a:txBody>
                  <a:tcPr marL="0" marR="0" marT="0" marB="0" anchor="ctr">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accent2">
                        <a:lumMod val="20000"/>
                        <a:lumOff val="80000"/>
                      </a:schemeClr>
                    </a:solidFill>
                  </a:tcPr>
                </a:tc>
                <a:tc>
                  <a:txBody>
                    <a:bodyPr/>
                    <a:lstStyle/>
                    <a:p>
                      <a:pPr marL="0" marR="0" algn="ctr">
                        <a:spcBef>
                          <a:spcPct val="0"/>
                        </a:spcBef>
                        <a:spcAft>
                          <a:spcPct val="0"/>
                        </a:spcAft>
                      </a:pPr>
                      <a:r>
                        <a:rPr lang="en-US">
                          <a:effectLst/>
                        </a:rPr>
                        <a:t>Parking </a:t>
                      </a:r>
                    </a:p>
                  </a:txBody>
                  <a:tcPr marL="0" marR="0" marT="0" marB="0" anchor="ctr">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tcPr>
                </a:tc>
                <a:tc>
                  <a:txBody>
                    <a:bodyPr/>
                    <a:lstStyle/>
                    <a:p>
                      <a:pPr marL="0" marR="0" algn="ctr">
                        <a:spcBef>
                          <a:spcPct val="0"/>
                        </a:spcBef>
                        <a:spcAft>
                          <a:spcPct val="0"/>
                        </a:spcAft>
                      </a:pPr>
                      <a:r>
                        <a:rPr lang="en-US" smtClean="0">
                          <a:effectLst/>
                        </a:rPr>
                        <a:t>Moderate</a:t>
                      </a:r>
                      <a:endParaRPr lang="en-US">
                        <a:effectLst/>
                      </a:endParaRPr>
                    </a:p>
                  </a:txBody>
                  <a:tcPr marL="0" marR="0" marT="0" marB="0" anchor="ctr">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accent2">
                        <a:lumMod val="20000"/>
                        <a:lumOff val="80000"/>
                      </a:schemeClr>
                    </a:solidFill>
                  </a:tcPr>
                </a:tc>
                <a:extLst>
                  <a:ext uri="{0D108BD9-81ED-4DB2-BD59-A6C34878D82A}">
                    <a16:rowId xmlns:a16="http://schemas.microsoft.com/office/drawing/2014/main" xmlns="" xmlns:p15="http://schemas.microsoft.com/office/powerpoint/2012/main" xmlns:p14="http://schemas.microsoft.com/office/powerpoint/2010/main" val="10004"/>
                  </a:ext>
                </a:extLst>
              </a:tr>
            </a:tbl>
          </a:graphicData>
        </a:graphic>
      </p:graphicFrame>
    </p:spTree>
    <p:extLst>
      <p:ext uri="{BB962C8B-B14F-4D97-AF65-F5344CB8AC3E}">
        <p14:creationId xmlns:p14="http://schemas.microsoft.com/office/powerpoint/2010/main" val="260229224"/>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1154954" y="818147"/>
            <a:ext cx="8761413" cy="994611"/>
          </a:xfrm>
          <a:effectLst/>
        </p:spPr>
        <p:txBody>
          <a:bodyPr>
            <a:normAutofit fontScale="90000"/>
          </a:bodyPr>
          <a:lstStyle/>
          <a:p>
            <a:r>
              <a:rPr lang="en-US">
                <a:effectLst/>
              </a:rPr>
              <a:t>PROCESSING HOUSING APPLICATIONS</a:t>
            </a:r>
            <a:br>
              <a:rPr lang="en-US">
                <a:effectLst/>
              </a:rPr>
            </a:br>
            <a:r>
              <a:rPr lang="en-US" b="1" smtClean="0">
                <a:effectLst/>
              </a:rPr>
              <a:t>NO NET LOSS OF INVENTORY SITES (65863)</a:t>
            </a:r>
            <a:endParaRPr lang="en-US">
              <a:effectLst/>
            </a:endParaRPr>
          </a:p>
        </p:txBody>
      </p:sp>
      <p:sp>
        <p:nvSpPr>
          <p:cNvPr id="3" name="Content Placeholder 2"/>
          <p:cNvSpPr>
            <a:spLocks noGrp="1"/>
          </p:cNvSpPr>
          <p:nvPr>
            <p:ph idx="1"/>
          </p:nvPr>
        </p:nvSpPr>
        <p:spPr>
          <a:effectLst/>
        </p:spPr>
        <p:txBody>
          <a:bodyPr>
            <a:normAutofit fontScale="85000" lnSpcReduction="20000"/>
          </a:bodyPr>
          <a:lstStyle/>
          <a:p>
            <a:pPr>
              <a:spcAft>
                <a:spcPts val="700"/>
              </a:spcAft>
            </a:pPr>
            <a:r>
              <a:rPr lang="en-US" sz="3200">
                <a:effectLst/>
              </a:rPr>
              <a:t>Applies when: </a:t>
            </a:r>
            <a:endParaRPr lang="en-US" sz="2800">
              <a:effectLst/>
            </a:endParaRPr>
          </a:p>
          <a:p>
            <a:pPr lvl="1">
              <a:spcAft>
                <a:spcPts val="700"/>
              </a:spcAft>
            </a:pPr>
            <a:r>
              <a:rPr lang="en-US" sz="2800">
                <a:effectLst/>
              </a:rPr>
              <a:t>Any site in inventory either downzoned to reduce density; or approved at lower density than shown; OR</a:t>
            </a:r>
          </a:p>
          <a:p>
            <a:pPr lvl="1">
              <a:spcAft>
                <a:spcPts val="700"/>
              </a:spcAft>
            </a:pPr>
            <a:r>
              <a:rPr lang="en-US" sz="2800" u="sng">
                <a:solidFill>
                  <a:srgbClr val="C00000"/>
                </a:solidFill>
                <a:effectLst/>
              </a:rPr>
              <a:t>Site approved with fewer units at the income level shown in the inventory.</a:t>
            </a:r>
          </a:p>
          <a:p>
            <a:pPr>
              <a:spcAft>
                <a:spcPts val="700"/>
              </a:spcAft>
            </a:pPr>
            <a:r>
              <a:rPr lang="en-US" sz="3200">
                <a:effectLst/>
              </a:rPr>
              <a:t>Only applicable to counties and general law cities</a:t>
            </a:r>
            <a:r>
              <a:rPr lang="en-US" sz="3200" smtClean="0">
                <a:effectLst/>
              </a:rPr>
              <a:t>.</a:t>
            </a:r>
            <a:r>
              <a:rPr lang="en-US" b="1" smtClean="0">
                <a:effectLst/>
              </a:rPr>
              <a:t>							</a:t>
            </a:r>
            <a:endParaRPr lang="en-US" b="1">
              <a:effectLst/>
            </a:endParaRPr>
          </a:p>
        </p:txBody>
      </p:sp>
    </p:spTree>
    <p:extLst>
      <p:ext uri="{BB962C8B-B14F-4D97-AF65-F5344CB8AC3E}">
        <p14:creationId xmlns:p14="http://schemas.microsoft.com/office/powerpoint/2010/main" val="329527498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1154954" y="818147"/>
            <a:ext cx="8761413" cy="994611"/>
          </a:xfrm>
          <a:effectLst/>
        </p:spPr>
        <p:txBody>
          <a:bodyPr>
            <a:normAutofit fontScale="90000"/>
          </a:bodyPr>
          <a:lstStyle/>
          <a:p>
            <a:r>
              <a:rPr lang="en-US">
                <a:effectLst/>
              </a:rPr>
              <a:t>PROCESSING HOUSING </a:t>
            </a:r>
            <a:r>
              <a:rPr lang="en-US" smtClean="0">
                <a:effectLst/>
              </a:rPr>
              <a:t>APPLICATIONS:</a:t>
            </a:r>
            <a:r>
              <a:rPr lang="en-US">
                <a:effectLst/>
              </a:rPr>
              <a:t/>
            </a:r>
            <a:br>
              <a:rPr lang="en-US">
                <a:effectLst/>
              </a:rPr>
            </a:br>
            <a:r>
              <a:rPr lang="en-US" b="1">
                <a:effectLst/>
              </a:rPr>
              <a:t>‘NO NET LOSS’ </a:t>
            </a:r>
            <a:r>
              <a:rPr lang="en-US" b="1" smtClean="0">
                <a:effectLst/>
              </a:rPr>
              <a:t>REQUIRED FINDINGS</a:t>
            </a:r>
            <a:endParaRPr lang="en-US">
              <a:effectLst/>
            </a:endParaRPr>
          </a:p>
        </p:txBody>
      </p:sp>
      <p:sp>
        <p:nvSpPr>
          <p:cNvPr id="3" name="Content Placeholder 2"/>
          <p:cNvSpPr>
            <a:spLocks noGrp="1"/>
          </p:cNvSpPr>
          <p:nvPr>
            <p:ph idx="1"/>
          </p:nvPr>
        </p:nvSpPr>
        <p:spPr>
          <a:xfrm>
            <a:off x="1154954" y="2603500"/>
            <a:ext cx="10299109" cy="3765216"/>
          </a:xfrm>
          <a:effectLst/>
        </p:spPr>
        <p:txBody>
          <a:bodyPr>
            <a:normAutofit fontScale="70000" lnSpcReduction="20000"/>
          </a:bodyPr>
          <a:lstStyle/>
          <a:p>
            <a:pPr>
              <a:lnSpc>
                <a:spcPct val="110000"/>
              </a:lnSpc>
              <a:spcAft>
                <a:spcPts val="700"/>
              </a:spcAft>
            </a:pPr>
            <a:r>
              <a:rPr lang="en-US" sz="2900">
                <a:effectLst/>
              </a:rPr>
              <a:t>OK if:</a:t>
            </a:r>
          </a:p>
          <a:p>
            <a:pPr lvl="1">
              <a:lnSpc>
                <a:spcPct val="110000"/>
              </a:lnSpc>
              <a:spcAft>
                <a:spcPts val="700"/>
              </a:spcAft>
            </a:pPr>
            <a:r>
              <a:rPr lang="en-US" sz="2900">
                <a:effectLst/>
              </a:rPr>
              <a:t>Reduction consistent with GP and Housing Element; and</a:t>
            </a:r>
          </a:p>
          <a:p>
            <a:pPr lvl="1">
              <a:lnSpc>
                <a:spcPct val="110000"/>
              </a:lnSpc>
              <a:spcAft>
                <a:spcPts val="700"/>
              </a:spcAft>
            </a:pPr>
            <a:r>
              <a:rPr lang="en-US" sz="2900">
                <a:effectLst/>
              </a:rPr>
              <a:t>Remaining sites in Element are adequate at all income levels. </a:t>
            </a:r>
            <a:r>
              <a:rPr lang="en-US" sz="2900" u="sng">
                <a:solidFill>
                  <a:srgbClr val="C00000"/>
                </a:solidFill>
                <a:effectLst/>
              </a:rPr>
              <a:t>Must quantify unmet need and remaining capacity by income level.</a:t>
            </a:r>
            <a:r>
              <a:rPr lang="en-US" sz="2900">
                <a:solidFill>
                  <a:srgbClr val="FF0000"/>
                </a:solidFill>
                <a:effectLst/>
              </a:rPr>
              <a:t> </a:t>
            </a:r>
            <a:endParaRPr lang="en-US" sz="2900">
              <a:effectLst/>
            </a:endParaRPr>
          </a:p>
          <a:p>
            <a:pPr>
              <a:lnSpc>
                <a:spcPct val="110000"/>
              </a:lnSpc>
              <a:spcAft>
                <a:spcPts val="700"/>
              </a:spcAft>
            </a:pPr>
            <a:r>
              <a:rPr lang="en-US" sz="2900">
                <a:effectLst/>
              </a:rPr>
              <a:t>If remaining sites are not adequate, can ID “additional, adequate, and available sites” so ‘no net loss.’</a:t>
            </a:r>
          </a:p>
          <a:p>
            <a:pPr>
              <a:lnSpc>
                <a:spcPct val="110000"/>
              </a:lnSpc>
              <a:spcAft>
                <a:spcPts val="700"/>
              </a:spcAft>
            </a:pPr>
            <a:r>
              <a:rPr lang="en-US" sz="2900">
                <a:effectLst/>
              </a:rPr>
              <a:t>Solely city’s responsibility unless developer’s application had lower density; </a:t>
            </a:r>
            <a:r>
              <a:rPr lang="en-US" sz="2900" u="sng">
                <a:solidFill>
                  <a:srgbClr val="C00000"/>
                </a:solidFill>
                <a:effectLst/>
              </a:rPr>
              <a:t>developer has no responsibility for income level. City cannot deny because developer’s project results in need for additional sites</a:t>
            </a:r>
            <a:r>
              <a:rPr lang="en-US" sz="2900">
                <a:effectLst/>
              </a:rPr>
              <a:t>. </a:t>
            </a:r>
            <a:r>
              <a:rPr lang="en-US" sz="2900" b="1" smtClean="0">
                <a:effectLst/>
              </a:rPr>
              <a:t>		</a:t>
            </a:r>
            <a:r>
              <a:rPr lang="en-US" sz="2600" b="1" smtClean="0">
                <a:effectLst/>
              </a:rPr>
              <a:t>	</a:t>
            </a:r>
            <a:r>
              <a:rPr lang="en-US" b="1" smtClean="0">
                <a:effectLst/>
              </a:rPr>
              <a:t>	</a:t>
            </a:r>
            <a:endParaRPr lang="en-US" b="1">
              <a:effectLst/>
            </a:endParaRPr>
          </a:p>
        </p:txBody>
      </p:sp>
    </p:spTree>
    <p:extLst>
      <p:ext uri="{BB962C8B-B14F-4D97-AF65-F5344CB8AC3E}">
        <p14:creationId xmlns:p14="http://schemas.microsoft.com/office/powerpoint/2010/main" val="158001202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1154954" y="818147"/>
            <a:ext cx="8761413" cy="994611"/>
          </a:xfrm>
          <a:effectLst/>
        </p:spPr>
        <p:txBody>
          <a:bodyPr>
            <a:normAutofit fontScale="90000"/>
          </a:bodyPr>
          <a:lstStyle/>
          <a:p>
            <a:r>
              <a:rPr lang="en-US">
                <a:effectLst/>
              </a:rPr>
              <a:t>PROCESSING HOUSING APPLICATIONS</a:t>
            </a:r>
            <a:br>
              <a:rPr lang="en-US">
                <a:effectLst/>
              </a:rPr>
            </a:br>
            <a:r>
              <a:rPr lang="en-US" b="1" smtClean="0">
                <a:effectLst/>
              </a:rPr>
              <a:t>‘NO NET LOSS’ OPTIONS</a:t>
            </a:r>
            <a:endParaRPr lang="en-US">
              <a:effectLst/>
            </a:endParaRPr>
          </a:p>
        </p:txBody>
      </p:sp>
      <p:sp>
        <p:nvSpPr>
          <p:cNvPr id="3" name="Content Placeholder 2"/>
          <p:cNvSpPr>
            <a:spLocks noGrp="1"/>
          </p:cNvSpPr>
          <p:nvPr>
            <p:ph idx="1"/>
          </p:nvPr>
        </p:nvSpPr>
        <p:spPr>
          <a:xfrm>
            <a:off x="1154954" y="2603500"/>
            <a:ext cx="10315151" cy="3416300"/>
          </a:xfrm>
          <a:effectLst/>
        </p:spPr>
        <p:txBody>
          <a:bodyPr>
            <a:noAutofit/>
          </a:bodyPr>
          <a:lstStyle/>
          <a:p>
            <a:pPr>
              <a:spcAft>
                <a:spcPts val="700"/>
              </a:spcAft>
            </a:pPr>
            <a:r>
              <a:rPr lang="en-US" sz="2400">
                <a:effectLst/>
              </a:rPr>
              <a:t>Remaining sites in Element adequate to meet the RHNA at all income levels; or</a:t>
            </a:r>
          </a:p>
          <a:p>
            <a:pPr>
              <a:spcAft>
                <a:spcPts val="700"/>
              </a:spcAft>
            </a:pPr>
            <a:r>
              <a:rPr lang="en-US" sz="2400">
                <a:effectLst/>
              </a:rPr>
              <a:t>Ways to “identify and make available”:</a:t>
            </a:r>
          </a:p>
          <a:p>
            <a:pPr lvl="1">
              <a:spcAft>
                <a:spcPts val="700"/>
              </a:spcAft>
            </a:pPr>
            <a:r>
              <a:rPr lang="en-US" sz="2400">
                <a:effectLst/>
              </a:rPr>
              <a:t>City approved more units on some site than shown in inventory or has other units at that income category; or </a:t>
            </a:r>
          </a:p>
          <a:p>
            <a:pPr lvl="1">
              <a:spcAft>
                <a:spcPts val="700"/>
              </a:spcAft>
            </a:pPr>
            <a:r>
              <a:rPr lang="en-US" sz="2400">
                <a:effectLst/>
              </a:rPr>
              <a:t>Other sites NOT in Element can make up difference; or</a:t>
            </a:r>
          </a:p>
          <a:p>
            <a:pPr lvl="1">
              <a:spcAft>
                <a:spcPts val="700"/>
              </a:spcAft>
            </a:pPr>
            <a:r>
              <a:rPr lang="en-US" sz="2400">
                <a:effectLst/>
              </a:rPr>
              <a:t>Another site “identified and made available.” (Rezoning) </a:t>
            </a:r>
            <a:r>
              <a:rPr lang="en-US" sz="2400" u="sng">
                <a:solidFill>
                  <a:srgbClr val="C00000"/>
                </a:solidFill>
                <a:effectLst/>
              </a:rPr>
              <a:t>Time limit of 180 days for income category only</a:t>
            </a:r>
            <a:r>
              <a:rPr lang="en-US" sz="2400" smtClean="0">
                <a:effectLst/>
              </a:rPr>
              <a:t>.</a:t>
            </a:r>
            <a:endParaRPr lang="en-US" sz="2400">
              <a:effectLst/>
            </a:endParaRPr>
          </a:p>
        </p:txBody>
      </p:sp>
    </p:spTree>
    <p:extLst>
      <p:ext uri="{BB962C8B-B14F-4D97-AF65-F5344CB8AC3E}">
        <p14:creationId xmlns:p14="http://schemas.microsoft.com/office/powerpoint/2010/main" val="64024939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1154954" y="818147"/>
            <a:ext cx="8761413" cy="994611"/>
          </a:xfrm>
          <a:effectLst/>
        </p:spPr>
        <p:txBody>
          <a:bodyPr>
            <a:normAutofit fontScale="90000"/>
          </a:bodyPr>
          <a:lstStyle/>
          <a:p>
            <a:r>
              <a:rPr lang="en-US">
                <a:effectLst/>
              </a:rPr>
              <a:t>PROCESSING HOUSING APPLICATIONS</a:t>
            </a:r>
            <a:br>
              <a:rPr lang="en-US">
                <a:effectLst/>
              </a:rPr>
            </a:br>
            <a:r>
              <a:rPr lang="en-US" b="1" smtClean="0">
                <a:effectLst/>
              </a:rPr>
              <a:t>‘NO NET LOSS’ ISSUES</a:t>
            </a:r>
            <a:endParaRPr lang="en-US">
              <a:effectLst/>
            </a:endParaRPr>
          </a:p>
        </p:txBody>
      </p:sp>
      <p:sp>
        <p:nvSpPr>
          <p:cNvPr id="3" name="Content Placeholder 2"/>
          <p:cNvSpPr>
            <a:spLocks noGrp="1"/>
          </p:cNvSpPr>
          <p:nvPr>
            <p:ph idx="1"/>
          </p:nvPr>
        </p:nvSpPr>
        <p:spPr>
          <a:xfrm>
            <a:off x="1154954" y="2603500"/>
            <a:ext cx="10315151" cy="3416300"/>
          </a:xfrm>
          <a:effectLst/>
        </p:spPr>
        <p:txBody>
          <a:bodyPr>
            <a:noAutofit/>
          </a:bodyPr>
          <a:lstStyle/>
          <a:p>
            <a:pPr>
              <a:spcAft>
                <a:spcPts val="700"/>
              </a:spcAft>
            </a:pPr>
            <a:r>
              <a:rPr lang="en-US" sz="2400">
                <a:effectLst/>
              </a:rPr>
              <a:t>Does not require that Housing Element be amended when additional sites are identified; but must be reported in annual </a:t>
            </a:r>
            <a:r>
              <a:rPr lang="en-US" sz="2400" smtClean="0">
                <a:effectLst/>
              </a:rPr>
              <a:t>report</a:t>
            </a:r>
            <a:endParaRPr lang="en-US" sz="2400">
              <a:effectLst/>
            </a:endParaRPr>
          </a:p>
          <a:p>
            <a:pPr>
              <a:spcAft>
                <a:spcPts val="700"/>
              </a:spcAft>
            </a:pPr>
            <a:r>
              <a:rPr lang="en-US" sz="2400">
                <a:effectLst/>
              </a:rPr>
              <a:t>How should CEQA review of any necessary rezoning be </a:t>
            </a:r>
            <a:r>
              <a:rPr lang="en-US" sz="2400" smtClean="0">
                <a:effectLst/>
              </a:rPr>
              <a:t>accomplished?</a:t>
            </a:r>
          </a:p>
          <a:p>
            <a:pPr>
              <a:spcAft>
                <a:spcPts val="700"/>
              </a:spcAft>
            </a:pPr>
            <a:r>
              <a:rPr lang="en-US" sz="2400">
                <a:effectLst/>
              </a:rPr>
              <a:t>Impetus to require on-site inclusionary housing. Can projects be required to meet housing element income categories?</a:t>
            </a:r>
          </a:p>
          <a:p>
            <a:pPr>
              <a:spcAft>
                <a:spcPts val="700"/>
              </a:spcAft>
            </a:pPr>
            <a:endParaRPr lang="en-US" sz="2400">
              <a:effectLst/>
            </a:endParaRPr>
          </a:p>
        </p:txBody>
      </p:sp>
    </p:spTree>
    <p:extLst>
      <p:ext uri="{BB962C8B-B14F-4D97-AF65-F5344CB8AC3E}">
        <p14:creationId xmlns:p14="http://schemas.microsoft.com/office/powerpoint/2010/main" val="312999985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1154954" y="818147"/>
            <a:ext cx="8761413" cy="994611"/>
          </a:xfrm>
          <a:effectLst/>
        </p:spPr>
        <p:txBody>
          <a:bodyPr>
            <a:normAutofit fontScale="90000"/>
          </a:bodyPr>
          <a:lstStyle/>
          <a:p>
            <a:r>
              <a:rPr lang="en-US">
                <a:effectLst/>
              </a:rPr>
              <a:t>PROCESSING HOUSING APPLICATIONS</a:t>
            </a:r>
            <a:br>
              <a:rPr lang="en-US">
                <a:effectLst/>
              </a:rPr>
            </a:br>
            <a:r>
              <a:rPr lang="en-US" b="1" smtClean="0">
                <a:effectLst/>
              </a:rPr>
              <a:t>‘NO NET LOSS’ PRACTICE TIPS</a:t>
            </a:r>
            <a:endParaRPr lang="en-US">
              <a:effectLst/>
            </a:endParaRPr>
          </a:p>
        </p:txBody>
      </p:sp>
      <p:sp>
        <p:nvSpPr>
          <p:cNvPr id="3" name="Content Placeholder 2"/>
          <p:cNvSpPr>
            <a:spLocks noGrp="1"/>
          </p:cNvSpPr>
          <p:nvPr>
            <p:ph idx="1"/>
          </p:nvPr>
        </p:nvSpPr>
        <p:spPr>
          <a:xfrm>
            <a:off x="770022" y="2603500"/>
            <a:ext cx="10700084" cy="3416300"/>
          </a:xfrm>
          <a:effectLst/>
        </p:spPr>
        <p:txBody>
          <a:bodyPr>
            <a:noAutofit/>
          </a:bodyPr>
          <a:lstStyle/>
          <a:p>
            <a:pPr>
              <a:spcAft>
                <a:spcPts val="700"/>
              </a:spcAft>
            </a:pPr>
            <a:r>
              <a:rPr lang="en-US" sz="2000">
                <a:effectLst/>
              </a:rPr>
              <a:t>Maximize inclusionary percentages; consider ALWAYS requiring actual production of units</a:t>
            </a:r>
          </a:p>
          <a:p>
            <a:pPr lvl="1">
              <a:spcAft>
                <a:spcPts val="700"/>
              </a:spcAft>
            </a:pPr>
            <a:r>
              <a:rPr lang="en-US" sz="2000">
                <a:effectLst/>
              </a:rPr>
              <a:t>Can ADUs be required to be affordable with </a:t>
            </a:r>
            <a:r>
              <a:rPr lang="en-US" sz="2000" i="1">
                <a:effectLst/>
              </a:rPr>
              <a:t>Palmer </a:t>
            </a:r>
            <a:r>
              <a:rPr lang="en-US" sz="2000">
                <a:effectLst/>
              </a:rPr>
              <a:t>fix?</a:t>
            </a:r>
            <a:br>
              <a:rPr lang="en-US" sz="2000">
                <a:effectLst/>
              </a:rPr>
            </a:br>
            <a:endParaRPr lang="en-US" sz="2000">
              <a:effectLst/>
            </a:endParaRPr>
          </a:p>
          <a:p>
            <a:pPr>
              <a:spcAft>
                <a:spcPts val="700"/>
              </a:spcAft>
            </a:pPr>
            <a:r>
              <a:rPr lang="en-US" sz="2000">
                <a:effectLst/>
              </a:rPr>
              <a:t>Keep a log of:</a:t>
            </a:r>
          </a:p>
          <a:p>
            <a:pPr lvl="1">
              <a:spcAft>
                <a:spcPts val="700"/>
              </a:spcAft>
            </a:pPr>
            <a:r>
              <a:rPr lang="en-US" sz="2000">
                <a:effectLst/>
              </a:rPr>
              <a:t>All housing element sites;</a:t>
            </a:r>
          </a:p>
          <a:p>
            <a:pPr lvl="1">
              <a:spcAft>
                <a:spcPts val="700"/>
              </a:spcAft>
            </a:pPr>
            <a:r>
              <a:rPr lang="en-US" sz="2000">
                <a:effectLst/>
              </a:rPr>
              <a:t>All approved housing by income category on other sites;</a:t>
            </a:r>
          </a:p>
          <a:p>
            <a:pPr lvl="1">
              <a:spcAft>
                <a:spcPts val="700"/>
              </a:spcAft>
            </a:pPr>
            <a:r>
              <a:rPr lang="en-US" sz="2000">
                <a:effectLst/>
              </a:rPr>
              <a:t>All sites not in housing element identified as ‘available.’</a:t>
            </a:r>
          </a:p>
        </p:txBody>
      </p:sp>
    </p:spTree>
    <p:extLst>
      <p:ext uri="{BB962C8B-B14F-4D97-AF65-F5344CB8AC3E}">
        <p14:creationId xmlns:p14="http://schemas.microsoft.com/office/powerpoint/2010/main" val="31079049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3" name="Title 12"/>
          <p:cNvSpPr>
            <a:spLocks noGrp="1"/>
          </p:cNvSpPr>
          <p:nvPr>
            <p:ph type="title"/>
          </p:nvPr>
        </p:nvSpPr>
        <p:spPr>
          <a:effectLst/>
        </p:spPr>
        <p:txBody>
          <a:bodyPr/>
          <a:lstStyle/>
          <a:p>
            <a:r>
              <a:rPr lang="en-US" sz="3200" smtClean="0">
                <a:effectLst/>
              </a:rPr>
              <a:t>PROCESSING HOUSING APPLICATIONS:</a:t>
            </a:r>
            <a:r>
              <a:rPr lang="en-US" sz="3200">
                <a:effectLst/>
              </a:rPr>
              <a:t/>
            </a:r>
            <a:br>
              <a:rPr lang="en-US" sz="3200">
                <a:effectLst/>
              </a:rPr>
            </a:br>
            <a:r>
              <a:rPr lang="en-US" sz="3200" b="1" smtClean="0">
                <a:effectLst/>
              </a:rPr>
              <a:t>PUTTING IT ALL TOGETHER</a:t>
            </a:r>
            <a:endParaRPr lang="en-US" sz="3200">
              <a:effectLst/>
            </a:endParaRPr>
          </a:p>
        </p:txBody>
      </p:sp>
      <p:graphicFrame>
        <p:nvGraphicFramePr>
          <p:cNvPr id="15" name="Content Placeholder 14"/>
          <p:cNvGraphicFramePr>
            <a:graphicFrameLocks noGrp="1"/>
          </p:cNvGraphicFramePr>
          <p:nvPr>
            <p:ph sz="quarter" idx="1"/>
            <p:extLst>
              <p:ext uri="{D42A27DB-BD31-4B8C-83A1-F6EECF244321}">
                <p14:modId xmlns:p14="http://schemas.microsoft.com/office/powerpoint/2010/main" val="253588463"/>
              </p:ext>
            </p:extLst>
          </p:nvPr>
        </p:nvGraphicFramePr>
        <p:xfrm>
          <a:off x="1762967" y="2012345"/>
          <a:ext cx="8153400" cy="46682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a:effectLst/>
        </p:spPr>
        <p:txBody>
          <a:bodyPr>
            <a:normAutofit/>
          </a:bodyPr>
          <a:lstStyle/>
          <a:p>
            <a:fld id="{2BA9E6C7-74B6-4F88-924F-349329D163E8}" type="slidenum">
              <a:rPr lang="en-US" smtClean="0">
                <a:effectLst/>
              </a:rPr>
              <a:t>38</a:t>
            </a:fld>
            <a:endParaRPr lang="en-US">
              <a:solidFill>
                <a:srgbClr val="013A81"/>
              </a:solidFill>
              <a:effectLst/>
              <a:latin typeface="Futura Medium" charset="0"/>
            </a:endParaRPr>
          </a:p>
        </p:txBody>
      </p:sp>
    </p:spTree>
    <p:extLst>
      <p:ext uri="{BB962C8B-B14F-4D97-AF65-F5344CB8AC3E}">
        <p14:creationId xmlns:p14="http://schemas.microsoft.com/office/powerpoint/2010/main" val="273605416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smtClean="0">
                <a:effectLst/>
              </a:rPr>
              <a:t>ANNUAL REPORT CHANGES</a:t>
            </a:r>
            <a:endParaRPr lang="en-US">
              <a:effectLst/>
            </a:endParaRPr>
          </a:p>
        </p:txBody>
      </p:sp>
      <p:sp>
        <p:nvSpPr>
          <p:cNvPr id="3" name="Content Placeholder 2"/>
          <p:cNvSpPr>
            <a:spLocks noGrp="1"/>
          </p:cNvSpPr>
          <p:nvPr>
            <p:ph idx="1"/>
          </p:nvPr>
        </p:nvSpPr>
        <p:spPr>
          <a:xfrm>
            <a:off x="1154954" y="2527300"/>
            <a:ext cx="8761413" cy="3416300"/>
          </a:xfrm>
          <a:effectLst/>
        </p:spPr>
        <p:txBody>
          <a:bodyPr>
            <a:normAutofit/>
          </a:bodyPr>
          <a:lstStyle/>
          <a:p>
            <a:pPr marL="0" indent="0">
              <a:lnSpc>
                <a:spcPts val="3100"/>
              </a:lnSpc>
              <a:spcAft>
                <a:spcPts val="1200"/>
              </a:spcAft>
              <a:buNone/>
            </a:pPr>
            <a:endParaRPr lang="en-US" sz="2000">
              <a:effectLst/>
            </a:endParaRPr>
          </a:p>
        </p:txBody>
      </p:sp>
    </p:spTree>
    <p:extLst>
      <p:ext uri="{BB962C8B-B14F-4D97-AF65-F5344CB8AC3E}">
        <p14:creationId xmlns:p14="http://schemas.microsoft.com/office/powerpoint/2010/main" val="118582616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smtClean="0">
                <a:effectLst/>
              </a:rPr>
              <a:t>GOVERNOR’S PROCESS FOR HOUSING PACKAGE</a:t>
            </a:r>
            <a:endParaRPr lang="en-US">
              <a:effectLst/>
            </a:endParaRPr>
          </a:p>
        </p:txBody>
      </p:sp>
      <p:sp>
        <p:nvSpPr>
          <p:cNvPr id="3" name="Content Placeholder 2"/>
          <p:cNvSpPr>
            <a:spLocks noGrp="1"/>
          </p:cNvSpPr>
          <p:nvPr>
            <p:ph idx="1"/>
          </p:nvPr>
        </p:nvSpPr>
        <p:spPr>
          <a:xfrm>
            <a:off x="1299333" y="2603500"/>
            <a:ext cx="8761413" cy="3416300"/>
          </a:xfrm>
          <a:effectLst/>
        </p:spPr>
        <p:txBody>
          <a:bodyPr>
            <a:noAutofit/>
          </a:bodyPr>
          <a:lstStyle/>
          <a:p>
            <a:r>
              <a:rPr lang="en-US" sz="2000" smtClean="0">
                <a:effectLst/>
              </a:rPr>
              <a:t>After substantial negotiations,  APA was able to reach agreement on a number of housing measures.</a:t>
            </a:r>
          </a:p>
          <a:p>
            <a:r>
              <a:rPr lang="en-US" sz="2000" smtClean="0">
                <a:effectLst/>
              </a:rPr>
              <a:t>But </a:t>
            </a:r>
            <a:r>
              <a:rPr lang="mr-IN" sz="2000" smtClean="0">
                <a:effectLst/>
              </a:rPr>
              <a:t>–</a:t>
            </a:r>
            <a:r>
              <a:rPr lang="en-US" sz="2000" smtClean="0">
                <a:effectLst/>
              </a:rPr>
              <a:t> last-minute amendments from the Governor halted </a:t>
            </a:r>
            <a:r>
              <a:rPr lang="en-US" sz="2000">
                <a:effectLst/>
              </a:rPr>
              <a:t>those </a:t>
            </a:r>
            <a:r>
              <a:rPr lang="en-US" sz="2000" smtClean="0">
                <a:effectLst/>
              </a:rPr>
              <a:t>negotiations.</a:t>
            </a:r>
          </a:p>
          <a:p>
            <a:r>
              <a:rPr lang="en-US" sz="2000" smtClean="0">
                <a:effectLst/>
              </a:rPr>
              <a:t>Governor and package authors did not entertain any new amendments before the final vote, in spite of vague language, new undefined terms, and unintended results.		</a:t>
            </a:r>
          </a:p>
          <a:p>
            <a:r>
              <a:rPr lang="en-US" sz="2000" b="1" smtClean="0">
                <a:effectLst/>
              </a:rPr>
              <a:t>Governor on September 29 signed the 15 bills in the housing package: AB 72, 73, 571, 678, 879, 1397, 1505, 1515, 1521, SB 2, 3, 35, 166, 167, 540.  The ADU bills were signed later. </a:t>
            </a:r>
            <a:r>
              <a:rPr lang="en-US" sz="2000" smtClean="0">
                <a:effectLst/>
              </a:rPr>
              <a:t>	</a:t>
            </a:r>
            <a:r>
              <a:rPr lang="en-US" sz="2400" smtClean="0">
                <a:effectLst/>
              </a:rPr>
              <a:t>									s</a:t>
            </a:r>
          </a:p>
        </p:txBody>
      </p:sp>
    </p:spTree>
    <p:extLst>
      <p:ext uri="{BB962C8B-B14F-4D97-AF65-F5344CB8AC3E}">
        <p14:creationId xmlns:p14="http://schemas.microsoft.com/office/powerpoint/2010/main" val="133709803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smtClean="0">
                <a:effectLst/>
              </a:rPr>
              <a:t>ANNUAL REPORT CHANGES</a:t>
            </a:r>
            <a:endParaRPr lang="en-US">
              <a:effectLst/>
            </a:endParaRPr>
          </a:p>
        </p:txBody>
      </p:sp>
      <p:sp>
        <p:nvSpPr>
          <p:cNvPr id="3" name="Content Placeholder 2"/>
          <p:cNvSpPr>
            <a:spLocks noGrp="1"/>
          </p:cNvSpPr>
          <p:nvPr>
            <p:ph idx="1"/>
          </p:nvPr>
        </p:nvSpPr>
        <p:spPr>
          <a:xfrm>
            <a:off x="1154954" y="2527300"/>
            <a:ext cx="8761413" cy="3416300"/>
          </a:xfrm>
          <a:effectLst/>
        </p:spPr>
        <p:txBody>
          <a:bodyPr>
            <a:normAutofit/>
          </a:bodyPr>
          <a:lstStyle/>
          <a:p>
            <a:pPr marL="0" indent="0">
              <a:lnSpc>
                <a:spcPts val="3100"/>
              </a:lnSpc>
              <a:spcAft>
                <a:spcPts val="1200"/>
              </a:spcAft>
              <a:buNone/>
            </a:pPr>
            <a:r>
              <a:rPr lang="de-DE" sz="2000" b="1">
                <a:effectLst/>
              </a:rPr>
              <a:t>SB 35 &amp; AB 879</a:t>
            </a:r>
            <a:endParaRPr lang="en-US" sz="2000" b="1">
              <a:effectLst/>
            </a:endParaRPr>
          </a:p>
          <a:p>
            <a:pPr>
              <a:lnSpc>
                <a:spcPts val="3100"/>
              </a:lnSpc>
              <a:spcAft>
                <a:spcPts val="1200"/>
              </a:spcAft>
            </a:pPr>
            <a:r>
              <a:rPr lang="en-US" sz="2000">
                <a:effectLst/>
              </a:rPr>
              <a:t>Housing Element annual reports required from all jurisdictions</a:t>
            </a:r>
          </a:p>
          <a:p>
            <a:pPr>
              <a:lnSpc>
                <a:spcPts val="3100"/>
              </a:lnSpc>
              <a:spcAft>
                <a:spcPts val="1200"/>
              </a:spcAft>
            </a:pPr>
            <a:r>
              <a:rPr lang="en-US" sz="2000">
                <a:effectLst/>
              </a:rPr>
              <a:t>New requirements regarding report contents</a:t>
            </a:r>
          </a:p>
          <a:p>
            <a:pPr>
              <a:lnSpc>
                <a:spcPts val="3100"/>
              </a:lnSpc>
              <a:spcAft>
                <a:spcPts val="1200"/>
              </a:spcAft>
            </a:pPr>
            <a:r>
              <a:rPr lang="en-US" sz="2000">
                <a:effectLst/>
              </a:rPr>
              <a:t>AB 879 directs HCD to evaluate “reasonableness” of local development fees under the Mitigation Fee Act</a:t>
            </a:r>
          </a:p>
        </p:txBody>
      </p:sp>
      <p:pic>
        <p:nvPicPr>
          <p:cNvPr id="4" name="Content Placeholder 5"/>
          <p:cNvPicPr>
            <a:picLocks noChangeAspect="1"/>
          </p:cNvPicPr>
          <p:nvPr/>
        </p:nvPicPr>
        <p:blipFill>
          <a:blip r:embed="rId3"/>
          <a:stretch>
            <a:fillRect/>
          </a:stretch>
        </p:blipFill>
        <p:spPr>
          <a:xfrm rot="424936">
            <a:off x="9116721" y="2597811"/>
            <a:ext cx="2617634" cy="3427676"/>
          </a:xfrm>
          <a:prstGeom prst="rect">
            <a:avLst/>
          </a:prstGeom>
          <a:ln w="28575">
            <a:solidFill>
              <a:schemeClr val="accent6">
                <a:lumMod val="50000"/>
              </a:schemeClr>
            </a:solidFill>
          </a:ln>
          <a:effectLst>
            <a:outerShdw blurRad="50800" dist="38100" algn="l" rotWithShape="0">
              <a:prstClr val="black">
                <a:alpha val="40000"/>
              </a:prstClr>
            </a:outerShdw>
          </a:effectLst>
        </p:spPr>
      </p:pic>
    </p:spTree>
    <p:extLst>
      <p:ext uri="{BB962C8B-B14F-4D97-AF65-F5344CB8AC3E}">
        <p14:creationId xmlns:p14="http://schemas.microsoft.com/office/powerpoint/2010/main" val="17949620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sz="3200">
                <a:effectLst/>
              </a:rPr>
              <a:t>HOUSING ELEMENTS &amp; ANNUAL REPORTS:</a:t>
            </a:r>
            <a:br>
              <a:rPr lang="en-US" sz="3200">
                <a:effectLst/>
              </a:rPr>
            </a:br>
            <a:r>
              <a:rPr lang="en-US" sz="3200" b="1" smtClean="0">
                <a:effectLst/>
              </a:rPr>
              <a:t>CURRENT </a:t>
            </a:r>
            <a:r>
              <a:rPr lang="en-US" sz="3200" b="1">
                <a:effectLst/>
              </a:rPr>
              <a:t>ANNUAL REPORTS</a:t>
            </a:r>
          </a:p>
        </p:txBody>
      </p:sp>
      <p:sp>
        <p:nvSpPr>
          <p:cNvPr id="4" name="Slide Number Placeholder 3"/>
          <p:cNvSpPr>
            <a:spLocks noGrp="1"/>
          </p:cNvSpPr>
          <p:nvPr>
            <p:ph type="sldNum" sz="quarter" idx="12"/>
          </p:nvPr>
        </p:nvSpPr>
        <p:spPr>
          <a:effectLst/>
        </p:spPr>
        <p:txBody>
          <a:bodyPr>
            <a:normAutofit/>
          </a:bodyPr>
          <a:lstStyle/>
          <a:p>
            <a:fld id="{2BA9E6C7-74B6-4F88-924F-349329D163E8}" type="slidenum">
              <a:rPr lang="en-US" smtClean="0">
                <a:effectLst/>
              </a:rPr>
              <a:t>41</a:t>
            </a:fld>
            <a:endParaRPr lang="en-US">
              <a:solidFill>
                <a:srgbClr val="013A81"/>
              </a:solidFill>
              <a:effectLst/>
              <a:latin typeface="Futura Medium" charset="0"/>
            </a:endParaRPr>
          </a:p>
        </p:txBody>
      </p:sp>
      <p:pic>
        <p:nvPicPr>
          <p:cNvPr id="5" name="Picture 4"/>
          <p:cNvPicPr>
            <a:picLocks noChangeAspect="1"/>
          </p:cNvPicPr>
          <p:nvPr/>
        </p:nvPicPr>
        <p:blipFill>
          <a:blip r:embed="rId3"/>
          <a:srcRect t="21110" b="6158"/>
          <a:stretch>
            <a:fillRect/>
          </a:stretch>
        </p:blipFill>
        <p:spPr>
          <a:xfrm>
            <a:off x="1700463" y="2095514"/>
            <a:ext cx="9496925" cy="4762486"/>
          </a:xfrm>
          <a:prstGeom prst="rect">
            <a:avLst/>
          </a:prstGeom>
          <a:ln>
            <a:noFill/>
          </a:ln>
          <a:effectLst/>
        </p:spPr>
      </p:pic>
    </p:spTree>
    <p:extLst>
      <p:ext uri="{BB962C8B-B14F-4D97-AF65-F5344CB8AC3E}">
        <p14:creationId xmlns:p14="http://schemas.microsoft.com/office/powerpoint/2010/main" val="397074770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1155032" y="753978"/>
            <a:ext cx="8964819" cy="844951"/>
          </a:xfrm>
          <a:effectLst/>
        </p:spPr>
        <p:txBody>
          <a:bodyPr>
            <a:normAutofit fontScale="90000"/>
          </a:bodyPr>
          <a:lstStyle/>
          <a:p>
            <a:r>
              <a:rPr lang="en-US">
                <a:effectLst/>
              </a:rPr>
              <a:t>ANNUAL REPORTS:</a:t>
            </a:r>
            <a:br>
              <a:rPr lang="en-US">
                <a:effectLst/>
              </a:rPr>
            </a:br>
            <a:r>
              <a:rPr lang="en-US" b="1">
                <a:effectLst/>
              </a:rPr>
              <a:t>NEW REQUIREMENTS</a:t>
            </a:r>
          </a:p>
        </p:txBody>
      </p:sp>
      <p:sp>
        <p:nvSpPr>
          <p:cNvPr id="4" name="Slide Number Placeholder 3"/>
          <p:cNvSpPr>
            <a:spLocks noGrp="1"/>
          </p:cNvSpPr>
          <p:nvPr>
            <p:ph type="sldNum" sz="quarter" idx="12"/>
          </p:nvPr>
        </p:nvSpPr>
        <p:spPr>
          <a:effectLst/>
        </p:spPr>
        <p:txBody>
          <a:bodyPr>
            <a:normAutofit/>
          </a:bodyPr>
          <a:lstStyle/>
          <a:p>
            <a:fld id="{2BA9E6C7-74B6-4F88-924F-349329D163E8}" type="slidenum">
              <a:rPr lang="en-US" smtClean="0">
                <a:effectLst/>
              </a:rPr>
              <a:t>42</a:t>
            </a:fld>
            <a:endParaRPr lang="en-US">
              <a:solidFill>
                <a:srgbClr val="013A81"/>
              </a:solidFill>
              <a:effectLst/>
              <a:latin typeface="Futura Medium" charset="0"/>
            </a:endParaRPr>
          </a:p>
        </p:txBody>
      </p:sp>
      <p:sp>
        <p:nvSpPr>
          <p:cNvPr id="37" name="Content Placeholder 2"/>
          <p:cNvSpPr>
            <a:spLocks noGrp="1"/>
          </p:cNvSpPr>
          <p:nvPr>
            <p:ph sz="quarter" idx="1"/>
          </p:nvPr>
        </p:nvSpPr>
        <p:spPr>
          <a:xfrm>
            <a:off x="721896" y="2414337"/>
            <a:ext cx="4915546" cy="4572000"/>
          </a:xfrm>
          <a:effectLst/>
        </p:spPr>
        <p:txBody>
          <a:bodyPr>
            <a:normAutofit/>
          </a:bodyPr>
          <a:lstStyle/>
          <a:p>
            <a:pPr>
              <a:lnSpc>
                <a:spcPts val="3100"/>
              </a:lnSpc>
              <a:spcAft>
                <a:spcPts val="1200"/>
              </a:spcAft>
            </a:pPr>
            <a:r>
              <a:rPr lang="en-US" sz="2000" smtClean="0">
                <a:effectLst/>
              </a:rPr>
              <a:t>Prior year </a:t>
            </a:r>
            <a:r>
              <a:rPr lang="en-US" sz="2000" b="1" smtClean="0">
                <a:effectLst/>
              </a:rPr>
              <a:t>Applications</a:t>
            </a:r>
          </a:p>
          <a:p>
            <a:pPr lvl="1">
              <a:lnSpc>
                <a:spcPts val="3100"/>
              </a:lnSpc>
              <a:spcBef>
                <a:spcPct val="0"/>
              </a:spcBef>
              <a:spcAft>
                <a:spcPts val="600"/>
              </a:spcAft>
            </a:pPr>
            <a:r>
              <a:rPr lang="en-US" sz="2000" smtClean="0">
                <a:effectLst/>
              </a:rPr>
              <a:t>Housing development applications received.</a:t>
            </a:r>
          </a:p>
          <a:p>
            <a:pPr lvl="1">
              <a:lnSpc>
                <a:spcPts val="3100"/>
              </a:lnSpc>
              <a:spcBef>
                <a:spcPct val="0"/>
              </a:spcBef>
              <a:spcAft>
                <a:spcPts val="600"/>
              </a:spcAft>
            </a:pPr>
            <a:r>
              <a:rPr lang="en-US" sz="2000" smtClean="0">
                <a:effectLst/>
              </a:rPr>
              <a:t>Units in all applications: </a:t>
            </a:r>
            <a:br>
              <a:rPr lang="en-US" sz="2000" smtClean="0">
                <a:effectLst/>
              </a:rPr>
            </a:br>
            <a:r>
              <a:rPr lang="en-US" sz="2000" i="1" u="sng" smtClean="0">
                <a:effectLst/>
              </a:rPr>
              <a:t>approved</a:t>
            </a:r>
            <a:r>
              <a:rPr lang="en-US" sz="2000" i="1" smtClean="0">
                <a:effectLst/>
              </a:rPr>
              <a:t> &amp; </a:t>
            </a:r>
            <a:r>
              <a:rPr lang="en-US" sz="2000" i="1" u="sng" smtClean="0">
                <a:effectLst/>
              </a:rPr>
              <a:t>disapproved.</a:t>
            </a:r>
            <a:endParaRPr lang="en-US" sz="2000" smtClean="0">
              <a:effectLst/>
            </a:endParaRPr>
          </a:p>
          <a:p>
            <a:pPr>
              <a:lnSpc>
                <a:spcPts val="3100"/>
              </a:lnSpc>
              <a:spcAft>
                <a:spcPts val="1200"/>
              </a:spcAft>
            </a:pPr>
            <a:r>
              <a:rPr lang="en-US" sz="2000" b="1" smtClean="0">
                <a:effectLst/>
              </a:rPr>
              <a:t>Sites</a:t>
            </a:r>
            <a:r>
              <a:rPr lang="en-US" sz="2000" smtClean="0">
                <a:effectLst/>
              </a:rPr>
              <a:t> rezoned to accommodate RHNA.</a:t>
            </a:r>
          </a:p>
          <a:p>
            <a:pPr>
              <a:lnSpc>
                <a:spcPts val="3100"/>
              </a:lnSpc>
              <a:spcAft>
                <a:spcPts val="1200"/>
              </a:spcAft>
            </a:pPr>
            <a:r>
              <a:rPr lang="en-US" sz="2000" b="1" smtClean="0">
                <a:effectLst/>
              </a:rPr>
              <a:t>Sites</a:t>
            </a:r>
            <a:r>
              <a:rPr lang="en-US" sz="2000" smtClean="0">
                <a:effectLst/>
              </a:rPr>
              <a:t> identified or rezoned for No Net Loss. </a:t>
            </a:r>
          </a:p>
          <a:p>
            <a:pPr>
              <a:lnSpc>
                <a:spcPts val="3100"/>
              </a:lnSpc>
              <a:spcAft>
                <a:spcPts val="1200"/>
              </a:spcAft>
            </a:pPr>
            <a:endParaRPr lang="en-US">
              <a:effectLst/>
            </a:endParaRPr>
          </a:p>
          <a:p>
            <a:pPr>
              <a:lnSpc>
                <a:spcPts val="3100"/>
              </a:lnSpc>
              <a:spcAft>
                <a:spcPts val="1200"/>
              </a:spcAft>
            </a:pPr>
            <a:endParaRPr lang="en-US">
              <a:effectLst/>
            </a:endParaRPr>
          </a:p>
        </p:txBody>
      </p:sp>
      <p:sp>
        <p:nvSpPr>
          <p:cNvPr id="7" name="Content Placeholder 2"/>
          <p:cNvSpPr txBox="1"/>
          <p:nvPr/>
        </p:nvSpPr>
        <p:spPr>
          <a:xfrm>
            <a:off x="6756390" y="2414337"/>
            <a:ext cx="4906221" cy="4572000"/>
          </a:xfrm>
          <a:prstGeom prst="rect">
            <a:avLst/>
          </a:prstGeom>
          <a:noFill/>
          <a:ln>
            <a:noFill/>
          </a:ln>
          <a:effectLst/>
          <a:extLst>
            <a:ext uri="{909E8E84-426E-40dd-AFC4-6F175D3DCCD1}">
              <a14:hiddenFill xmlns="" xmlns:a14="http://schemas.microsoft.com/office/drawing/2010/main" xmlns:p15="http://schemas.microsoft.com/office/powerpoint/2012/main" xmlns:p14="http://schemas.microsoft.com/office/powerpoint/2010/main">
                <a:solidFill>
                  <a:srgbClr val="FFFFFF"/>
                </a:solidFill>
              </a14:hiddenFill>
            </a:ext>
            <a:ext uri="{91240B29-F687-4f45-9708-019B960494DF}">
              <a14:hiddenLine xmlns="" xmlns:a14="http://schemas.microsoft.com/office/drawing/2010/main" xmlns:p15="http://schemas.microsoft.com/office/powerpoint/2012/main" xmlns:p14="http://schemas.microsoft.com/office/powerpoint/2010/main" w="9525">
                <a:solidFill>
                  <a:srgbClr val="000000"/>
                </a:solidFill>
                <a:miter lim="800000"/>
                <a:headEnd/>
                <a:tailEnd/>
              </a14:hiddenLine>
            </a:ext>
          </a:extLst>
        </p:spPr>
        <p:txBody>
          <a:bodyPr vert="horz" wrap="square" lIns="91440" tIns="45720" rIns="91440" bIns="45720" anchor="t" anchorCtr="0" compatLnSpc="1">
            <a:prstTxWarp prst="textNoShape">
              <a:avLst/>
            </a:prstTxWarp>
            <a:normAutofit/>
          </a:bodyPr>
          <a:lstStyle>
            <a:lvl1pPr marL="319088" indent="-319088" algn="l" rtl="0" eaLnBrk="1" fontAlgn="base" hangingPunct="1">
              <a:spcBef>
                <a:spcPts val="700"/>
              </a:spcBef>
              <a:spcAft>
                <a:spcPct val="0"/>
              </a:spcAft>
              <a:buClr>
                <a:schemeClr val="accent2"/>
              </a:buClr>
              <a:buSzPct val="60000"/>
              <a:buFont typeface="Wingdings" pitchFamily="2" charset="2"/>
              <a:buChar char=""/>
              <a:defRPr sz="2900" kern="1200">
                <a:solidFill>
                  <a:schemeClr val="tx1"/>
                </a:solidFill>
                <a:effectLst/>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itchFamily="18" charset="2"/>
              <a:buChar char=""/>
              <a:defRPr sz="2600" kern="1200">
                <a:solidFill>
                  <a:schemeClr val="tx1"/>
                </a:solidFill>
                <a:effectLst/>
                <a:latin typeface="+mn-lt"/>
                <a:ea typeface="+mn-ea"/>
                <a:cs typeface="+mn-cs"/>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sz="2300" kern="1200">
                <a:solidFill>
                  <a:schemeClr val="tx1"/>
                </a:solidFill>
                <a:effectLst/>
                <a:latin typeface="+mn-lt"/>
                <a:ea typeface="+mn-ea"/>
                <a:cs typeface="+mn-cs"/>
              </a:defRPr>
            </a:lvl3pPr>
            <a:lvl4pPr marL="1371600" indent="-228600" algn="l" rtl="0" eaLnBrk="1" fontAlgn="base" hangingPunct="1">
              <a:spcBef>
                <a:spcPts val="400"/>
              </a:spcBef>
              <a:spcAft>
                <a:spcPct val="0"/>
              </a:spcAft>
              <a:buClr>
                <a:srgbClr val="A5AB81"/>
              </a:buClr>
              <a:buSzPct val="75000"/>
              <a:buFont typeface="Wingdings" pitchFamily="2" charset="2"/>
              <a:buChar char=""/>
              <a:defRPr sz="2000" kern="1200">
                <a:solidFill>
                  <a:schemeClr val="tx1"/>
                </a:solidFill>
                <a:effectLst/>
                <a:latin typeface="+mn-lt"/>
                <a:ea typeface="+mn-ea"/>
                <a:cs typeface="+mn-cs"/>
              </a:defRPr>
            </a:lvl4pPr>
            <a:lvl5pPr marL="1828800" indent="-228600" algn="l" rtl="0" eaLnBrk="1" fontAlgn="base" hangingPunct="1">
              <a:spcBef>
                <a:spcPts val="400"/>
              </a:spcBef>
              <a:spcAft>
                <a:spcPct val="0"/>
              </a:spcAft>
              <a:buClr>
                <a:srgbClr val="D8B25C"/>
              </a:buClr>
              <a:buSzPct val="65000"/>
              <a:buFont typeface="Wingdings" pitchFamily="2" charset="2"/>
              <a:buChar char=""/>
              <a:defRPr sz="2000" kern="1200">
                <a:solidFill>
                  <a:schemeClr val="tx1"/>
                </a:solidFill>
                <a:effectLst/>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effectLst/>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effectLst/>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effectLst/>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effectLst/>
                <a:latin typeface="+mn-lt"/>
                <a:ea typeface="+mn-ea"/>
                <a:cs typeface="+mn-cs"/>
              </a:defRPr>
            </a:lvl9pPr>
          </a:lstStyle>
          <a:p>
            <a:pPr>
              <a:lnSpc>
                <a:spcPts val="3100"/>
              </a:lnSpc>
              <a:spcAft>
                <a:spcPts val="1200"/>
              </a:spcAft>
            </a:pPr>
            <a:r>
              <a:rPr lang="en-US" sz="2000" b="1">
                <a:effectLst/>
              </a:rPr>
              <a:t>Production Report</a:t>
            </a:r>
            <a:r>
              <a:rPr lang="en-US" sz="2000">
                <a:effectLst/>
              </a:rPr>
              <a:t/>
            </a:r>
            <a:br>
              <a:rPr lang="en-US" sz="2000">
                <a:effectLst/>
              </a:rPr>
            </a:br>
            <a:r>
              <a:rPr lang="en-US" sz="2000">
                <a:effectLst/>
              </a:rPr>
              <a:t>Net new units entitled,  permitted, or occupied.</a:t>
            </a:r>
          </a:p>
          <a:p>
            <a:pPr lvl="1">
              <a:lnSpc>
                <a:spcPts val="3100"/>
              </a:lnSpc>
              <a:spcBef>
                <a:spcPct val="0"/>
              </a:spcBef>
              <a:spcAft>
                <a:spcPts val="600"/>
              </a:spcAft>
            </a:pPr>
            <a:r>
              <a:rPr lang="en-US" sz="2000">
                <a:effectLst/>
              </a:rPr>
              <a:t>For sale or rental.</a:t>
            </a:r>
          </a:p>
          <a:p>
            <a:pPr lvl="1">
              <a:lnSpc>
                <a:spcPts val="3100"/>
              </a:lnSpc>
              <a:spcBef>
                <a:spcPct val="0"/>
              </a:spcBef>
              <a:spcAft>
                <a:spcPts val="600"/>
              </a:spcAft>
            </a:pPr>
            <a:r>
              <a:rPr lang="en-US" sz="2000">
                <a:effectLst/>
              </a:rPr>
              <a:t>RHNA income category.</a:t>
            </a:r>
          </a:p>
          <a:p>
            <a:pPr lvl="1">
              <a:lnSpc>
                <a:spcPts val="3100"/>
              </a:lnSpc>
              <a:spcBef>
                <a:spcPct val="0"/>
              </a:spcBef>
              <a:spcAft>
                <a:spcPts val="600"/>
              </a:spcAft>
            </a:pPr>
            <a:r>
              <a:rPr lang="en-US" sz="2000">
                <a:effectLst/>
              </a:rPr>
              <a:t>Assessor Parcel Number.</a:t>
            </a:r>
          </a:p>
          <a:p>
            <a:pPr>
              <a:lnSpc>
                <a:spcPts val="3100"/>
              </a:lnSpc>
              <a:spcAft>
                <a:spcPts val="1200"/>
              </a:spcAft>
            </a:pPr>
            <a:r>
              <a:rPr lang="en-US" sz="2000" b="1">
                <a:effectLst/>
              </a:rPr>
              <a:t>SB 35 Report</a:t>
            </a:r>
          </a:p>
          <a:p>
            <a:pPr lvl="1">
              <a:lnSpc>
                <a:spcPts val="3100"/>
              </a:lnSpc>
              <a:spcBef>
                <a:spcPct val="0"/>
              </a:spcBef>
              <a:spcAft>
                <a:spcPts val="600"/>
              </a:spcAft>
            </a:pPr>
            <a:r>
              <a:rPr lang="en-US" sz="2000">
                <a:effectLst/>
              </a:rPr>
              <a:t>Applications &amp; sites.</a:t>
            </a:r>
          </a:p>
          <a:p>
            <a:pPr lvl="1">
              <a:lnSpc>
                <a:spcPts val="3100"/>
              </a:lnSpc>
              <a:spcBef>
                <a:spcPct val="0"/>
              </a:spcBef>
              <a:spcAft>
                <a:spcPts val="600"/>
              </a:spcAft>
            </a:pPr>
            <a:r>
              <a:rPr lang="en-US" sz="2000">
                <a:effectLst/>
              </a:rPr>
              <a:t>Units by type &amp; RHNA</a:t>
            </a:r>
            <a:r>
              <a:rPr lang="en-US" sz="2400">
                <a:effectLst/>
              </a:rPr>
              <a:t> .</a:t>
            </a:r>
          </a:p>
          <a:p>
            <a:pPr lvl="2">
              <a:lnSpc>
                <a:spcPts val="3100"/>
              </a:lnSpc>
              <a:spcAft>
                <a:spcPts val="1200"/>
              </a:spcAft>
            </a:pPr>
            <a:endParaRPr lang="en-US">
              <a:effectLst/>
            </a:endParaRPr>
          </a:p>
          <a:p>
            <a:pPr marL="0" indent="0" algn="ctr">
              <a:lnSpc>
                <a:spcPts val="3100"/>
              </a:lnSpc>
              <a:spcAft>
                <a:spcPts val="1200"/>
              </a:spcAft>
              <a:buNone/>
            </a:pPr>
            <a:endParaRPr lang="en-US">
              <a:effectLst/>
            </a:endParaRPr>
          </a:p>
          <a:p>
            <a:pPr>
              <a:lnSpc>
                <a:spcPts val="3100"/>
              </a:lnSpc>
              <a:spcAft>
                <a:spcPts val="1200"/>
              </a:spcAft>
            </a:pPr>
            <a:endParaRPr lang="en-US">
              <a:effectLst/>
            </a:endParaRPr>
          </a:p>
        </p:txBody>
      </p:sp>
    </p:spTree>
    <p:extLst>
      <p:ext uri="{BB962C8B-B14F-4D97-AF65-F5344CB8AC3E}">
        <p14:creationId xmlns:p14="http://schemas.microsoft.com/office/powerpoint/2010/main" val="634326338"/>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smtClean="0">
                <a:effectLst/>
              </a:rPr>
              <a:t>ANNUAL REPORTS</a:t>
            </a:r>
            <a:br>
              <a:rPr lang="en-US" smtClean="0">
                <a:effectLst/>
              </a:rPr>
            </a:br>
            <a:r>
              <a:rPr lang="en-US" b="1" smtClean="0">
                <a:effectLst/>
              </a:rPr>
              <a:t>WHEN ARE THEY DUE?</a:t>
            </a:r>
            <a:endParaRPr lang="en-US" b="1">
              <a:effectLst/>
            </a:endParaRPr>
          </a:p>
        </p:txBody>
      </p:sp>
      <p:sp>
        <p:nvSpPr>
          <p:cNvPr id="3" name="Content Placeholder 2"/>
          <p:cNvSpPr>
            <a:spLocks noGrp="1"/>
          </p:cNvSpPr>
          <p:nvPr>
            <p:ph idx="1"/>
          </p:nvPr>
        </p:nvSpPr>
        <p:spPr>
          <a:xfrm>
            <a:off x="1331417" y="2362869"/>
            <a:ext cx="8761413" cy="3416300"/>
          </a:xfrm>
          <a:effectLst/>
        </p:spPr>
        <p:txBody>
          <a:bodyPr>
            <a:noAutofit/>
          </a:bodyPr>
          <a:lstStyle/>
          <a:p>
            <a:r>
              <a:rPr lang="en-US" sz="2400">
                <a:effectLst/>
              </a:rPr>
              <a:t>Now applicable to charter cities.</a:t>
            </a:r>
          </a:p>
          <a:p>
            <a:r>
              <a:rPr lang="en-US" sz="2400">
                <a:effectLst/>
              </a:rPr>
              <a:t>HCD to publish new reporting forms.</a:t>
            </a:r>
          </a:p>
          <a:p>
            <a:pPr lvl="1"/>
            <a:r>
              <a:rPr lang="en-US" sz="2400">
                <a:effectLst/>
              </a:rPr>
              <a:t>HCD will publish each report online.</a:t>
            </a:r>
          </a:p>
          <a:p>
            <a:pPr marL="366713" lvl="1" indent="0">
              <a:buNone/>
            </a:pPr>
            <a:endParaRPr lang="en-US" sz="2400">
              <a:effectLst/>
            </a:endParaRPr>
          </a:p>
          <a:p>
            <a:r>
              <a:rPr lang="en-US" sz="2400">
                <a:effectLst/>
              </a:rPr>
              <a:t>Annual Reports due by April 1 each year.</a:t>
            </a:r>
          </a:p>
          <a:p>
            <a:pPr lvl="1"/>
            <a:r>
              <a:rPr lang="en-US" sz="2400" smtClean="0">
                <a:effectLst/>
              </a:rPr>
              <a:t>HCD states new info not required until April 2019 report.</a:t>
            </a:r>
            <a:endParaRPr lang="en-US" sz="2400">
              <a:effectLst/>
            </a:endParaRPr>
          </a:p>
          <a:p>
            <a:pPr lvl="1"/>
            <a:r>
              <a:rPr lang="en-US" sz="2400">
                <a:effectLst/>
              </a:rPr>
              <a:t>Failure to submit two or more consecutive Annual Reports triggers SB 35 streamlining</a:t>
            </a:r>
            <a:r>
              <a:rPr lang="en-US" sz="2400" smtClean="0">
                <a:effectLst/>
              </a:rPr>
              <a:t>.</a:t>
            </a:r>
            <a:endParaRPr lang="en-US" sz="2400">
              <a:effectLst/>
            </a:endParaRPr>
          </a:p>
        </p:txBody>
      </p:sp>
    </p:spTree>
    <p:extLst>
      <p:ext uri="{BB962C8B-B14F-4D97-AF65-F5344CB8AC3E}">
        <p14:creationId xmlns:p14="http://schemas.microsoft.com/office/powerpoint/2010/main" val="79963839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b="1" smtClean="0">
                <a:effectLst/>
              </a:rPr>
              <a:t>RETURN OF RENTAL INCLUSIONARY ZONING</a:t>
            </a:r>
            <a:endParaRPr lang="en-US" b="1">
              <a:effectLst/>
            </a:endParaRPr>
          </a:p>
        </p:txBody>
      </p:sp>
      <p:sp>
        <p:nvSpPr>
          <p:cNvPr id="3" name="Content Placeholder 2"/>
          <p:cNvSpPr>
            <a:spLocks noGrp="1"/>
          </p:cNvSpPr>
          <p:nvPr>
            <p:ph idx="1"/>
          </p:nvPr>
        </p:nvSpPr>
        <p:spPr>
          <a:effectLst/>
        </p:spPr>
        <p:txBody>
          <a:bodyPr/>
          <a:lstStyle/>
          <a:p>
            <a:endParaRPr lang="en-US">
              <a:effectLst/>
            </a:endParaRPr>
          </a:p>
        </p:txBody>
      </p:sp>
    </p:spTree>
    <p:extLst>
      <p:ext uri="{BB962C8B-B14F-4D97-AF65-F5344CB8AC3E}">
        <p14:creationId xmlns:p14="http://schemas.microsoft.com/office/powerpoint/2010/main" val="136973759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b="1" smtClean="0">
                <a:effectLst/>
              </a:rPr>
              <a:t>RETURN OF RENTAL INCLUSIONARY ZONING</a:t>
            </a:r>
            <a:endParaRPr lang="en-US" b="1">
              <a:effectLst/>
            </a:endParaRPr>
          </a:p>
        </p:txBody>
      </p:sp>
      <p:sp>
        <p:nvSpPr>
          <p:cNvPr id="3" name="Content Placeholder 2"/>
          <p:cNvSpPr>
            <a:spLocks noGrp="1"/>
          </p:cNvSpPr>
          <p:nvPr>
            <p:ph idx="1"/>
          </p:nvPr>
        </p:nvSpPr>
        <p:spPr>
          <a:xfrm>
            <a:off x="1154954" y="2603500"/>
            <a:ext cx="10684120" cy="3416300"/>
          </a:xfrm>
          <a:effectLst/>
        </p:spPr>
        <p:txBody>
          <a:bodyPr>
            <a:noAutofit/>
          </a:bodyPr>
          <a:lstStyle/>
          <a:p>
            <a:r>
              <a:rPr lang="en-US" sz="2000">
                <a:effectLst/>
              </a:rPr>
              <a:t>AB 1505 restores the ability of cities and counties to adopt inclusionary housing policies for rental projects</a:t>
            </a:r>
          </a:p>
          <a:p>
            <a:endParaRPr lang="en-US" sz="2000">
              <a:effectLst/>
            </a:endParaRPr>
          </a:p>
          <a:p>
            <a:r>
              <a:rPr lang="en-US" sz="2000">
                <a:effectLst/>
              </a:rPr>
              <a:t>The Bill explicitly supersedes the California Court of Appeal’s 2009 decision in </a:t>
            </a:r>
            <a:r>
              <a:rPr lang="en-US" sz="2000" i="1">
                <a:effectLst/>
              </a:rPr>
              <a:t>Palmer/Sixth Street Properties LP v. City of Los Angeles </a:t>
            </a:r>
            <a:r>
              <a:rPr lang="en-US" sz="2000">
                <a:effectLst/>
              </a:rPr>
              <a:t>(</a:t>
            </a:r>
            <a:r>
              <a:rPr lang="en-US" sz="2000" i="1">
                <a:effectLst/>
              </a:rPr>
              <a:t>Palmer</a:t>
            </a:r>
            <a:r>
              <a:rPr lang="en-US" sz="2000">
                <a:effectLst/>
              </a:rPr>
              <a:t>)</a:t>
            </a:r>
          </a:p>
          <a:p>
            <a:endParaRPr lang="en-US" sz="2000">
              <a:effectLst/>
            </a:endParaRPr>
          </a:p>
          <a:p>
            <a:r>
              <a:rPr lang="en-US" sz="2000">
                <a:effectLst/>
              </a:rPr>
              <a:t>The policies must meet certain standards and the Department of Housing and Community Development (HCD) may review the policies in certain circumstances</a:t>
            </a:r>
          </a:p>
        </p:txBody>
      </p:sp>
    </p:spTree>
    <p:extLst>
      <p:ext uri="{BB962C8B-B14F-4D97-AF65-F5344CB8AC3E}">
        <p14:creationId xmlns:p14="http://schemas.microsoft.com/office/powerpoint/2010/main" val="416902082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b="1" smtClean="0">
                <a:effectLst/>
              </a:rPr>
              <a:t>RETURN OF RENTAL INCLUSIONARY ZONING: </a:t>
            </a:r>
            <a:r>
              <a:rPr lang="en-US" smtClean="0">
                <a:effectLst/>
              </a:rPr>
              <a:t>ORDINANCE REQUIREMENTS</a:t>
            </a:r>
            <a:endParaRPr lang="en-US" b="1">
              <a:effectLst/>
            </a:endParaRPr>
          </a:p>
        </p:txBody>
      </p:sp>
      <p:sp>
        <p:nvSpPr>
          <p:cNvPr id="3" name="Content Placeholder 2"/>
          <p:cNvSpPr>
            <a:spLocks noGrp="1"/>
          </p:cNvSpPr>
          <p:nvPr>
            <p:ph idx="1"/>
          </p:nvPr>
        </p:nvSpPr>
        <p:spPr>
          <a:xfrm>
            <a:off x="1154954" y="2603500"/>
            <a:ext cx="10668078" cy="3416300"/>
          </a:xfrm>
          <a:effectLst/>
        </p:spPr>
        <p:txBody>
          <a:bodyPr>
            <a:noAutofit/>
          </a:bodyPr>
          <a:lstStyle/>
          <a:p>
            <a:r>
              <a:rPr lang="en-US" sz="2000">
                <a:effectLst/>
              </a:rPr>
              <a:t>Local governments may require new rental housing include percentage of affordable units</a:t>
            </a:r>
          </a:p>
          <a:p>
            <a:r>
              <a:rPr lang="en-US" sz="2000">
                <a:effectLst/>
              </a:rPr>
              <a:t>Ordinances must provide “alternative means of compliance” with inclusionary requirements</a:t>
            </a:r>
          </a:p>
          <a:p>
            <a:r>
              <a:rPr lang="en-US" sz="2000">
                <a:effectLst/>
              </a:rPr>
              <a:t>Alternatives </a:t>
            </a:r>
            <a:r>
              <a:rPr lang="en-US" sz="2000" i="1">
                <a:effectLst/>
              </a:rPr>
              <a:t>may</a:t>
            </a:r>
            <a:r>
              <a:rPr lang="en-US" sz="2000">
                <a:effectLst/>
              </a:rPr>
              <a:t> include, but are not limited to: </a:t>
            </a:r>
          </a:p>
          <a:p>
            <a:pPr lvl="1"/>
            <a:r>
              <a:rPr lang="en-US" sz="2000">
                <a:effectLst/>
              </a:rPr>
              <a:t>In lieu fees</a:t>
            </a:r>
          </a:p>
          <a:p>
            <a:pPr lvl="1"/>
            <a:r>
              <a:rPr lang="en-US" sz="2000">
                <a:effectLst/>
              </a:rPr>
              <a:t>Land dedication</a:t>
            </a:r>
          </a:p>
          <a:p>
            <a:pPr lvl="1"/>
            <a:r>
              <a:rPr lang="en-US" sz="2000">
                <a:effectLst/>
              </a:rPr>
              <a:t>Off-site development of units</a:t>
            </a:r>
          </a:p>
          <a:p>
            <a:pPr lvl="1"/>
            <a:r>
              <a:rPr lang="en-US" sz="2000">
                <a:effectLst/>
              </a:rPr>
              <a:t>Acquisition and rehabilitation of existing units</a:t>
            </a:r>
          </a:p>
        </p:txBody>
      </p:sp>
    </p:spTree>
    <p:extLst>
      <p:ext uri="{BB962C8B-B14F-4D97-AF65-F5344CB8AC3E}">
        <p14:creationId xmlns:p14="http://schemas.microsoft.com/office/powerpoint/2010/main" val="207757515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b="1" smtClean="0">
                <a:effectLst/>
              </a:rPr>
              <a:t>RETURN OF RENTAL INCLUSIONARY ZONING: </a:t>
            </a:r>
            <a:r>
              <a:rPr lang="en-US" smtClean="0">
                <a:effectLst/>
              </a:rPr>
              <a:t>ECONOMIC FEASIBILITY</a:t>
            </a:r>
            <a:endParaRPr lang="en-US" b="1">
              <a:effectLst/>
            </a:endParaRPr>
          </a:p>
        </p:txBody>
      </p:sp>
      <p:sp>
        <p:nvSpPr>
          <p:cNvPr id="3" name="Content Placeholder 2"/>
          <p:cNvSpPr>
            <a:spLocks noGrp="1"/>
          </p:cNvSpPr>
          <p:nvPr>
            <p:ph idx="1"/>
          </p:nvPr>
        </p:nvSpPr>
        <p:spPr>
          <a:effectLst/>
        </p:spPr>
        <p:txBody>
          <a:bodyPr>
            <a:normAutofit fontScale="92500" lnSpcReduction="10000"/>
          </a:bodyPr>
          <a:lstStyle/>
          <a:p>
            <a:r>
              <a:rPr lang="en-US" sz="2800">
                <a:effectLst/>
              </a:rPr>
              <a:t>HCD may require that a city or county submit an economic feasibility study to support certain inclusionary ordinances.</a:t>
            </a:r>
          </a:p>
          <a:p>
            <a:endParaRPr lang="en-US" sz="2800">
              <a:effectLst/>
            </a:endParaRPr>
          </a:p>
          <a:p>
            <a:r>
              <a:rPr lang="en-US" sz="2800">
                <a:effectLst/>
              </a:rPr>
              <a:t> If the economic feasibility study does not meet HCD standards, the city or county may not impose an ordinance requiring higher than a 15 percent rental inclusionary requirement.</a:t>
            </a:r>
          </a:p>
          <a:p>
            <a:pPr marL="0" indent="0">
              <a:buNone/>
            </a:pPr>
            <a:endParaRPr lang="en-US">
              <a:effectLst/>
            </a:endParaRPr>
          </a:p>
        </p:txBody>
      </p:sp>
    </p:spTree>
    <p:extLst>
      <p:ext uri="{BB962C8B-B14F-4D97-AF65-F5344CB8AC3E}">
        <p14:creationId xmlns:p14="http://schemas.microsoft.com/office/powerpoint/2010/main" val="297097564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b="1" smtClean="0">
                <a:effectLst/>
              </a:rPr>
              <a:t>RETURN OF RENTAL INCLUSIONARY ZONING: </a:t>
            </a:r>
            <a:r>
              <a:rPr lang="en-US" smtClean="0">
                <a:effectLst/>
              </a:rPr>
              <a:t>IMPLEMENTATION OPTIONS</a:t>
            </a:r>
            <a:endParaRPr lang="en-US" b="1">
              <a:effectLst/>
            </a:endParaRPr>
          </a:p>
        </p:txBody>
      </p:sp>
      <p:sp>
        <p:nvSpPr>
          <p:cNvPr id="3" name="Content Placeholder 2"/>
          <p:cNvSpPr>
            <a:spLocks noGrp="1"/>
          </p:cNvSpPr>
          <p:nvPr>
            <p:ph idx="1"/>
          </p:nvPr>
        </p:nvSpPr>
        <p:spPr>
          <a:xfrm>
            <a:off x="1154954" y="2603500"/>
            <a:ext cx="10363278" cy="3829384"/>
          </a:xfrm>
          <a:effectLst/>
        </p:spPr>
        <p:txBody>
          <a:bodyPr>
            <a:normAutofit/>
          </a:bodyPr>
          <a:lstStyle/>
          <a:p>
            <a:r>
              <a:rPr lang="en-US" sz="2000" u="sng">
                <a:effectLst/>
              </a:rPr>
              <a:t>Existing Inclusionary Ordinances</a:t>
            </a:r>
            <a:r>
              <a:rPr lang="en-US" sz="2000">
                <a:effectLst/>
              </a:rPr>
              <a:t>: </a:t>
            </a:r>
          </a:p>
          <a:p>
            <a:pPr lvl="1"/>
            <a:r>
              <a:rPr lang="en-US" sz="2000">
                <a:effectLst/>
              </a:rPr>
              <a:t>May be implemented after January 1, 2018.</a:t>
            </a:r>
          </a:p>
          <a:p>
            <a:pPr lvl="1"/>
            <a:r>
              <a:rPr lang="en-US" sz="2000">
                <a:effectLst/>
              </a:rPr>
              <a:t>If the ordinance was adopted before September 15, 2017, no HCD review or economic feasibility study required</a:t>
            </a:r>
          </a:p>
          <a:p>
            <a:pPr marL="366713" lvl="1" indent="0">
              <a:buNone/>
            </a:pPr>
            <a:endParaRPr lang="en-US" sz="2000">
              <a:effectLst/>
            </a:endParaRPr>
          </a:p>
          <a:p>
            <a:r>
              <a:rPr lang="en-US" sz="2000" u="sng">
                <a:effectLst/>
              </a:rPr>
              <a:t>New Inclusionary Ordinances</a:t>
            </a:r>
            <a:r>
              <a:rPr lang="en-US" sz="2000">
                <a:effectLst/>
              </a:rPr>
              <a:t>: </a:t>
            </a:r>
          </a:p>
          <a:p>
            <a:pPr lvl="1"/>
            <a:r>
              <a:rPr lang="en-US" sz="2000">
                <a:effectLst/>
              </a:rPr>
              <a:t>May be subject to an HCD request for an economic feasibility study if:</a:t>
            </a:r>
          </a:p>
          <a:p>
            <a:pPr lvl="2"/>
            <a:r>
              <a:rPr lang="en-US" sz="2000">
                <a:effectLst/>
              </a:rPr>
              <a:t>it requires more than 15 percent of rental units be affordable to low-income households</a:t>
            </a:r>
          </a:p>
          <a:p>
            <a:endParaRPr lang="en-US">
              <a:effectLst/>
            </a:endParaRPr>
          </a:p>
        </p:txBody>
      </p:sp>
    </p:spTree>
    <p:extLst>
      <p:ext uri="{BB962C8B-B14F-4D97-AF65-F5344CB8AC3E}">
        <p14:creationId xmlns:p14="http://schemas.microsoft.com/office/powerpoint/2010/main" val="192778157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b="1" smtClean="0">
                <a:effectLst/>
              </a:rPr>
              <a:t>RETURN OF RENTAL INCLUSIONARY ZONING: </a:t>
            </a:r>
            <a:r>
              <a:rPr lang="en-US" smtClean="0">
                <a:effectLst/>
              </a:rPr>
              <a:t>IMPLICATIONS</a:t>
            </a:r>
            <a:endParaRPr lang="en-US" b="1">
              <a:effectLst/>
            </a:endParaRPr>
          </a:p>
        </p:txBody>
      </p:sp>
      <p:sp>
        <p:nvSpPr>
          <p:cNvPr id="3" name="Content Placeholder 2"/>
          <p:cNvSpPr>
            <a:spLocks noGrp="1"/>
          </p:cNvSpPr>
          <p:nvPr>
            <p:ph idx="1"/>
          </p:nvPr>
        </p:nvSpPr>
        <p:spPr>
          <a:xfrm>
            <a:off x="1154954" y="2603500"/>
            <a:ext cx="10299109" cy="3416300"/>
          </a:xfrm>
          <a:effectLst/>
        </p:spPr>
        <p:txBody>
          <a:bodyPr>
            <a:noAutofit/>
          </a:bodyPr>
          <a:lstStyle/>
          <a:p>
            <a:r>
              <a:rPr lang="en-US" sz="2400" u="sng">
                <a:effectLst/>
              </a:rPr>
              <a:t>Need for </a:t>
            </a:r>
            <a:r>
              <a:rPr lang="en-US" sz="2400" i="1" u="sng">
                <a:effectLst/>
              </a:rPr>
              <a:t>ordinance</a:t>
            </a:r>
            <a:r>
              <a:rPr lang="en-US" sz="2400">
                <a:effectLst/>
              </a:rPr>
              <a:t>: AB 1505 authorizes local communities to adopt rental inclusionary requirements by </a:t>
            </a:r>
            <a:r>
              <a:rPr lang="en-US" sz="2400" i="1">
                <a:effectLst/>
              </a:rPr>
              <a:t>ordinance</a:t>
            </a:r>
            <a:r>
              <a:rPr lang="en-US" sz="2400">
                <a:effectLst/>
              </a:rPr>
              <a:t>. An ordinance should be adopted to implement inclusionary requirements contained in general plans, housing elements, or other policy documents.</a:t>
            </a:r>
          </a:p>
          <a:p>
            <a:endParaRPr lang="en-US" sz="2400">
              <a:effectLst/>
            </a:endParaRPr>
          </a:p>
          <a:p>
            <a:r>
              <a:rPr lang="en-US" sz="2400" u="sng">
                <a:effectLst/>
              </a:rPr>
              <a:t>No nexus study needed</a:t>
            </a:r>
            <a:r>
              <a:rPr lang="en-US" sz="2400">
                <a:effectLst/>
              </a:rPr>
              <a:t>: No nexus study is required to justify a rental inclusionary requirement</a:t>
            </a:r>
            <a:r>
              <a:rPr lang="en-US" sz="2400" smtClean="0">
                <a:effectLst/>
              </a:rPr>
              <a:t>.</a:t>
            </a:r>
            <a:endParaRPr lang="en-US" sz="2400">
              <a:effectLst/>
            </a:endParaRPr>
          </a:p>
        </p:txBody>
      </p:sp>
    </p:spTree>
    <p:extLst>
      <p:ext uri="{BB962C8B-B14F-4D97-AF65-F5344CB8AC3E}">
        <p14:creationId xmlns:p14="http://schemas.microsoft.com/office/powerpoint/2010/main" val="230861214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dirty="0" smtClean="0">
                <a:effectLst/>
              </a:rPr>
              <a:t>SB 35 MAY NOT BE AS SIGNIFICANT AS OTHER HOUSING PACKAGE BILLS</a:t>
            </a:r>
            <a:endParaRPr lang="en-US" dirty="0">
              <a:effectLst/>
            </a:endParaRPr>
          </a:p>
        </p:txBody>
      </p:sp>
      <p:sp>
        <p:nvSpPr>
          <p:cNvPr id="3" name="Content Placeholder 2"/>
          <p:cNvSpPr>
            <a:spLocks noGrp="1"/>
          </p:cNvSpPr>
          <p:nvPr>
            <p:ph idx="1"/>
          </p:nvPr>
        </p:nvSpPr>
        <p:spPr>
          <a:effectLst/>
        </p:spPr>
        <p:txBody>
          <a:bodyPr/>
          <a:lstStyle/>
          <a:p>
            <a:r>
              <a:rPr lang="en-US" dirty="0" smtClean="0">
                <a:effectLst/>
              </a:rPr>
              <a:t>The top 3 bills in the housing package that received the most attention were SB 2 and SB 3, the funding measures,</a:t>
            </a:r>
          </a:p>
          <a:p>
            <a:r>
              <a:rPr lang="en-US" dirty="0">
                <a:effectLst/>
              </a:rPr>
              <a:t>a</a:t>
            </a:r>
            <a:r>
              <a:rPr lang="en-US" dirty="0" smtClean="0">
                <a:effectLst/>
              </a:rPr>
              <a:t>nd, SB 35, allowing developers to choose ministerial review of their housing projects under certain conditions.</a:t>
            </a:r>
          </a:p>
          <a:p>
            <a:r>
              <a:rPr lang="en-US" b="1" dirty="0" smtClean="0">
                <a:effectLst/>
              </a:rPr>
              <a:t>But, due to the many requirements that a project must meet to be eligible for SB 35’s ministerial review, it is less likely to be used than advertised.</a:t>
            </a:r>
          </a:p>
          <a:p>
            <a:r>
              <a:rPr lang="en-US" b="1" dirty="0" smtClean="0">
                <a:effectLst/>
              </a:rPr>
              <a:t>There are however many other housing bills that, combined, will require each city and county to change the way it processes housing applications and updates housing elements - these are much more significant than SB 35.												        S</a:t>
            </a:r>
            <a:endParaRPr lang="en-US" b="1" dirty="0">
              <a:effectLst/>
            </a:endParaRPr>
          </a:p>
        </p:txBody>
      </p:sp>
    </p:spTree>
    <p:extLst>
      <p:ext uri="{BB962C8B-B14F-4D97-AF65-F5344CB8AC3E}">
        <p14:creationId xmlns:p14="http://schemas.microsoft.com/office/powerpoint/2010/main" val="500873518"/>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b="1" smtClean="0">
                <a:effectLst/>
              </a:rPr>
              <a:t>ADU &amp; EFFICIENCY UNIT CLEANUP BILLS</a:t>
            </a:r>
            <a:endParaRPr lang="en-US" b="1">
              <a:effectLst/>
            </a:endParaRPr>
          </a:p>
        </p:txBody>
      </p:sp>
      <p:sp>
        <p:nvSpPr>
          <p:cNvPr id="3" name="Content Placeholder 2"/>
          <p:cNvSpPr>
            <a:spLocks noGrp="1"/>
          </p:cNvSpPr>
          <p:nvPr>
            <p:ph idx="1"/>
          </p:nvPr>
        </p:nvSpPr>
        <p:spPr>
          <a:effectLst/>
        </p:spPr>
        <p:txBody>
          <a:bodyPr/>
          <a:lstStyle/>
          <a:p>
            <a:endParaRPr lang="en-US">
              <a:effectLst/>
            </a:endParaRPr>
          </a:p>
        </p:txBody>
      </p:sp>
    </p:spTree>
    <p:extLst>
      <p:ext uri="{BB962C8B-B14F-4D97-AF65-F5344CB8AC3E}">
        <p14:creationId xmlns:p14="http://schemas.microsoft.com/office/powerpoint/2010/main" val="244745076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b="1" smtClean="0">
                <a:effectLst/>
              </a:rPr>
              <a:t>ADU &amp; EFFICIENCY UNIT CLEANUP BILLS</a:t>
            </a:r>
            <a:endParaRPr lang="en-US" b="1">
              <a:effectLst/>
            </a:endParaRPr>
          </a:p>
        </p:txBody>
      </p:sp>
      <p:sp>
        <p:nvSpPr>
          <p:cNvPr id="3" name="Content Placeholder 2"/>
          <p:cNvSpPr>
            <a:spLocks noGrp="1"/>
          </p:cNvSpPr>
          <p:nvPr>
            <p:ph idx="1"/>
          </p:nvPr>
        </p:nvSpPr>
        <p:spPr>
          <a:xfrm>
            <a:off x="1154955" y="2612864"/>
            <a:ext cx="5855446" cy="3416300"/>
          </a:xfrm>
          <a:effectLst/>
        </p:spPr>
        <p:txBody>
          <a:bodyPr>
            <a:normAutofit/>
          </a:bodyPr>
          <a:lstStyle/>
          <a:p>
            <a:r>
              <a:rPr lang="en-US" sz="2000" b="1">
                <a:effectLst/>
              </a:rPr>
              <a:t>AB 494/SB 229</a:t>
            </a:r>
            <a:r>
              <a:rPr lang="en-US" sz="2000">
                <a:effectLst/>
              </a:rPr>
              <a:t> continue to ease ADU restrictions</a:t>
            </a:r>
          </a:p>
          <a:p>
            <a:pPr marL="0" indent="0">
              <a:buNone/>
            </a:pPr>
            <a:endParaRPr lang="en-US" sz="2000">
              <a:effectLst/>
            </a:endParaRPr>
          </a:p>
          <a:p>
            <a:r>
              <a:rPr lang="en-US" sz="2000">
                <a:effectLst/>
              </a:rPr>
              <a:t>Local ordinances are void unless they comply with </a:t>
            </a:r>
            <a:r>
              <a:rPr lang="en-US" sz="2000" smtClean="0">
                <a:effectLst/>
              </a:rPr>
              <a:t>Government </a:t>
            </a:r>
            <a:r>
              <a:rPr lang="en-US" sz="2000">
                <a:effectLst/>
              </a:rPr>
              <a:t>Code Sec. 65852.2</a:t>
            </a:r>
          </a:p>
          <a:p>
            <a:endParaRPr lang="en-US" sz="2000">
              <a:effectLst/>
            </a:endParaRPr>
          </a:p>
          <a:p>
            <a:r>
              <a:rPr lang="en-US" sz="2000">
                <a:effectLst/>
              </a:rPr>
              <a:t>HCD expressly authorized to review ordinance</a:t>
            </a:r>
          </a:p>
        </p:txBody>
      </p:sp>
      <p:pic>
        <p:nvPicPr>
          <p:cNvPr id="5" name="Content Placeholder 5"/>
          <p:cNvPicPr>
            <a:picLocks noChangeAspect="1"/>
          </p:cNvPicPr>
          <p:nvPr/>
        </p:nvPicPr>
        <p:blipFill>
          <a:blip r:embed="rId3">
            <a:extLst>
              <a:ext uri="{28A0092B-C50C-407E-A947-70E740481C1C}">
                <a14:useLocalDpi xmlns:a14="http://schemas.microsoft.com/office/drawing/2010/main" val="0"/>
              </a:ext>
            </a:extLst>
          </a:blip>
          <a:srcRect b="8538"/>
          <a:stretch>
            <a:fillRect/>
          </a:stretch>
        </p:blipFill>
        <p:spPr>
          <a:xfrm>
            <a:off x="7931114" y="2388280"/>
            <a:ext cx="3970505" cy="3631520"/>
          </a:xfrm>
          <a:prstGeom prst="rect">
            <a:avLst/>
          </a:prstGeom>
          <a:effectLst/>
        </p:spPr>
      </p:pic>
    </p:spTree>
    <p:extLst>
      <p:ext uri="{BB962C8B-B14F-4D97-AF65-F5344CB8AC3E}">
        <p14:creationId xmlns:p14="http://schemas.microsoft.com/office/powerpoint/2010/main" val="2105497207"/>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6" name="Title 5"/>
          <p:cNvSpPr>
            <a:spLocks noGrp="1"/>
          </p:cNvSpPr>
          <p:nvPr>
            <p:ph type="title"/>
          </p:nvPr>
        </p:nvSpPr>
        <p:spPr>
          <a:effectLst/>
        </p:spPr>
        <p:txBody>
          <a:bodyPr/>
          <a:lstStyle/>
          <a:p>
            <a:r>
              <a:rPr lang="en-US" sz="3200" b="1">
                <a:effectLst/>
              </a:rPr>
              <a:t>ADU &amp; EFFICIENCY UNIT CLEANUP BILLS</a:t>
            </a:r>
          </a:p>
        </p:txBody>
      </p:sp>
      <p:sp>
        <p:nvSpPr>
          <p:cNvPr id="15" name="Content Placeholder 14"/>
          <p:cNvSpPr>
            <a:spLocks noGrp="1"/>
          </p:cNvSpPr>
          <p:nvPr>
            <p:ph sz="quarter" idx="2"/>
          </p:nvPr>
        </p:nvSpPr>
        <p:spPr>
          <a:effectLst/>
        </p:spPr>
        <p:txBody>
          <a:bodyPr>
            <a:normAutofit/>
          </a:bodyPr>
          <a:lstStyle/>
          <a:p>
            <a:r>
              <a:rPr lang="en-US" sz="2400" smtClean="0">
                <a:effectLst/>
              </a:rPr>
              <a:t>Local governments </a:t>
            </a:r>
            <a:r>
              <a:rPr lang="en-US" sz="2400" i="1" u="sng" smtClean="0">
                <a:effectLst/>
              </a:rPr>
              <a:t>may</a:t>
            </a:r>
            <a:r>
              <a:rPr lang="en-US" sz="2400" smtClean="0">
                <a:effectLst/>
              </a:rPr>
              <a:t> designate areas where ADUs are permitted</a:t>
            </a:r>
          </a:p>
          <a:p>
            <a:r>
              <a:rPr lang="en-US" sz="2400" smtClean="0">
                <a:effectLst/>
              </a:rPr>
              <a:t>Areas can include anywhere existing or proposed single-family home is permitted</a:t>
            </a:r>
            <a:endParaRPr lang="en-US" sz="2400">
              <a:effectLst/>
            </a:endParaRPr>
          </a:p>
        </p:txBody>
      </p:sp>
      <p:sp>
        <p:nvSpPr>
          <p:cNvPr id="16" name="Content Placeholder 15"/>
          <p:cNvSpPr>
            <a:spLocks noGrp="1"/>
          </p:cNvSpPr>
          <p:nvPr>
            <p:ph sz="quarter" idx="4"/>
          </p:nvPr>
        </p:nvSpPr>
        <p:spPr>
          <a:effectLst/>
        </p:spPr>
        <p:txBody>
          <a:bodyPr>
            <a:normAutofit/>
          </a:bodyPr>
          <a:lstStyle/>
          <a:p>
            <a:r>
              <a:rPr lang="en-US" sz="2400" smtClean="0">
                <a:effectLst/>
              </a:rPr>
              <a:t>Local government </a:t>
            </a:r>
            <a:r>
              <a:rPr lang="en-US" sz="2400" i="1" u="sng" smtClean="0">
                <a:effectLst/>
              </a:rPr>
              <a:t>must </a:t>
            </a:r>
            <a:r>
              <a:rPr lang="en-US" sz="2400" smtClean="0">
                <a:effectLst/>
              </a:rPr>
              <a:t>approve in any district where single family homes are permitted</a:t>
            </a:r>
            <a:endParaRPr lang="en-US" sz="2400">
              <a:effectLst/>
            </a:endParaRPr>
          </a:p>
        </p:txBody>
      </p:sp>
      <p:sp>
        <p:nvSpPr>
          <p:cNvPr id="7" name="Text Placeholder 6"/>
          <p:cNvSpPr>
            <a:spLocks noGrp="1"/>
          </p:cNvSpPr>
          <p:nvPr>
            <p:ph type="body" sz="quarter" idx="1"/>
          </p:nvPr>
        </p:nvSpPr>
        <p:spPr>
          <a:effectLst/>
        </p:spPr>
        <p:txBody>
          <a:bodyPr/>
          <a:lstStyle/>
          <a:p>
            <a:r>
              <a:rPr lang="en-US" sz="3600" smtClean="0">
                <a:effectLst/>
              </a:rPr>
              <a:t>Exterior ADUs</a:t>
            </a:r>
            <a:endParaRPr lang="en-US" sz="3600">
              <a:effectLst/>
            </a:endParaRPr>
          </a:p>
        </p:txBody>
      </p:sp>
      <p:sp>
        <p:nvSpPr>
          <p:cNvPr id="9" name="Text Placeholder 8"/>
          <p:cNvSpPr>
            <a:spLocks noGrp="1"/>
          </p:cNvSpPr>
          <p:nvPr>
            <p:ph type="body" sz="quarter" idx="3"/>
          </p:nvPr>
        </p:nvSpPr>
        <p:spPr>
          <a:effectLst/>
        </p:spPr>
        <p:txBody>
          <a:bodyPr/>
          <a:lstStyle/>
          <a:p>
            <a:r>
              <a:rPr lang="en-US" sz="3600" smtClean="0">
                <a:effectLst/>
              </a:rPr>
              <a:t>Interior ADUs</a:t>
            </a:r>
            <a:endParaRPr lang="en-US" sz="3600">
              <a:effectLst/>
            </a:endParaRPr>
          </a:p>
        </p:txBody>
      </p:sp>
      <p:sp>
        <p:nvSpPr>
          <p:cNvPr id="5" name="Slide Number Placeholder 4"/>
          <p:cNvSpPr>
            <a:spLocks noGrp="1"/>
          </p:cNvSpPr>
          <p:nvPr>
            <p:ph type="sldNum" sz="quarter" idx="12"/>
          </p:nvPr>
        </p:nvSpPr>
        <p:spPr>
          <a:effectLst/>
        </p:spPr>
        <p:txBody>
          <a:bodyPr>
            <a:normAutofit/>
          </a:bodyPr>
          <a:lstStyle/>
          <a:p>
            <a:fld id="{67537412-1227-4E78-8330-74BE54AA5F7B}" type="slidenum">
              <a:rPr lang="en-US" smtClean="0">
                <a:effectLst/>
              </a:rPr>
              <a:t>52</a:t>
            </a:fld>
            <a:endParaRPr lang="en-US">
              <a:effectLst/>
            </a:endParaRPr>
          </a:p>
        </p:txBody>
      </p:sp>
    </p:spTree>
    <p:extLst>
      <p:ext uri="{BB962C8B-B14F-4D97-AF65-F5344CB8AC3E}">
        <p14:creationId xmlns:p14="http://schemas.microsoft.com/office/powerpoint/2010/main" val="31461346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b="1" smtClean="0">
                <a:effectLst/>
              </a:rPr>
              <a:t>ADU &amp; EFFICIENCY UNIT CLEANUP BILLS</a:t>
            </a:r>
            <a:endParaRPr lang="en-US" b="1">
              <a:effectLst/>
            </a:endParaRPr>
          </a:p>
        </p:txBody>
      </p:sp>
      <p:sp>
        <p:nvSpPr>
          <p:cNvPr id="3" name="Content Placeholder 2"/>
          <p:cNvSpPr>
            <a:spLocks noGrp="1"/>
          </p:cNvSpPr>
          <p:nvPr>
            <p:ph idx="1"/>
          </p:nvPr>
        </p:nvSpPr>
        <p:spPr>
          <a:xfrm>
            <a:off x="1154954" y="2603500"/>
            <a:ext cx="10331193" cy="3416300"/>
          </a:xfrm>
          <a:effectLst/>
        </p:spPr>
        <p:txBody>
          <a:bodyPr>
            <a:normAutofit/>
          </a:bodyPr>
          <a:lstStyle/>
          <a:p>
            <a:r>
              <a:rPr lang="en-US" sz="2400">
                <a:effectLst/>
              </a:rPr>
              <a:t>Parking</a:t>
            </a:r>
          </a:p>
          <a:p>
            <a:pPr lvl="1"/>
            <a:r>
              <a:rPr lang="en-US" sz="2400">
                <a:effectLst/>
              </a:rPr>
              <a:t>For exterior ADUs, limited to 1 space per unit or bedroom, “whichever is less”</a:t>
            </a:r>
          </a:p>
          <a:p>
            <a:pPr lvl="1"/>
            <a:r>
              <a:rPr lang="en-US" sz="2400">
                <a:effectLst/>
              </a:rPr>
              <a:t>Reduced ability to limit tandem parking or parking in setbacks</a:t>
            </a:r>
          </a:p>
          <a:p>
            <a:r>
              <a:rPr lang="en-US" sz="2400">
                <a:effectLst/>
              </a:rPr>
              <a:t>Utility Fees</a:t>
            </a:r>
          </a:p>
          <a:p>
            <a:pPr lvl="1"/>
            <a:r>
              <a:rPr lang="en-US" sz="2400">
                <a:effectLst/>
              </a:rPr>
              <a:t>Restrictions on charges extended to special districts and water corporations, along with other defined local agencies</a:t>
            </a:r>
          </a:p>
          <a:p>
            <a:endParaRPr lang="en-US">
              <a:effectLst/>
            </a:endParaRPr>
          </a:p>
        </p:txBody>
      </p:sp>
    </p:spTree>
    <p:extLst>
      <p:ext uri="{BB962C8B-B14F-4D97-AF65-F5344CB8AC3E}">
        <p14:creationId xmlns:p14="http://schemas.microsoft.com/office/powerpoint/2010/main" val="3140168765"/>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934820" y="795520"/>
            <a:ext cx="8761413" cy="728480"/>
          </a:xfrm>
          <a:effectLst/>
        </p:spPr>
        <p:txBody>
          <a:bodyPr/>
          <a:lstStyle/>
          <a:p>
            <a:r>
              <a:rPr lang="en-US" b="1" cap="all" smtClean="0">
                <a:solidFill>
                  <a:schemeClr val="bg1"/>
                </a:solidFill>
                <a:effectLst/>
                <a:latin typeface="+mn-lt"/>
              </a:rPr>
              <a:t>AB 352 (Santiago) </a:t>
            </a:r>
            <a:br>
              <a:rPr lang="en-US" b="1" cap="all" smtClean="0">
                <a:solidFill>
                  <a:schemeClr val="bg1"/>
                </a:solidFill>
                <a:effectLst/>
                <a:latin typeface="+mn-lt"/>
              </a:rPr>
            </a:br>
            <a:r>
              <a:rPr lang="en-US" b="1" cap="all">
                <a:solidFill>
                  <a:schemeClr val="bg1"/>
                </a:solidFill>
                <a:effectLst/>
                <a:latin typeface="+mn-lt"/>
              </a:rPr>
              <a:t>efficiency </a:t>
            </a:r>
            <a:r>
              <a:rPr lang="en-US" b="1" cap="all" smtClean="0">
                <a:solidFill>
                  <a:schemeClr val="bg1"/>
                </a:solidFill>
                <a:effectLst/>
                <a:latin typeface="+mn-lt"/>
              </a:rPr>
              <a:t>units Restrictions</a:t>
            </a:r>
            <a:endParaRPr lang="en-US" b="1" cap="all">
              <a:solidFill>
                <a:schemeClr val="bg1"/>
              </a:solidFill>
              <a:effectLst/>
              <a:latin typeface="+mn-lt"/>
            </a:endParaRPr>
          </a:p>
        </p:txBody>
      </p:sp>
      <p:sp>
        <p:nvSpPr>
          <p:cNvPr id="3" name="Content Placeholder 2"/>
          <p:cNvSpPr>
            <a:spLocks noGrp="1"/>
          </p:cNvSpPr>
          <p:nvPr>
            <p:ph idx="1"/>
          </p:nvPr>
        </p:nvSpPr>
        <p:spPr>
          <a:xfrm>
            <a:off x="554182" y="2418284"/>
            <a:ext cx="11111345" cy="3471315"/>
          </a:xfrm>
          <a:effectLst/>
        </p:spPr>
        <p:txBody>
          <a:bodyPr>
            <a:noAutofit/>
          </a:bodyPr>
          <a:lstStyle/>
          <a:p>
            <a:pPr marL="0" indent="0">
              <a:buNone/>
            </a:pPr>
            <a:r>
              <a:rPr lang="en-US" sz="2200">
                <a:solidFill>
                  <a:schemeClr val="tx1"/>
                </a:solidFill>
                <a:effectLst/>
              </a:rPr>
              <a:t>This bill </a:t>
            </a:r>
            <a:r>
              <a:rPr lang="en-US" sz="2200" smtClean="0">
                <a:solidFill>
                  <a:schemeClr val="tx1"/>
                </a:solidFill>
                <a:effectLst/>
              </a:rPr>
              <a:t>prohibits a city or county from </a:t>
            </a:r>
            <a:r>
              <a:rPr lang="en-US" sz="2200">
                <a:solidFill>
                  <a:schemeClr val="tx1"/>
                </a:solidFill>
                <a:effectLst/>
              </a:rPr>
              <a:t>doing the </a:t>
            </a:r>
            <a:r>
              <a:rPr lang="en-US" sz="2200" smtClean="0">
                <a:solidFill>
                  <a:schemeClr val="tx1"/>
                </a:solidFill>
                <a:effectLst/>
              </a:rPr>
              <a:t>following:</a:t>
            </a:r>
          </a:p>
          <a:p>
            <a:pPr>
              <a:buFont typeface="Arial" charset="0"/>
              <a:buChar char="•"/>
            </a:pPr>
            <a:r>
              <a:rPr lang="en-US" sz="2200" smtClean="0">
                <a:solidFill>
                  <a:schemeClr val="tx1"/>
                </a:solidFill>
                <a:effectLst/>
              </a:rPr>
              <a:t>Limiting </a:t>
            </a:r>
            <a:r>
              <a:rPr lang="en-US" sz="2200">
                <a:solidFill>
                  <a:schemeClr val="tx1"/>
                </a:solidFill>
                <a:effectLst/>
              </a:rPr>
              <a:t>the number of efficiency units in an area located within one-half mile of public transit or where a car share vehicle </a:t>
            </a:r>
            <a:r>
              <a:rPr lang="en-US" sz="2200" smtClean="0">
                <a:solidFill>
                  <a:schemeClr val="tx1"/>
                </a:solidFill>
                <a:effectLst/>
              </a:rPr>
              <a:t>is located </a:t>
            </a:r>
            <a:r>
              <a:rPr lang="en-US" sz="2200">
                <a:solidFill>
                  <a:schemeClr val="tx1"/>
                </a:solidFill>
                <a:effectLst/>
              </a:rPr>
              <a:t>within one block of the efficiency </a:t>
            </a:r>
            <a:r>
              <a:rPr lang="en-US" sz="2200" smtClean="0">
                <a:solidFill>
                  <a:schemeClr val="tx1"/>
                </a:solidFill>
                <a:effectLst/>
              </a:rPr>
              <a:t>units.</a:t>
            </a:r>
          </a:p>
          <a:p>
            <a:pPr>
              <a:buFont typeface="Arial" charset="0"/>
              <a:buChar char="•"/>
            </a:pPr>
            <a:r>
              <a:rPr lang="en-US" sz="2200" smtClean="0">
                <a:solidFill>
                  <a:schemeClr val="tx1"/>
                </a:solidFill>
                <a:effectLst/>
              </a:rPr>
              <a:t>Limiting </a:t>
            </a:r>
            <a:r>
              <a:rPr lang="en-US" sz="2200">
                <a:solidFill>
                  <a:schemeClr val="tx1"/>
                </a:solidFill>
                <a:effectLst/>
              </a:rPr>
              <a:t>the number of efficiency units in an area located within one mile of a University </a:t>
            </a:r>
            <a:r>
              <a:rPr lang="en-US" sz="2200" smtClean="0">
                <a:solidFill>
                  <a:schemeClr val="tx1"/>
                </a:solidFill>
                <a:effectLst/>
              </a:rPr>
              <a:t>of </a:t>
            </a:r>
            <a:r>
              <a:rPr lang="en-US" sz="2200">
                <a:solidFill>
                  <a:schemeClr val="tx1"/>
                </a:solidFill>
                <a:effectLst/>
              </a:rPr>
              <a:t>California or California State University campus</a:t>
            </a:r>
            <a:r>
              <a:rPr lang="en-US" sz="2200" smtClean="0">
                <a:solidFill>
                  <a:schemeClr val="tx1"/>
                </a:solidFill>
                <a:effectLst/>
              </a:rPr>
              <a:t>.					</a:t>
            </a:r>
            <a:r>
              <a:rPr lang="en-US" sz="1600" smtClean="0">
                <a:solidFill>
                  <a:schemeClr val="tx1"/>
                </a:solidFill>
                <a:effectLst/>
              </a:rPr>
              <a:t>L					</a:t>
            </a:r>
          </a:p>
        </p:txBody>
      </p:sp>
    </p:spTree>
    <p:extLst>
      <p:ext uri="{BB962C8B-B14F-4D97-AF65-F5344CB8AC3E}">
        <p14:creationId xmlns:p14="http://schemas.microsoft.com/office/powerpoint/2010/main" val="1446103485"/>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b="1" smtClean="0">
                <a:effectLst/>
              </a:rPr>
              <a:t>HOUSING ELEMENT BILLS</a:t>
            </a:r>
            <a:endParaRPr lang="en-US" b="1">
              <a:effectLst/>
            </a:endParaRPr>
          </a:p>
        </p:txBody>
      </p:sp>
      <p:sp>
        <p:nvSpPr>
          <p:cNvPr id="3" name="Content Placeholder 2"/>
          <p:cNvSpPr>
            <a:spLocks noGrp="1"/>
          </p:cNvSpPr>
          <p:nvPr>
            <p:ph idx="1"/>
          </p:nvPr>
        </p:nvSpPr>
        <p:spPr>
          <a:effectLst/>
        </p:spPr>
        <p:txBody>
          <a:bodyPr/>
          <a:lstStyle/>
          <a:p>
            <a:endParaRPr lang="en-US">
              <a:effectLst/>
            </a:endParaRPr>
          </a:p>
        </p:txBody>
      </p:sp>
    </p:spTree>
    <p:extLst>
      <p:ext uri="{BB962C8B-B14F-4D97-AF65-F5344CB8AC3E}">
        <p14:creationId xmlns:p14="http://schemas.microsoft.com/office/powerpoint/2010/main" val="54972551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b="1" smtClean="0">
                <a:effectLst/>
              </a:rPr>
              <a:t>HOUSING ELEMENT BILLS</a:t>
            </a:r>
            <a:br>
              <a:rPr lang="en-US" b="1" smtClean="0">
                <a:effectLst/>
              </a:rPr>
            </a:br>
            <a:r>
              <a:rPr lang="en-US" smtClean="0">
                <a:effectLst/>
              </a:rPr>
              <a:t>ENFORCEMENT OF HOUSING LAWS</a:t>
            </a:r>
            <a:endParaRPr lang="en-US" b="1">
              <a:effectLst/>
            </a:endParaRPr>
          </a:p>
        </p:txBody>
      </p:sp>
      <p:sp>
        <p:nvSpPr>
          <p:cNvPr id="3" name="Content Placeholder 2"/>
          <p:cNvSpPr>
            <a:spLocks noGrp="1"/>
          </p:cNvSpPr>
          <p:nvPr>
            <p:ph idx="1"/>
          </p:nvPr>
        </p:nvSpPr>
        <p:spPr>
          <a:xfrm>
            <a:off x="1154954" y="2603500"/>
            <a:ext cx="9817846" cy="3416300"/>
          </a:xfrm>
          <a:effectLst/>
        </p:spPr>
        <p:txBody>
          <a:bodyPr>
            <a:noAutofit/>
          </a:bodyPr>
          <a:lstStyle/>
          <a:p>
            <a:r>
              <a:rPr lang="en-US" sz="2000">
                <a:effectLst/>
              </a:rPr>
              <a:t>HCD may revoke housing element compliance</a:t>
            </a:r>
          </a:p>
          <a:p>
            <a:pPr lvl="1"/>
            <a:r>
              <a:rPr lang="en-US" sz="2000">
                <a:effectLst/>
              </a:rPr>
              <a:t>May review actions or </a:t>
            </a:r>
            <a:r>
              <a:rPr lang="en-US" sz="2000" smtClean="0">
                <a:effectLst/>
              </a:rPr>
              <a:t>“failure </a:t>
            </a:r>
            <a:r>
              <a:rPr lang="en-US" sz="2000">
                <a:effectLst/>
              </a:rPr>
              <a:t>to </a:t>
            </a:r>
            <a:r>
              <a:rPr lang="en-US" sz="2000" smtClean="0">
                <a:effectLst/>
              </a:rPr>
              <a:t>act” </a:t>
            </a:r>
            <a:r>
              <a:rPr lang="en-US" sz="2000">
                <a:effectLst/>
              </a:rPr>
              <a:t>that is inconsistent with an adopted housing element or state housing element </a:t>
            </a:r>
            <a:r>
              <a:rPr lang="en-US" sz="2000" smtClean="0">
                <a:effectLst/>
              </a:rPr>
              <a:t>law, including failure to implement housing element program</a:t>
            </a:r>
          </a:p>
          <a:p>
            <a:pPr lvl="1"/>
            <a:r>
              <a:rPr lang="en-US" sz="2000" smtClean="0">
                <a:effectLst/>
              </a:rPr>
              <a:t>City or county has maximum of 30 days to respond</a:t>
            </a:r>
            <a:endParaRPr lang="en-US" sz="2000">
              <a:effectLst/>
            </a:endParaRPr>
          </a:p>
          <a:p>
            <a:r>
              <a:rPr lang="en-US" sz="2000">
                <a:effectLst/>
              </a:rPr>
              <a:t>May refer violations to Attorney </a:t>
            </a:r>
            <a:r>
              <a:rPr lang="en-US" sz="2000" smtClean="0">
                <a:effectLst/>
              </a:rPr>
              <a:t>General</a:t>
            </a:r>
          </a:p>
          <a:p>
            <a:pPr lvl="1"/>
            <a:r>
              <a:rPr lang="en-US" sz="2000" smtClean="0">
                <a:effectLst/>
              </a:rPr>
              <a:t>May also notify AG </a:t>
            </a:r>
            <a:r>
              <a:rPr lang="en-US" sz="2000">
                <a:effectLst/>
              </a:rPr>
              <a:t>that city is in violation of HAA, no net loss, density bonus law, or anti-discrimination provisions.</a:t>
            </a:r>
          </a:p>
          <a:p>
            <a:pPr lvl="1"/>
            <a:r>
              <a:rPr lang="en-US" sz="2000" smtClean="0">
                <a:effectLst/>
              </a:rPr>
              <a:t>No $$ for AG to prosecute</a:t>
            </a:r>
            <a:endParaRPr lang="en-US" sz="2000">
              <a:effectLst/>
            </a:endParaRPr>
          </a:p>
        </p:txBody>
      </p:sp>
    </p:spTree>
    <p:extLst>
      <p:ext uri="{BB962C8B-B14F-4D97-AF65-F5344CB8AC3E}">
        <p14:creationId xmlns:p14="http://schemas.microsoft.com/office/powerpoint/2010/main" val="2701529005"/>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sz="3200" b="1">
                <a:effectLst/>
              </a:rPr>
              <a:t>HOUSING </a:t>
            </a:r>
            <a:r>
              <a:rPr lang="en-US" sz="3200" b="1" smtClean="0">
                <a:effectLst/>
              </a:rPr>
              <a:t>ELEMENT REQUIREMENTS</a:t>
            </a:r>
            <a:r>
              <a:rPr lang="en-US" sz="3200">
                <a:effectLst/>
              </a:rPr>
              <a:t/>
            </a:r>
            <a:br>
              <a:rPr lang="en-US" sz="3200">
                <a:effectLst/>
              </a:rPr>
            </a:br>
            <a:endParaRPr lang="en-US" sz="3200" b="1">
              <a:effectLst/>
            </a:endParaRPr>
          </a:p>
        </p:txBody>
      </p:sp>
      <p:sp>
        <p:nvSpPr>
          <p:cNvPr id="4" name="Slide Number Placeholder 3"/>
          <p:cNvSpPr>
            <a:spLocks noGrp="1"/>
          </p:cNvSpPr>
          <p:nvPr>
            <p:ph type="sldNum" sz="quarter" idx="12"/>
          </p:nvPr>
        </p:nvSpPr>
        <p:spPr>
          <a:effectLst/>
        </p:spPr>
        <p:txBody>
          <a:bodyPr>
            <a:normAutofit/>
          </a:bodyPr>
          <a:lstStyle/>
          <a:p>
            <a:fld id="{2BA9E6C7-74B6-4F88-924F-349329D163E8}" type="slidenum">
              <a:rPr lang="en-US" smtClean="0">
                <a:effectLst/>
              </a:rPr>
              <a:t>57</a:t>
            </a:fld>
            <a:endParaRPr lang="en-US">
              <a:solidFill>
                <a:srgbClr val="013A81"/>
              </a:solidFill>
              <a:effectLst/>
              <a:latin typeface="Futura Medium" charset="0"/>
            </a:endParaRPr>
          </a:p>
        </p:txBody>
      </p:sp>
      <p:sp>
        <p:nvSpPr>
          <p:cNvPr id="5" name="Content Placeholder 4"/>
          <p:cNvSpPr>
            <a:spLocks noGrp="1"/>
          </p:cNvSpPr>
          <p:nvPr>
            <p:ph sz="quarter" idx="1"/>
          </p:nvPr>
        </p:nvSpPr>
        <p:spPr>
          <a:xfrm>
            <a:off x="1154954" y="2438400"/>
            <a:ext cx="6084046" cy="3733800"/>
          </a:xfrm>
          <a:effectLst/>
        </p:spPr>
        <p:txBody>
          <a:bodyPr>
            <a:normAutofit/>
          </a:bodyPr>
          <a:lstStyle/>
          <a:p>
            <a:r>
              <a:rPr lang="en-US" sz="2000" b="1" smtClean="0">
                <a:effectLst/>
              </a:rPr>
              <a:t>Site Inventory </a:t>
            </a:r>
            <a:br>
              <a:rPr lang="en-US" sz="2000" b="1" smtClean="0">
                <a:effectLst/>
              </a:rPr>
            </a:br>
            <a:r>
              <a:rPr lang="en-US" sz="2000" smtClean="0">
                <a:effectLst/>
              </a:rPr>
              <a:t>“realistic &amp; demonstrated potential”</a:t>
            </a:r>
          </a:p>
          <a:p>
            <a:pPr lvl="1"/>
            <a:r>
              <a:rPr lang="en-US" sz="2000" smtClean="0">
                <a:solidFill>
                  <a:schemeClr val="tx1">
                    <a:lumMod val="75000"/>
                    <a:lumOff val="25000"/>
                  </a:schemeClr>
                </a:solidFill>
                <a:effectLst/>
              </a:rPr>
              <a:t>Access to water, sewer, &amp; dry utilities</a:t>
            </a:r>
          </a:p>
          <a:p>
            <a:endParaRPr lang="en-US" sz="2000">
              <a:effectLst/>
            </a:endParaRPr>
          </a:p>
          <a:p>
            <a:r>
              <a:rPr lang="en-US" sz="2000" b="1" smtClean="0">
                <a:effectLst/>
              </a:rPr>
              <a:t>Units per Site (Site Capacity)</a:t>
            </a:r>
            <a:br>
              <a:rPr lang="en-US" sz="2000" b="1" smtClean="0">
                <a:effectLst/>
              </a:rPr>
            </a:br>
            <a:r>
              <a:rPr lang="en-US" sz="2000" smtClean="0">
                <a:effectLst/>
              </a:rPr>
              <a:t>“realistically accommodated”</a:t>
            </a:r>
          </a:p>
          <a:p>
            <a:pPr lvl="1"/>
            <a:r>
              <a:rPr lang="en-US" sz="2000" smtClean="0">
                <a:solidFill>
                  <a:schemeClr val="tx1">
                    <a:lumMod val="75000"/>
                    <a:lumOff val="25000"/>
                  </a:schemeClr>
                </a:solidFill>
                <a:effectLst/>
              </a:rPr>
              <a:t>Density of similar projects </a:t>
            </a:r>
            <a:br>
              <a:rPr lang="en-US" sz="2000" smtClean="0">
                <a:solidFill>
                  <a:schemeClr val="tx1">
                    <a:lumMod val="75000"/>
                    <a:lumOff val="25000"/>
                  </a:schemeClr>
                </a:solidFill>
                <a:effectLst/>
              </a:rPr>
            </a:br>
            <a:r>
              <a:rPr lang="en-US" sz="2000">
                <a:solidFill>
                  <a:schemeClr val="tx1">
                    <a:lumMod val="75000"/>
                    <a:lumOff val="25000"/>
                  </a:schemeClr>
                </a:solidFill>
                <a:effectLst/>
              </a:rPr>
              <a:t>with similar </a:t>
            </a:r>
            <a:r>
              <a:rPr lang="en-US" sz="2000" smtClean="0">
                <a:solidFill>
                  <a:schemeClr val="tx1">
                    <a:lumMod val="75000"/>
                    <a:lumOff val="25000"/>
                  </a:schemeClr>
                </a:solidFill>
                <a:effectLst/>
              </a:rPr>
              <a:t>affordability</a:t>
            </a:r>
            <a:br>
              <a:rPr lang="en-US" sz="2000" smtClean="0">
                <a:solidFill>
                  <a:schemeClr val="tx1">
                    <a:lumMod val="75000"/>
                    <a:lumOff val="25000"/>
                  </a:schemeClr>
                </a:solidFill>
                <a:effectLst/>
              </a:rPr>
            </a:br>
            <a:r>
              <a:rPr lang="en-US" sz="2000" smtClean="0">
                <a:solidFill>
                  <a:schemeClr val="tx1">
                    <a:lumMod val="75000"/>
                    <a:lumOff val="25000"/>
                  </a:schemeClr>
                </a:solidFill>
                <a:effectLst/>
              </a:rPr>
              <a:t>on similar sites</a:t>
            </a:r>
            <a:br>
              <a:rPr lang="en-US" sz="2000" smtClean="0">
                <a:solidFill>
                  <a:schemeClr val="tx1">
                    <a:lumMod val="75000"/>
                    <a:lumOff val="25000"/>
                  </a:schemeClr>
                </a:solidFill>
                <a:effectLst/>
              </a:rPr>
            </a:br>
            <a:endParaRPr lang="en-US" sz="2000" smtClean="0">
              <a:solidFill>
                <a:schemeClr val="tx1">
                  <a:lumMod val="75000"/>
                  <a:lumOff val="25000"/>
                </a:schemeClr>
              </a:solidFill>
              <a:effectLst/>
            </a:endParaRPr>
          </a:p>
        </p:txBody>
      </p:sp>
      <p:pic>
        <p:nvPicPr>
          <p:cNvPr id="7" name="Picture 6"/>
          <p:cNvPicPr>
            <a:picLocks noChangeAspect="1"/>
          </p:cNvPicPr>
          <p:nvPr/>
        </p:nvPicPr>
        <p:blipFill>
          <a:blip r:embed="rId3"/>
          <a:stretch>
            <a:fillRect/>
          </a:stretch>
        </p:blipFill>
        <p:spPr>
          <a:xfrm>
            <a:off x="8389705" y="1972218"/>
            <a:ext cx="3053323" cy="4419621"/>
          </a:xfrm>
          <a:prstGeom prst="rect">
            <a:avLst/>
          </a:prstGeom>
          <a:effectLst/>
        </p:spPr>
      </p:pic>
    </p:spTree>
    <p:extLst>
      <p:ext uri="{BB962C8B-B14F-4D97-AF65-F5344CB8AC3E}">
        <p14:creationId xmlns:p14="http://schemas.microsoft.com/office/powerpoint/2010/main" val="2293275810"/>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1154954" y="641684"/>
            <a:ext cx="8761413" cy="915835"/>
          </a:xfrm>
          <a:effectLst/>
        </p:spPr>
        <p:txBody>
          <a:bodyPr/>
          <a:lstStyle/>
          <a:p>
            <a:r>
              <a:rPr lang="en-US" sz="3200" b="1">
                <a:effectLst/>
              </a:rPr>
              <a:t>HOUSING </a:t>
            </a:r>
            <a:r>
              <a:rPr lang="en-US" sz="3200" b="1" smtClean="0">
                <a:effectLst/>
              </a:rPr>
              <a:t>ELEMENT REQUIREMENTS</a:t>
            </a:r>
            <a:r>
              <a:rPr lang="en-US" sz="3200">
                <a:effectLst/>
              </a:rPr>
              <a:t/>
            </a:r>
            <a:br>
              <a:rPr lang="en-US" sz="3200">
                <a:effectLst/>
              </a:rPr>
            </a:br>
            <a:endParaRPr lang="en-US" sz="3200" b="1">
              <a:effectLst/>
            </a:endParaRPr>
          </a:p>
        </p:txBody>
      </p:sp>
      <p:sp>
        <p:nvSpPr>
          <p:cNvPr id="4" name="Slide Number Placeholder 3"/>
          <p:cNvSpPr>
            <a:spLocks noGrp="1"/>
          </p:cNvSpPr>
          <p:nvPr>
            <p:ph type="sldNum" sz="quarter" idx="12"/>
          </p:nvPr>
        </p:nvSpPr>
        <p:spPr>
          <a:effectLst/>
        </p:spPr>
        <p:txBody>
          <a:bodyPr>
            <a:normAutofit/>
          </a:bodyPr>
          <a:lstStyle/>
          <a:p>
            <a:fld id="{2BA9E6C7-74B6-4F88-924F-349329D163E8}" type="slidenum">
              <a:rPr lang="en-US" smtClean="0">
                <a:effectLst/>
              </a:rPr>
              <a:t>58</a:t>
            </a:fld>
            <a:endParaRPr lang="en-US">
              <a:solidFill>
                <a:srgbClr val="013A81"/>
              </a:solidFill>
              <a:effectLst/>
              <a:latin typeface="Futura Medium" charset="0"/>
            </a:endParaRPr>
          </a:p>
        </p:txBody>
      </p:sp>
      <p:sp>
        <p:nvSpPr>
          <p:cNvPr id="5" name="Content Placeholder 4"/>
          <p:cNvSpPr>
            <a:spLocks noGrp="1"/>
          </p:cNvSpPr>
          <p:nvPr>
            <p:ph sz="quarter" idx="1"/>
          </p:nvPr>
        </p:nvSpPr>
        <p:spPr>
          <a:xfrm>
            <a:off x="4732422" y="2438401"/>
            <a:ext cx="6251538" cy="4258240"/>
          </a:xfrm>
          <a:effectLst/>
        </p:spPr>
        <p:txBody>
          <a:bodyPr>
            <a:noAutofit/>
          </a:bodyPr>
          <a:lstStyle/>
          <a:p>
            <a:r>
              <a:rPr lang="en-US" sz="2000" b="1" smtClean="0">
                <a:effectLst/>
              </a:rPr>
              <a:t>Site Size </a:t>
            </a:r>
            <a:br>
              <a:rPr lang="en-US" sz="2000" b="1" smtClean="0">
                <a:effectLst/>
              </a:rPr>
            </a:br>
            <a:r>
              <a:rPr lang="en-US" sz="2000" smtClean="0">
                <a:effectLst/>
              </a:rPr>
              <a:t>Presumed </a:t>
            </a:r>
            <a:r>
              <a:rPr lang="en-US" sz="2000" i="1" smtClean="0">
                <a:solidFill>
                  <a:srgbClr val="FF0000"/>
                </a:solidFill>
                <a:effectLst/>
              </a:rPr>
              <a:t>inappropriate</a:t>
            </a:r>
            <a:r>
              <a:rPr lang="en-US" sz="2000" smtClean="0">
                <a:effectLst/>
              </a:rPr>
              <a:t> for</a:t>
            </a:r>
            <a:br>
              <a:rPr lang="en-US" sz="2000" smtClean="0">
                <a:effectLst/>
              </a:rPr>
            </a:br>
            <a:r>
              <a:rPr lang="en-US" sz="2000" smtClean="0">
                <a:effectLst/>
              </a:rPr>
              <a:t>housing affordable to </a:t>
            </a:r>
            <a:br>
              <a:rPr lang="en-US" sz="2000" smtClean="0">
                <a:effectLst/>
              </a:rPr>
            </a:br>
            <a:r>
              <a:rPr lang="en-US" sz="2000" smtClean="0">
                <a:effectLst/>
              </a:rPr>
              <a:t>lower income households</a:t>
            </a:r>
          </a:p>
          <a:p>
            <a:pPr lvl="1"/>
            <a:r>
              <a:rPr lang="en-US" sz="2000" smtClean="0">
                <a:solidFill>
                  <a:schemeClr val="tx1">
                    <a:lumMod val="75000"/>
                    <a:lumOff val="25000"/>
                  </a:schemeClr>
                </a:solidFill>
                <a:effectLst/>
              </a:rPr>
              <a:t>Less than ½ Acre</a:t>
            </a:r>
          </a:p>
          <a:p>
            <a:pPr lvl="1"/>
            <a:r>
              <a:rPr lang="en-US" sz="2000" smtClean="0">
                <a:solidFill>
                  <a:schemeClr val="tx1">
                    <a:lumMod val="75000"/>
                    <a:lumOff val="25000"/>
                  </a:schemeClr>
                </a:solidFill>
                <a:effectLst/>
              </a:rPr>
              <a:t>Greater than 10 Acres</a:t>
            </a:r>
            <a:endParaRPr lang="en-US" sz="2000">
              <a:effectLst/>
            </a:endParaRPr>
          </a:p>
          <a:p>
            <a:r>
              <a:rPr lang="en-US" sz="2000" b="1" smtClean="0">
                <a:effectLst/>
              </a:rPr>
              <a:t>Evidence to rebut presumption </a:t>
            </a:r>
            <a:endParaRPr lang="en-US" sz="2000" b="1">
              <a:effectLst/>
            </a:endParaRPr>
          </a:p>
          <a:p>
            <a:pPr lvl="1"/>
            <a:r>
              <a:rPr lang="en-US" sz="2000" smtClean="0">
                <a:solidFill>
                  <a:schemeClr val="tx1">
                    <a:lumMod val="75000"/>
                    <a:lumOff val="25000"/>
                  </a:schemeClr>
                </a:solidFill>
                <a:effectLst/>
              </a:rPr>
              <a:t>Project proposed</a:t>
            </a:r>
          </a:p>
          <a:p>
            <a:pPr lvl="1"/>
            <a:r>
              <a:rPr lang="en-US" sz="2000" smtClean="0">
                <a:solidFill>
                  <a:schemeClr val="tx1">
                    <a:lumMod val="75000"/>
                    <a:lumOff val="25000"/>
                  </a:schemeClr>
                </a:solidFill>
                <a:effectLst/>
              </a:rPr>
              <a:t>Project approved</a:t>
            </a:r>
          </a:p>
          <a:p>
            <a:pPr lvl="1"/>
            <a:r>
              <a:rPr lang="en-US" sz="2000" smtClean="0">
                <a:solidFill>
                  <a:schemeClr val="tx1">
                    <a:lumMod val="75000"/>
                    <a:lumOff val="25000"/>
                  </a:schemeClr>
                </a:solidFill>
                <a:effectLst/>
              </a:rPr>
              <a:t>On site of this size</a:t>
            </a:r>
          </a:p>
        </p:txBody>
      </p:sp>
      <p:pic>
        <p:nvPicPr>
          <p:cNvPr id="13" name="Picture 12"/>
          <p:cNvPicPr>
            <a:picLocks noChangeAspect="1"/>
          </p:cNvPicPr>
          <p:nvPr/>
        </p:nvPicPr>
        <p:blipFill>
          <a:blip r:embed="rId3"/>
          <a:stretch>
            <a:fillRect/>
          </a:stretch>
        </p:blipFill>
        <p:spPr>
          <a:xfrm>
            <a:off x="1154954" y="1810314"/>
            <a:ext cx="2647950" cy="4733925"/>
          </a:xfrm>
          <a:prstGeom prst="rect">
            <a:avLst/>
          </a:prstGeom>
          <a:effectLst/>
        </p:spPr>
      </p:pic>
    </p:spTree>
    <p:extLst>
      <p:ext uri="{BB962C8B-B14F-4D97-AF65-F5344CB8AC3E}">
        <p14:creationId xmlns:p14="http://schemas.microsoft.com/office/powerpoint/2010/main" val="2916361105"/>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b="1" smtClean="0">
                <a:effectLst/>
              </a:rPr>
              <a:t>HOUSING ELEMENT REQUIREMENTS</a:t>
            </a:r>
            <a:endParaRPr lang="en-US" b="1">
              <a:effectLst/>
            </a:endParaRPr>
          </a:p>
        </p:txBody>
      </p:sp>
      <p:sp>
        <p:nvSpPr>
          <p:cNvPr id="3" name="Content Placeholder 2"/>
          <p:cNvSpPr>
            <a:spLocks noGrp="1"/>
          </p:cNvSpPr>
          <p:nvPr>
            <p:ph idx="1"/>
          </p:nvPr>
        </p:nvSpPr>
        <p:spPr>
          <a:xfrm>
            <a:off x="1154954" y="2374232"/>
            <a:ext cx="10250983" cy="3645568"/>
          </a:xfrm>
          <a:effectLst/>
        </p:spPr>
        <p:txBody>
          <a:bodyPr>
            <a:normAutofit lnSpcReduction="10000"/>
          </a:bodyPr>
          <a:lstStyle/>
          <a:p>
            <a:pPr marL="0" indent="0">
              <a:buNone/>
            </a:pPr>
            <a:r>
              <a:rPr lang="en-US" sz="2000" b="1" u="sng">
                <a:effectLst/>
              </a:rPr>
              <a:t>Previously Identified Sites</a:t>
            </a:r>
          </a:p>
          <a:p>
            <a:r>
              <a:rPr lang="en-US" sz="2000">
                <a:effectLst/>
              </a:rPr>
              <a:t>Presumed </a:t>
            </a:r>
            <a:r>
              <a:rPr lang="en-US" sz="2000" i="1">
                <a:solidFill>
                  <a:srgbClr val="FF0000"/>
                </a:solidFill>
                <a:effectLst/>
              </a:rPr>
              <a:t>inappropriate</a:t>
            </a:r>
            <a:r>
              <a:rPr lang="en-US" sz="2000">
                <a:effectLst/>
              </a:rPr>
              <a:t> for housing affordable to </a:t>
            </a:r>
            <a:br>
              <a:rPr lang="en-US" sz="2000">
                <a:effectLst/>
              </a:rPr>
            </a:br>
            <a:r>
              <a:rPr lang="en-US" sz="2000">
                <a:effectLst/>
              </a:rPr>
              <a:t>lower income households:</a:t>
            </a:r>
          </a:p>
          <a:p>
            <a:pPr lvl="1"/>
            <a:r>
              <a:rPr lang="en-US" sz="2000">
                <a:effectLst/>
              </a:rPr>
              <a:t>Vacant sites listed in two or more housing elements</a:t>
            </a:r>
          </a:p>
          <a:p>
            <a:pPr lvl="1"/>
            <a:r>
              <a:rPr lang="en-US" sz="2000">
                <a:effectLst/>
              </a:rPr>
              <a:t>Non-vacant sites listed in one housing element</a:t>
            </a:r>
          </a:p>
          <a:p>
            <a:endParaRPr lang="en-US" sz="2000">
              <a:effectLst/>
            </a:endParaRPr>
          </a:p>
          <a:p>
            <a:r>
              <a:rPr lang="en-US" sz="2000">
                <a:effectLst/>
              </a:rPr>
              <a:t>Evidence to rebut presumption: </a:t>
            </a:r>
          </a:p>
          <a:p>
            <a:pPr lvl="1"/>
            <a:r>
              <a:rPr lang="en-US" sz="2000">
                <a:effectLst/>
              </a:rPr>
              <a:t>Zoning for minimum lower-income density; </a:t>
            </a:r>
            <a:r>
              <a:rPr lang="en-US" sz="2000" u="sng">
                <a:effectLst/>
              </a:rPr>
              <a:t>and</a:t>
            </a:r>
          </a:p>
          <a:p>
            <a:pPr lvl="1"/>
            <a:r>
              <a:rPr lang="en-US" sz="2000">
                <a:effectLst/>
              </a:rPr>
              <a:t>Zoning allows development by-right if 20% of units are affordable</a:t>
            </a:r>
          </a:p>
          <a:p>
            <a:endParaRPr lang="en-US">
              <a:effectLst/>
            </a:endParaRPr>
          </a:p>
        </p:txBody>
      </p:sp>
    </p:spTree>
    <p:extLst>
      <p:ext uri="{BB962C8B-B14F-4D97-AF65-F5344CB8AC3E}">
        <p14:creationId xmlns:p14="http://schemas.microsoft.com/office/powerpoint/2010/main" val="308849607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smtClean="0">
                <a:effectLst/>
              </a:rPr>
              <a:t>OVERVIEW: THE HOUSING PACKAGE</a:t>
            </a:r>
            <a:endParaRPr lang="en-US">
              <a:effectLst/>
            </a:endParaRPr>
          </a:p>
        </p:txBody>
      </p:sp>
      <p:sp>
        <p:nvSpPr>
          <p:cNvPr id="3" name="Content Placeholder 2"/>
          <p:cNvSpPr>
            <a:spLocks noGrp="1"/>
          </p:cNvSpPr>
          <p:nvPr>
            <p:ph idx="1"/>
          </p:nvPr>
        </p:nvSpPr>
        <p:spPr>
          <a:xfrm>
            <a:off x="1154954" y="2659380"/>
            <a:ext cx="8761413" cy="3977640"/>
          </a:xfrm>
          <a:effectLst/>
        </p:spPr>
        <p:txBody>
          <a:bodyPr>
            <a:normAutofit fontScale="92500" lnSpcReduction="20000"/>
          </a:bodyPr>
          <a:lstStyle/>
          <a:p>
            <a:r>
              <a:rPr lang="en-US" sz="2200" b="1" dirty="0">
                <a:effectLst/>
              </a:rPr>
              <a:t>Changes in Processing Housing Applications </a:t>
            </a:r>
            <a:r>
              <a:rPr lang="en-US" sz="2200" dirty="0">
                <a:effectLst/>
              </a:rPr>
              <a:t>Effective </a:t>
            </a:r>
            <a:r>
              <a:rPr lang="en-US" sz="2200" dirty="0" smtClean="0">
                <a:effectLst/>
              </a:rPr>
              <a:t>1- 1 - 2018</a:t>
            </a:r>
            <a:endParaRPr lang="en-US" sz="2200" dirty="0">
              <a:effectLst/>
            </a:endParaRPr>
          </a:p>
          <a:p>
            <a:pPr lvl="1"/>
            <a:r>
              <a:rPr lang="en-US" sz="2200" dirty="0">
                <a:effectLst/>
              </a:rPr>
              <a:t>Housing Accountability </a:t>
            </a:r>
            <a:r>
              <a:rPr lang="en-US" sz="2200" dirty="0" smtClean="0">
                <a:effectLst/>
              </a:rPr>
              <a:t>Act, SB 35, and ‘No Net Loss’ </a:t>
            </a:r>
          </a:p>
          <a:p>
            <a:r>
              <a:rPr lang="en-US" sz="2200" b="1" dirty="0" smtClean="0">
                <a:effectLst/>
              </a:rPr>
              <a:t>New </a:t>
            </a:r>
            <a:r>
              <a:rPr lang="en-US" sz="2200" b="1" dirty="0">
                <a:effectLst/>
              </a:rPr>
              <a:t>Annual Report Requirements</a:t>
            </a:r>
          </a:p>
          <a:p>
            <a:r>
              <a:rPr lang="en-US" sz="2200" b="1" dirty="0">
                <a:effectLst/>
              </a:rPr>
              <a:t>Return of Rental Inclusionary </a:t>
            </a:r>
            <a:r>
              <a:rPr lang="en-US" sz="2200" b="1" dirty="0" smtClean="0">
                <a:effectLst/>
              </a:rPr>
              <a:t>Requirements</a:t>
            </a:r>
          </a:p>
          <a:p>
            <a:r>
              <a:rPr lang="en-US" sz="2200" b="1" dirty="0" smtClean="0">
                <a:effectLst/>
              </a:rPr>
              <a:t>ADUs</a:t>
            </a:r>
          </a:p>
          <a:p>
            <a:r>
              <a:rPr lang="en-US" sz="2200" b="1" dirty="0" smtClean="0">
                <a:effectLst/>
              </a:rPr>
              <a:t>Housing Elements</a:t>
            </a:r>
            <a:endParaRPr lang="en-US" sz="2200" b="1" dirty="0">
              <a:effectLst/>
            </a:endParaRPr>
          </a:p>
          <a:p>
            <a:r>
              <a:rPr lang="en-US" sz="2200" b="1" dirty="0">
                <a:effectLst/>
              </a:rPr>
              <a:t>New Housing Funding Sources</a:t>
            </a:r>
          </a:p>
          <a:p>
            <a:r>
              <a:rPr lang="en-US" sz="2200" b="1" dirty="0" smtClean="0">
                <a:solidFill>
                  <a:schemeClr val="tx1"/>
                </a:solidFill>
                <a:effectLst/>
              </a:rPr>
              <a:t>MUCH MUCH More in 2018</a:t>
            </a:r>
          </a:p>
          <a:p>
            <a:r>
              <a:rPr lang="en-US" sz="2200" b="1" dirty="0" smtClean="0">
                <a:solidFill>
                  <a:schemeClr val="tx1"/>
                </a:solidFill>
                <a:effectLst/>
              </a:rPr>
              <a:t>Joining the APA Legislative Review Team </a:t>
            </a:r>
          </a:p>
          <a:p>
            <a:r>
              <a:rPr lang="en-US" sz="2200" b="1" dirty="0" smtClean="0">
                <a:solidFill>
                  <a:schemeClr val="tx1"/>
                </a:solidFill>
                <a:effectLst/>
              </a:rPr>
              <a:t>Questions	</a:t>
            </a:r>
            <a:r>
              <a:rPr lang="en-US" sz="2200" dirty="0" smtClean="0">
                <a:solidFill>
                  <a:schemeClr val="tx1"/>
                </a:solidFill>
                <a:effectLst/>
              </a:rPr>
              <a:t>	</a:t>
            </a:r>
            <a:r>
              <a:rPr lang="en-US" sz="2400" dirty="0" smtClean="0">
                <a:solidFill>
                  <a:schemeClr val="tx1"/>
                </a:solidFill>
                <a:effectLst/>
              </a:rPr>
              <a:t>													J</a:t>
            </a:r>
          </a:p>
          <a:p>
            <a:endParaRPr lang="en-US" dirty="0">
              <a:effectLst/>
            </a:endParaRPr>
          </a:p>
        </p:txBody>
      </p:sp>
    </p:spTree>
    <p:extLst>
      <p:ext uri="{BB962C8B-B14F-4D97-AF65-F5344CB8AC3E}">
        <p14:creationId xmlns:p14="http://schemas.microsoft.com/office/powerpoint/2010/main" val="803557289"/>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b="1" smtClean="0">
                <a:effectLst/>
              </a:rPr>
              <a:t>HOUSING ELEMENT REQUIREMENTS</a:t>
            </a:r>
            <a:endParaRPr lang="en-US" b="1">
              <a:effectLst/>
            </a:endParaRPr>
          </a:p>
        </p:txBody>
      </p:sp>
      <p:sp>
        <p:nvSpPr>
          <p:cNvPr id="3" name="Content Placeholder 2"/>
          <p:cNvSpPr>
            <a:spLocks noGrp="1"/>
          </p:cNvSpPr>
          <p:nvPr>
            <p:ph idx="1"/>
          </p:nvPr>
        </p:nvSpPr>
        <p:spPr>
          <a:xfrm>
            <a:off x="946484" y="2342147"/>
            <a:ext cx="10668000" cy="3930315"/>
          </a:xfrm>
          <a:effectLst/>
        </p:spPr>
        <p:txBody>
          <a:bodyPr>
            <a:normAutofit fontScale="92500" lnSpcReduction="20000"/>
          </a:bodyPr>
          <a:lstStyle/>
          <a:p>
            <a:pPr marL="0" indent="0">
              <a:buNone/>
            </a:pPr>
            <a:r>
              <a:rPr lang="en-US" sz="2200" b="1" u="sng">
                <a:effectLst/>
              </a:rPr>
              <a:t>Non-vacant Sites</a:t>
            </a:r>
          </a:p>
          <a:p>
            <a:r>
              <a:rPr lang="en-US" sz="2200">
                <a:effectLst/>
              </a:rPr>
              <a:t>Development potential requires analysis of </a:t>
            </a:r>
            <a:r>
              <a:rPr lang="en-US" sz="2200" u="sng">
                <a:effectLst/>
              </a:rPr>
              <a:t>both</a:t>
            </a:r>
            <a:r>
              <a:rPr lang="en-US" sz="2200">
                <a:effectLst/>
              </a:rPr>
              <a:t>:</a:t>
            </a:r>
          </a:p>
          <a:p>
            <a:pPr lvl="1"/>
            <a:r>
              <a:rPr lang="en-US" sz="2200">
                <a:effectLst/>
              </a:rPr>
              <a:t>Prior experience converting to higher density residential</a:t>
            </a:r>
          </a:p>
          <a:p>
            <a:pPr lvl="1"/>
            <a:r>
              <a:rPr lang="en-US" sz="2200">
                <a:effectLst/>
              </a:rPr>
              <a:t>Market demand and existing contracts for current use</a:t>
            </a:r>
          </a:p>
          <a:p>
            <a:endParaRPr lang="en-US" sz="2200">
              <a:effectLst/>
            </a:endParaRPr>
          </a:p>
          <a:p>
            <a:r>
              <a:rPr lang="en-US" sz="2200">
                <a:effectLst/>
              </a:rPr>
              <a:t>Substantial evidence required if more than 50% of lower income housing need fulfilled by non-vacant sites</a:t>
            </a:r>
          </a:p>
          <a:p>
            <a:endParaRPr lang="en-US" sz="2200">
              <a:effectLst/>
            </a:endParaRPr>
          </a:p>
          <a:p>
            <a:r>
              <a:rPr lang="en-US" sz="2200">
                <a:effectLst/>
              </a:rPr>
              <a:t>One-For-One Replacement Obligation </a:t>
            </a:r>
          </a:p>
          <a:p>
            <a:pPr lvl="1"/>
            <a:r>
              <a:rPr lang="en-US" sz="2200">
                <a:effectLst/>
              </a:rPr>
              <a:t>Units occupied by lower income households (</a:t>
            </a:r>
            <a:r>
              <a:rPr lang="en-US" sz="2200" i="1">
                <a:solidFill>
                  <a:srgbClr val="FF0000"/>
                </a:solidFill>
                <a:effectLst/>
              </a:rPr>
              <a:t>within 5 years</a:t>
            </a:r>
            <a:r>
              <a:rPr lang="en-US" sz="2200">
                <a:effectLst/>
              </a:rPr>
              <a:t>), restricted units, &amp; units subject to local rent control</a:t>
            </a:r>
          </a:p>
          <a:p>
            <a:endParaRPr lang="en-US">
              <a:effectLst/>
            </a:endParaRPr>
          </a:p>
        </p:txBody>
      </p:sp>
    </p:spTree>
    <p:extLst>
      <p:ext uri="{BB962C8B-B14F-4D97-AF65-F5344CB8AC3E}">
        <p14:creationId xmlns:p14="http://schemas.microsoft.com/office/powerpoint/2010/main" val="1500862556"/>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1154954" y="610871"/>
            <a:ext cx="8761413" cy="1065529"/>
          </a:xfrm>
          <a:effectLst/>
        </p:spPr>
        <p:txBody>
          <a:bodyPr/>
          <a:lstStyle/>
          <a:p>
            <a:r>
              <a:rPr lang="en-US" sz="3200" b="1">
                <a:effectLst/>
              </a:rPr>
              <a:t>HOUSING </a:t>
            </a:r>
            <a:r>
              <a:rPr lang="en-US" sz="3200" b="1" smtClean="0">
                <a:effectLst/>
              </a:rPr>
              <a:t>ELEMENT REQUIREMENTS</a:t>
            </a:r>
            <a:r>
              <a:rPr lang="en-US" sz="3200">
                <a:effectLst/>
              </a:rPr>
              <a:t/>
            </a:r>
            <a:br>
              <a:rPr lang="en-US" sz="3200">
                <a:effectLst/>
              </a:rPr>
            </a:br>
            <a:endParaRPr lang="en-US" sz="3200" b="1">
              <a:effectLst/>
            </a:endParaRPr>
          </a:p>
        </p:txBody>
      </p:sp>
      <p:sp>
        <p:nvSpPr>
          <p:cNvPr id="4" name="Slide Number Placeholder 3"/>
          <p:cNvSpPr>
            <a:spLocks noGrp="1"/>
          </p:cNvSpPr>
          <p:nvPr>
            <p:ph type="sldNum" sz="quarter" idx="12"/>
          </p:nvPr>
        </p:nvSpPr>
        <p:spPr>
          <a:effectLst/>
        </p:spPr>
        <p:txBody>
          <a:bodyPr>
            <a:normAutofit/>
          </a:bodyPr>
          <a:lstStyle/>
          <a:p>
            <a:fld id="{2BA9E6C7-74B6-4F88-924F-349329D163E8}" type="slidenum">
              <a:rPr lang="en-US" smtClean="0">
                <a:effectLst/>
              </a:rPr>
              <a:t>61</a:t>
            </a:fld>
            <a:endParaRPr lang="en-US">
              <a:solidFill>
                <a:srgbClr val="013A81"/>
              </a:solidFill>
              <a:effectLst/>
              <a:latin typeface="Futura Medium"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317488673"/>
              </p:ext>
            </p:extLst>
          </p:nvPr>
        </p:nvGraphicFramePr>
        <p:xfrm>
          <a:off x="1154953" y="1732547"/>
          <a:ext cx="9898057" cy="4805293"/>
        </p:xfrm>
        <a:graphic>
          <a:graphicData uri="http://schemas.openxmlformats.org/drawingml/2006/table">
            <a:tbl>
              <a:tblPr firstRow="1" bandRow="1">
                <a:effectLst/>
                <a:tableStyleId>{5C22544A-7EE6-4342-B048-85BDC9FD1C3A}</a:tableStyleId>
              </a:tblPr>
              <a:tblGrid>
                <a:gridCol w="4763967"/>
                <a:gridCol w="5134090"/>
              </a:tblGrid>
              <a:tr h="447566">
                <a:tc>
                  <a:txBody>
                    <a:bodyPr/>
                    <a:lstStyle/>
                    <a:p>
                      <a:pPr algn="ctr"/>
                      <a:r>
                        <a:rPr lang="en-US" sz="2600" smtClean="0">
                          <a:effectLst/>
                        </a:rPr>
                        <a:t>Governmental </a:t>
                      </a:r>
                      <a:br>
                        <a:rPr lang="en-US" sz="2600" smtClean="0">
                          <a:effectLst/>
                        </a:rPr>
                      </a:br>
                      <a:r>
                        <a:rPr lang="en-US" sz="2600" smtClean="0">
                          <a:effectLst/>
                        </a:rPr>
                        <a:t>Constraints</a:t>
                      </a:r>
                      <a:endParaRPr lang="en-US" sz="2600">
                        <a:effectLst/>
                      </a:endParaRPr>
                    </a:p>
                  </a:txBody>
                  <a:tcPr anchor="ctr">
                    <a:lnL>
                      <a:noFill/>
                    </a:lnL>
                    <a:lnR>
                      <a:noFill/>
                    </a:lnR>
                    <a:lnT>
                      <a:noFill/>
                    </a:lnT>
                    <a:lnB>
                      <a:noFill/>
                    </a:lnB>
                    <a:lnTlToBr>
                      <a:noFill/>
                    </a:lnTlToBr>
                    <a:lnBlToTr>
                      <a:noFill/>
                    </a:lnBlToTr>
                  </a:tcPr>
                </a:tc>
                <a:tc>
                  <a:txBody>
                    <a:bodyPr/>
                    <a:lstStyle/>
                    <a:p>
                      <a:pPr algn="ctr"/>
                      <a:r>
                        <a:rPr lang="en-US" sz="2600" smtClean="0">
                          <a:effectLst/>
                        </a:rPr>
                        <a:t>Nongovernmental</a:t>
                      </a:r>
                      <a:r>
                        <a:rPr lang="en-US" sz="2600" baseline="0" smtClean="0">
                          <a:effectLst/>
                        </a:rPr>
                        <a:t> Constraints</a:t>
                      </a:r>
                      <a:endParaRPr lang="en-US" sz="2600">
                        <a:effectLst/>
                      </a:endParaRPr>
                    </a:p>
                  </a:txBody>
                  <a:tcPr anchor="ctr">
                    <a:lnL>
                      <a:noFill/>
                    </a:lnL>
                    <a:lnR>
                      <a:noFill/>
                    </a:lnR>
                    <a:lnT>
                      <a:noFill/>
                    </a:lnT>
                    <a:lnB>
                      <a:noFill/>
                    </a:lnB>
                    <a:lnTlToBr>
                      <a:noFill/>
                    </a:lnTlToBr>
                    <a:lnBlToTr>
                      <a:noFill/>
                    </a:lnBlToTr>
                  </a:tcPr>
                </a:tc>
              </a:tr>
              <a:tr h="1941339">
                <a:tc>
                  <a:txBody>
                    <a:bodyPr/>
                    <a:lstStyle/>
                    <a:p>
                      <a:r>
                        <a:rPr lang="en-US" sz="2200" smtClean="0">
                          <a:effectLst/>
                        </a:rPr>
                        <a:t>“any locally adopted ordinances that directly impact</a:t>
                      </a:r>
                      <a:r>
                        <a:rPr lang="en-US" sz="2200" baseline="0" smtClean="0">
                          <a:effectLst/>
                        </a:rPr>
                        <a:t> the cost and supply of residential development”</a:t>
                      </a:r>
                      <a:endParaRPr lang="en-US" sz="2200">
                        <a:effectLst/>
                      </a:endParaRPr>
                    </a:p>
                  </a:txBody>
                  <a:tcPr anchor="ctr">
                    <a:lnL>
                      <a:noFill/>
                    </a:lnL>
                    <a:lnR>
                      <a:noFill/>
                    </a:lnR>
                    <a:lnT>
                      <a:noFill/>
                    </a:lnT>
                    <a:lnB>
                      <a:noFill/>
                    </a:lnB>
                    <a:lnTlToBr>
                      <a:noFill/>
                    </a:lnTlToBr>
                    <a:lnBlToTr>
                      <a:noFill/>
                    </a:lnBlToTr>
                  </a:tcPr>
                </a:tc>
                <a:tc>
                  <a:txBody>
                    <a:bodyPr/>
                    <a:lstStyle/>
                    <a:p>
                      <a:pPr marL="285750" indent="-285750">
                        <a:buFont typeface="Arial" panose="020B0604020202020204" pitchFamily="34" charset="0"/>
                        <a:buChar char="•"/>
                      </a:pPr>
                      <a:r>
                        <a:rPr lang="en-US" sz="2200" smtClean="0">
                          <a:effectLst/>
                        </a:rPr>
                        <a:t>“requests to develop housing at densities below those anticipated”</a:t>
                      </a:r>
                    </a:p>
                    <a:p>
                      <a:pPr marL="285750" indent="-285750">
                        <a:buFont typeface="Arial" panose="020B0604020202020204" pitchFamily="34" charset="0"/>
                        <a:buChar char="•"/>
                      </a:pPr>
                      <a:endParaRPr lang="en-US" sz="600" smtClean="0">
                        <a:effectLst/>
                      </a:endParaRPr>
                    </a:p>
                    <a:p>
                      <a:pPr marL="285750" indent="-285750">
                        <a:buFont typeface="Arial" panose="020B0604020202020204" pitchFamily="34" charset="0"/>
                        <a:buChar char="•"/>
                      </a:pPr>
                      <a:r>
                        <a:rPr lang="en-US" sz="2200" smtClean="0">
                          <a:effectLst/>
                        </a:rPr>
                        <a:t>“the length</a:t>
                      </a:r>
                      <a:r>
                        <a:rPr lang="en-US" sz="2200" baseline="0" smtClean="0">
                          <a:effectLst/>
                        </a:rPr>
                        <a:t> of time between receiving approval for a housing development and submittal of an application for building permits”</a:t>
                      </a:r>
                      <a:endParaRPr lang="en-US" sz="2200" smtClean="0">
                        <a:effectLst/>
                      </a:endParaRPr>
                    </a:p>
                  </a:txBody>
                  <a:tcPr anchor="ctr">
                    <a:lnL>
                      <a:noFill/>
                    </a:lnL>
                    <a:lnR>
                      <a:noFill/>
                    </a:lnR>
                    <a:lnT>
                      <a:noFill/>
                    </a:lnT>
                    <a:lnB>
                      <a:noFill/>
                    </a:lnB>
                    <a:lnTlToBr>
                      <a:noFill/>
                    </a:lnTlToBr>
                    <a:lnBlToTr>
                      <a:noFill/>
                    </a:lnBlToTr>
                  </a:tcPr>
                </a:tc>
              </a:tr>
              <a:tr h="1391533">
                <a:tc>
                  <a:txBody>
                    <a:bodyPr/>
                    <a:lstStyle/>
                    <a:p>
                      <a:pPr marL="285750" indent="-285750">
                        <a:buFont typeface="Arial" panose="020B0604020202020204" pitchFamily="34" charset="0"/>
                        <a:buChar char="•"/>
                      </a:pPr>
                      <a:r>
                        <a:rPr lang="en-US" sz="2000" smtClean="0">
                          <a:effectLst/>
                        </a:rPr>
                        <a:t>Mitigation </a:t>
                      </a:r>
                      <a:r>
                        <a:rPr lang="en-US" sz="2000" b="0" smtClean="0">
                          <a:effectLst/>
                        </a:rPr>
                        <a:t>F</a:t>
                      </a:r>
                      <a:r>
                        <a:rPr lang="en-US" sz="2000" smtClean="0">
                          <a:effectLst/>
                        </a:rPr>
                        <a:t>ees</a:t>
                      </a:r>
                    </a:p>
                    <a:p>
                      <a:pPr marL="285750" indent="-285750">
                        <a:buFont typeface="Arial" panose="020B0604020202020204" pitchFamily="34" charset="0"/>
                        <a:buChar char="•"/>
                      </a:pPr>
                      <a:endParaRPr lang="en-US" sz="2000" smtClean="0">
                        <a:effectLst/>
                      </a:endParaRPr>
                    </a:p>
                    <a:p>
                      <a:pPr marL="285750" indent="-285750">
                        <a:buFont typeface="Arial" panose="020B0604020202020204" pitchFamily="34" charset="0"/>
                        <a:buChar char="•"/>
                      </a:pPr>
                      <a:r>
                        <a:rPr lang="en-US" sz="2000" smtClean="0">
                          <a:effectLst/>
                        </a:rPr>
                        <a:t>Zoning</a:t>
                      </a:r>
                      <a:r>
                        <a:rPr lang="en-US" sz="2000" baseline="0" smtClean="0">
                          <a:effectLst/>
                        </a:rPr>
                        <a:t> Constraints</a:t>
                      </a:r>
                      <a:endParaRPr lang="en-US" sz="2000">
                        <a:effectLst/>
                      </a:endParaRPr>
                    </a:p>
                  </a:txBody>
                  <a:tcPr anchor="ctr">
                    <a:lnL>
                      <a:noFill/>
                    </a:lnL>
                    <a:lnR>
                      <a:noFill/>
                    </a:lnR>
                    <a:lnT>
                      <a:noFill/>
                    </a:lnT>
                    <a:lnB>
                      <a:noFill/>
                    </a:lnB>
                    <a:lnTlToBr>
                      <a:noFill/>
                    </a:lnTlToBr>
                    <a:lnBlToTr>
                      <a:noFill/>
                    </a:lnBlToTr>
                  </a:tcPr>
                </a:tc>
                <a:tc>
                  <a:txBody>
                    <a:bodyPr/>
                    <a:lstStyle/>
                    <a:p>
                      <a:pPr marL="0" indent="0">
                        <a:buFont typeface="Arial" panose="020B0604020202020204" pitchFamily="34" charset="0"/>
                        <a:buNone/>
                      </a:pPr>
                      <a:endParaRPr lang="en-US">
                        <a:effectLst/>
                      </a:endParaRPr>
                    </a:p>
                  </a:txBody>
                  <a:tcPr anchor="ctr">
                    <a:lnL>
                      <a:noFill/>
                    </a:lnL>
                    <a:lnR>
                      <a:noFill/>
                    </a:lnR>
                    <a:lnT>
                      <a:noFill/>
                    </a:lnT>
                    <a:lnB>
                      <a:noFill/>
                    </a:lnB>
                    <a:lnTlToBr>
                      <a:noFill/>
                    </a:lnTlToBr>
                    <a:lnBlToTr>
                      <a:noFill/>
                    </a:lnBlToTr>
                  </a:tcPr>
                </a:tc>
              </a:tr>
            </a:tbl>
          </a:graphicData>
        </a:graphic>
      </p:graphicFrame>
      <p:pic>
        <p:nvPicPr>
          <p:cNvPr id="7" name="Picture 6"/>
          <p:cNvPicPr>
            <a:picLocks noChangeAspect="1"/>
          </p:cNvPicPr>
          <p:nvPr/>
        </p:nvPicPr>
        <p:blipFill>
          <a:blip r:embed="rId3"/>
          <a:stretch>
            <a:fillRect/>
          </a:stretch>
        </p:blipFill>
        <p:spPr>
          <a:xfrm>
            <a:off x="8382000" y="4876801"/>
            <a:ext cx="1776270" cy="1209923"/>
          </a:xfrm>
          <a:prstGeom prst="rect">
            <a:avLst/>
          </a:prstGeom>
          <a:effectLst/>
        </p:spPr>
      </p:pic>
      <p:pic>
        <p:nvPicPr>
          <p:cNvPr id="9" name="Picture 8"/>
          <p:cNvPicPr>
            <a:picLocks noChangeAspect="1"/>
          </p:cNvPicPr>
          <p:nvPr/>
        </p:nvPicPr>
        <p:blipFill>
          <a:blip r:embed="rId4"/>
          <a:stretch>
            <a:fillRect/>
          </a:stretch>
        </p:blipFill>
        <p:spPr>
          <a:xfrm>
            <a:off x="6173724" y="4969792"/>
            <a:ext cx="2032950" cy="1023938"/>
          </a:xfrm>
          <a:prstGeom prst="rect">
            <a:avLst/>
          </a:prstGeom>
          <a:effectLst/>
        </p:spPr>
      </p:pic>
    </p:spTree>
    <p:extLst>
      <p:ext uri="{BB962C8B-B14F-4D97-AF65-F5344CB8AC3E}">
        <p14:creationId xmlns:p14="http://schemas.microsoft.com/office/powerpoint/2010/main" val="2679076678"/>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b="1" smtClean="0">
                <a:effectLst/>
              </a:rPr>
              <a:t>MAJOR HOUSING FUNDING BILLS</a:t>
            </a:r>
            <a:endParaRPr lang="en-US" b="1">
              <a:effectLst/>
            </a:endParaRPr>
          </a:p>
        </p:txBody>
      </p:sp>
      <p:sp>
        <p:nvSpPr>
          <p:cNvPr id="3" name="Content Placeholder 2"/>
          <p:cNvSpPr>
            <a:spLocks noGrp="1"/>
          </p:cNvSpPr>
          <p:nvPr>
            <p:ph idx="1"/>
          </p:nvPr>
        </p:nvSpPr>
        <p:spPr>
          <a:effectLst/>
        </p:spPr>
        <p:txBody>
          <a:bodyPr/>
          <a:lstStyle/>
          <a:p>
            <a:endParaRPr lang="en-US">
              <a:effectLst/>
            </a:endParaRPr>
          </a:p>
        </p:txBody>
      </p:sp>
    </p:spTree>
    <p:extLst>
      <p:ext uri="{BB962C8B-B14F-4D97-AF65-F5344CB8AC3E}">
        <p14:creationId xmlns:p14="http://schemas.microsoft.com/office/powerpoint/2010/main" val="3755892471"/>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b="1" smtClean="0">
                <a:effectLst/>
              </a:rPr>
              <a:t>SB 2:  PERMANENT SOURCE</a:t>
            </a:r>
            <a:endParaRPr lang="en-US" b="1">
              <a:effectLst/>
            </a:endParaRPr>
          </a:p>
        </p:txBody>
      </p:sp>
      <p:sp>
        <p:nvSpPr>
          <p:cNvPr id="3" name="Content Placeholder 2"/>
          <p:cNvSpPr>
            <a:spLocks noGrp="1"/>
          </p:cNvSpPr>
          <p:nvPr>
            <p:ph idx="1"/>
          </p:nvPr>
        </p:nvSpPr>
        <p:spPr>
          <a:xfrm>
            <a:off x="1154954" y="2603500"/>
            <a:ext cx="5342099" cy="3416300"/>
          </a:xfrm>
          <a:effectLst/>
        </p:spPr>
        <p:txBody>
          <a:bodyPr/>
          <a:lstStyle/>
          <a:p>
            <a:pPr>
              <a:lnSpc>
                <a:spcPct val="110000"/>
              </a:lnSpc>
            </a:pPr>
            <a:r>
              <a:rPr lang="en-US" sz="2400" b="1">
                <a:effectLst/>
              </a:rPr>
              <a:t>SB 2: </a:t>
            </a:r>
            <a:r>
              <a:rPr lang="en-US" sz="2400">
                <a:effectLst/>
              </a:rPr>
              <a:t>Permanent Source for Housing</a:t>
            </a:r>
            <a:r>
              <a:rPr lang="en-US" sz="2400" smtClean="0">
                <a:effectLst/>
              </a:rPr>
              <a:t>— $75 Recording </a:t>
            </a:r>
            <a:r>
              <a:rPr lang="en-US" sz="2400">
                <a:effectLst/>
              </a:rPr>
              <a:t>Fee</a:t>
            </a:r>
          </a:p>
          <a:p>
            <a:pPr lvl="1">
              <a:lnSpc>
                <a:spcPct val="110000"/>
              </a:lnSpc>
            </a:pPr>
            <a:r>
              <a:rPr lang="en-US" sz="2400">
                <a:effectLst/>
              </a:rPr>
              <a:t>Estimated $200- $300 million/year for local governments and HCD to fund affordable housing development</a:t>
            </a:r>
          </a:p>
          <a:p>
            <a:endParaRPr lang="en-US">
              <a:effectLst/>
            </a:endParaRPr>
          </a:p>
        </p:txBody>
      </p:sp>
      <p:pic>
        <p:nvPicPr>
          <p:cNvPr id="4" name="Picture 2" descr="Currency, Dollar Sign, Icon, Money, Silhouett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7929060" y="2422358"/>
            <a:ext cx="2975032" cy="3930316"/>
          </a:xfrm>
          <a:prstGeom prst="rect">
            <a:avLst/>
          </a:prstGeom>
          <a:solidFill>
            <a:schemeClr val="accent3">
              <a:lumMod val="40000"/>
              <a:lumOff val="60000"/>
            </a:schemeClr>
          </a:solidFill>
          <a:effectLst/>
        </p:spPr>
      </p:pic>
    </p:spTree>
    <p:extLst>
      <p:ext uri="{BB962C8B-B14F-4D97-AF65-F5344CB8AC3E}">
        <p14:creationId xmlns:p14="http://schemas.microsoft.com/office/powerpoint/2010/main" val="1206686906"/>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sz="3200">
                <a:effectLst/>
              </a:rPr>
              <a:t/>
            </a:r>
            <a:br>
              <a:rPr lang="en-US" sz="3200">
                <a:effectLst/>
              </a:rPr>
            </a:br>
            <a:r>
              <a:rPr lang="en-US" sz="3200" b="1">
                <a:effectLst/>
              </a:rPr>
              <a:t>SB 2: PERMANENT </a:t>
            </a:r>
            <a:r>
              <a:rPr lang="en-US" sz="3200" b="1" smtClean="0">
                <a:effectLst/>
              </a:rPr>
              <a:t>SOURCE</a:t>
            </a:r>
            <a:endParaRPr lang="en-US" sz="3200" b="1">
              <a:effectLst/>
            </a:endParaRPr>
          </a:p>
        </p:txBody>
      </p:sp>
      <p:graphicFrame>
        <p:nvGraphicFramePr>
          <p:cNvPr id="17" name="Content Placeholder 16"/>
          <p:cNvGraphicFramePr>
            <a:graphicFrameLocks noGrp="1"/>
          </p:cNvGraphicFramePr>
          <p:nvPr>
            <p:ph sz="quarter" idx="4"/>
            <p:extLst/>
          </p:nvPr>
        </p:nvGraphicFramePr>
        <p:xfrm>
          <a:off x="6324600" y="2438400"/>
          <a:ext cx="38862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1"/>
          </p:nvPr>
        </p:nvSpPr>
        <p:spPr>
          <a:solidFill>
            <a:schemeClr val="bg2"/>
          </a:solidFill>
          <a:effectLst/>
        </p:spPr>
        <p:txBody>
          <a:bodyPr/>
          <a:lstStyle/>
          <a:p>
            <a:r>
              <a:rPr lang="en-US" smtClean="0">
                <a:solidFill>
                  <a:schemeClr val="tx2"/>
                </a:solidFill>
                <a:effectLst/>
              </a:rPr>
              <a:t>Year 1</a:t>
            </a:r>
            <a:endParaRPr lang="en-US">
              <a:solidFill>
                <a:schemeClr val="tx2"/>
              </a:solidFill>
              <a:effectLst/>
            </a:endParaRPr>
          </a:p>
        </p:txBody>
      </p:sp>
      <p:sp>
        <p:nvSpPr>
          <p:cNvPr id="6" name="Text Placeholder 5"/>
          <p:cNvSpPr>
            <a:spLocks noGrp="1"/>
          </p:cNvSpPr>
          <p:nvPr>
            <p:ph type="body" sz="quarter" idx="3"/>
          </p:nvPr>
        </p:nvSpPr>
        <p:spPr>
          <a:solidFill>
            <a:schemeClr val="bg2"/>
          </a:solidFill>
          <a:effectLst/>
        </p:spPr>
        <p:txBody>
          <a:bodyPr/>
          <a:lstStyle/>
          <a:p>
            <a:r>
              <a:rPr lang="en-US" smtClean="0">
                <a:solidFill>
                  <a:schemeClr val="tx2"/>
                </a:solidFill>
                <a:effectLst/>
              </a:rPr>
              <a:t>Year 2 and Beyond . . .</a:t>
            </a:r>
            <a:endParaRPr lang="en-US">
              <a:solidFill>
                <a:schemeClr val="tx2"/>
              </a:solidFill>
              <a:effectLst/>
            </a:endParaRPr>
          </a:p>
        </p:txBody>
      </p:sp>
      <p:sp>
        <p:nvSpPr>
          <p:cNvPr id="4" name="Slide Number Placeholder 3"/>
          <p:cNvSpPr>
            <a:spLocks noGrp="1"/>
          </p:cNvSpPr>
          <p:nvPr>
            <p:ph type="sldNum" sz="quarter" idx="12"/>
          </p:nvPr>
        </p:nvSpPr>
        <p:spPr>
          <a:effectLst/>
        </p:spPr>
        <p:txBody>
          <a:bodyPr>
            <a:normAutofit/>
          </a:bodyPr>
          <a:lstStyle/>
          <a:p>
            <a:fld id="{2BA9E6C7-74B6-4F88-924F-349329D163E8}" type="slidenum">
              <a:rPr lang="en-US" smtClean="0">
                <a:effectLst/>
              </a:rPr>
              <a:t>64</a:t>
            </a:fld>
            <a:endParaRPr lang="en-US">
              <a:effectLst/>
            </a:endParaRPr>
          </a:p>
        </p:txBody>
      </p:sp>
      <p:graphicFrame>
        <p:nvGraphicFramePr>
          <p:cNvPr id="18" name="Content Placeholder 16"/>
          <p:cNvGraphicFramePr>
            <a:graphicFrameLocks noGrp="1"/>
          </p:cNvGraphicFramePr>
          <p:nvPr>
            <p:ph sz="quarter" idx="2"/>
            <p:extLst/>
          </p:nvPr>
        </p:nvGraphicFramePr>
        <p:xfrm>
          <a:off x="2133600" y="2438400"/>
          <a:ext cx="3886200" cy="3581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1378428"/>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b="1">
                <a:effectLst/>
              </a:rPr>
              <a:t>SB 2:  PERMANENT SOURCE</a:t>
            </a:r>
          </a:p>
        </p:txBody>
      </p:sp>
      <p:sp>
        <p:nvSpPr>
          <p:cNvPr id="3" name="Content Placeholder 2"/>
          <p:cNvSpPr>
            <a:spLocks noGrp="1"/>
          </p:cNvSpPr>
          <p:nvPr>
            <p:ph idx="1"/>
          </p:nvPr>
        </p:nvSpPr>
        <p:spPr>
          <a:effectLst/>
        </p:spPr>
        <p:txBody>
          <a:bodyPr>
            <a:noAutofit/>
          </a:bodyPr>
          <a:lstStyle/>
          <a:p>
            <a:pPr>
              <a:lnSpc>
                <a:spcPct val="120000"/>
              </a:lnSpc>
              <a:spcAft>
                <a:spcPts val="1200"/>
              </a:spcAft>
            </a:pPr>
            <a:r>
              <a:rPr lang="en-US" sz="2000" b="1">
                <a:effectLst/>
              </a:rPr>
              <a:t>Year 1 (Jan 2018- Dec 2018):</a:t>
            </a:r>
          </a:p>
          <a:p>
            <a:pPr lvl="1">
              <a:lnSpc>
                <a:spcPct val="120000"/>
              </a:lnSpc>
              <a:spcAft>
                <a:spcPts val="1200"/>
              </a:spcAft>
            </a:pPr>
            <a:r>
              <a:rPr lang="en-US" sz="2000" u="sng">
                <a:effectLst/>
              </a:rPr>
              <a:t>50% to local governments</a:t>
            </a:r>
            <a:r>
              <a:rPr lang="en-US" sz="2000">
                <a:effectLst/>
              </a:rPr>
              <a:t> to streamline housing production</a:t>
            </a:r>
          </a:p>
          <a:p>
            <a:pPr lvl="2">
              <a:lnSpc>
                <a:spcPct val="120000"/>
              </a:lnSpc>
              <a:spcAft>
                <a:spcPts val="1200"/>
              </a:spcAft>
            </a:pPr>
            <a:r>
              <a:rPr lang="en-US" sz="2000">
                <a:effectLst/>
              </a:rPr>
              <a:t>Update planning documents and zoning ordinances</a:t>
            </a:r>
          </a:p>
          <a:p>
            <a:pPr lvl="2">
              <a:lnSpc>
                <a:spcPct val="120000"/>
              </a:lnSpc>
              <a:spcAft>
                <a:spcPts val="1200"/>
              </a:spcAft>
            </a:pPr>
            <a:r>
              <a:rPr lang="en-US" sz="2000">
                <a:effectLst/>
              </a:rPr>
              <a:t>Must submit requests to HCD </a:t>
            </a:r>
          </a:p>
          <a:p>
            <a:pPr lvl="1">
              <a:lnSpc>
                <a:spcPct val="120000"/>
              </a:lnSpc>
              <a:spcAft>
                <a:spcPts val="1200"/>
              </a:spcAft>
            </a:pPr>
            <a:r>
              <a:rPr lang="en-US" sz="2000" u="sng">
                <a:effectLst/>
              </a:rPr>
              <a:t>50% to HCD</a:t>
            </a:r>
            <a:r>
              <a:rPr lang="en-US" sz="2000">
                <a:effectLst/>
              </a:rPr>
              <a:t> to combat </a:t>
            </a:r>
            <a:r>
              <a:rPr lang="en-US" sz="2000" smtClean="0">
                <a:effectLst/>
              </a:rPr>
              <a:t>homelessness</a:t>
            </a:r>
          </a:p>
          <a:p>
            <a:pPr>
              <a:lnSpc>
                <a:spcPct val="120000"/>
              </a:lnSpc>
              <a:spcAft>
                <a:spcPts val="1200"/>
              </a:spcAft>
            </a:pPr>
            <a:r>
              <a:rPr lang="en-US" sz="2000" b="1" smtClean="0">
                <a:effectLst/>
              </a:rPr>
              <a:t>Funds Mostly Available in 2019</a:t>
            </a:r>
            <a:endParaRPr lang="en-US" sz="2000" b="1">
              <a:effectLst/>
            </a:endParaRPr>
          </a:p>
        </p:txBody>
      </p:sp>
    </p:spTree>
    <p:extLst>
      <p:ext uri="{BB962C8B-B14F-4D97-AF65-F5344CB8AC3E}">
        <p14:creationId xmlns:p14="http://schemas.microsoft.com/office/powerpoint/2010/main" val="3855017707"/>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b="1">
                <a:effectLst/>
              </a:rPr>
              <a:t>SB 2:  PERMANENT SOURCE</a:t>
            </a:r>
          </a:p>
        </p:txBody>
      </p:sp>
      <p:sp>
        <p:nvSpPr>
          <p:cNvPr id="3" name="Content Placeholder 2"/>
          <p:cNvSpPr>
            <a:spLocks noGrp="1"/>
          </p:cNvSpPr>
          <p:nvPr>
            <p:ph idx="1"/>
          </p:nvPr>
        </p:nvSpPr>
        <p:spPr>
          <a:xfrm>
            <a:off x="1154954" y="2603500"/>
            <a:ext cx="10186814" cy="3416300"/>
          </a:xfrm>
          <a:effectLst/>
        </p:spPr>
        <p:txBody>
          <a:bodyPr>
            <a:normAutofit/>
          </a:bodyPr>
          <a:lstStyle/>
          <a:p>
            <a:pPr>
              <a:lnSpc>
                <a:spcPct val="120000"/>
              </a:lnSpc>
              <a:spcAft>
                <a:spcPts val="1200"/>
              </a:spcAft>
            </a:pPr>
            <a:r>
              <a:rPr lang="en-US" sz="2000" b="1">
                <a:effectLst/>
              </a:rPr>
              <a:t>Year 2 and Beyond (Jan 2019 – beyond):</a:t>
            </a:r>
          </a:p>
          <a:p>
            <a:pPr lvl="1">
              <a:lnSpc>
                <a:spcPct val="120000"/>
              </a:lnSpc>
              <a:spcAft>
                <a:spcPts val="1200"/>
              </a:spcAft>
            </a:pPr>
            <a:r>
              <a:rPr lang="en-US" sz="2000" u="sng">
                <a:effectLst/>
              </a:rPr>
              <a:t>70% to local governments </a:t>
            </a:r>
            <a:r>
              <a:rPr lang="en-US" sz="2000">
                <a:effectLst/>
              </a:rPr>
              <a:t>to support affordable housing, homeownership opportunities, and other housing-related programs</a:t>
            </a:r>
          </a:p>
          <a:p>
            <a:pPr lvl="1">
              <a:lnSpc>
                <a:spcPct val="120000"/>
              </a:lnSpc>
              <a:spcAft>
                <a:spcPts val="1200"/>
              </a:spcAft>
            </a:pPr>
            <a:r>
              <a:rPr lang="en-US" sz="2000" u="sng">
                <a:effectLst/>
              </a:rPr>
              <a:t>30% to HCD </a:t>
            </a:r>
            <a:r>
              <a:rPr lang="en-US" sz="2000">
                <a:effectLst/>
              </a:rPr>
              <a:t>for specified purposes</a:t>
            </a:r>
          </a:p>
          <a:p>
            <a:pPr lvl="1">
              <a:lnSpc>
                <a:spcPct val="120000"/>
              </a:lnSpc>
              <a:spcAft>
                <a:spcPts val="1200"/>
              </a:spcAft>
            </a:pPr>
            <a:r>
              <a:rPr lang="en-US" sz="2000" i="1">
                <a:effectLst/>
              </a:rPr>
              <a:t>“</a:t>
            </a:r>
            <a:r>
              <a:rPr lang="en-US" sz="2000" b="1" i="1">
                <a:effectLst/>
              </a:rPr>
              <a:t>Workforce housing”: </a:t>
            </a:r>
            <a:r>
              <a:rPr lang="en-US" sz="2000" i="1">
                <a:effectLst/>
              </a:rPr>
              <a:t>20% of </a:t>
            </a:r>
            <a:r>
              <a:rPr lang="en-US" sz="2000" b="1" i="1" u="sng">
                <a:effectLst/>
              </a:rPr>
              <a:t>ALL</a:t>
            </a:r>
            <a:r>
              <a:rPr lang="en-US" sz="2000" i="1">
                <a:effectLst/>
              </a:rPr>
              <a:t> funds for affordable owner-occupied “workforce housing”</a:t>
            </a:r>
          </a:p>
          <a:p>
            <a:endParaRPr lang="en-US">
              <a:effectLst/>
            </a:endParaRPr>
          </a:p>
        </p:txBody>
      </p:sp>
    </p:spTree>
    <p:extLst>
      <p:ext uri="{BB962C8B-B14F-4D97-AF65-F5344CB8AC3E}">
        <p14:creationId xmlns:p14="http://schemas.microsoft.com/office/powerpoint/2010/main" val="385343573"/>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b="1">
                <a:effectLst/>
              </a:rPr>
              <a:t>SB 2:  PERMANENT SOURCE</a:t>
            </a:r>
          </a:p>
        </p:txBody>
      </p:sp>
      <p:sp>
        <p:nvSpPr>
          <p:cNvPr id="3" name="Content Placeholder 2"/>
          <p:cNvSpPr>
            <a:spLocks noGrp="1"/>
          </p:cNvSpPr>
          <p:nvPr>
            <p:ph idx="1"/>
          </p:nvPr>
        </p:nvSpPr>
        <p:spPr>
          <a:xfrm>
            <a:off x="1154954" y="2603500"/>
            <a:ext cx="10186814" cy="3416300"/>
          </a:xfrm>
          <a:effectLst/>
        </p:spPr>
        <p:txBody>
          <a:bodyPr>
            <a:noAutofit/>
          </a:bodyPr>
          <a:lstStyle/>
          <a:p>
            <a:pPr>
              <a:lnSpc>
                <a:spcPct val="120000"/>
              </a:lnSpc>
              <a:spcAft>
                <a:spcPts val="1200"/>
              </a:spcAft>
            </a:pPr>
            <a:r>
              <a:rPr lang="en-US" sz="2400" b="1">
                <a:effectLst/>
              </a:rPr>
              <a:t>70% of funds to local governments</a:t>
            </a:r>
            <a:r>
              <a:rPr lang="en-US" sz="2400">
                <a:effectLst/>
              </a:rPr>
              <a:t>:</a:t>
            </a:r>
          </a:p>
          <a:p>
            <a:pPr lvl="1">
              <a:lnSpc>
                <a:spcPct val="120000"/>
              </a:lnSpc>
              <a:spcAft>
                <a:spcPts val="1200"/>
              </a:spcAft>
            </a:pPr>
            <a:r>
              <a:rPr lang="en-US" sz="2400">
                <a:effectLst/>
              </a:rPr>
              <a:t>90% allocated based on CDBG formula </a:t>
            </a:r>
          </a:p>
          <a:p>
            <a:pPr lvl="2">
              <a:lnSpc>
                <a:spcPct val="120000"/>
              </a:lnSpc>
              <a:spcAft>
                <a:spcPts val="1200"/>
              </a:spcAft>
            </a:pPr>
            <a:r>
              <a:rPr lang="en-US" sz="2400" b="1">
                <a:effectLst/>
              </a:rPr>
              <a:t>Exception</a:t>
            </a:r>
            <a:r>
              <a:rPr lang="en-US" sz="2400">
                <a:effectLst/>
              </a:rPr>
              <a:t>: funds allocated to nonentitlement areas distributed by HCD through competitive grant programs </a:t>
            </a:r>
          </a:p>
          <a:p>
            <a:pPr lvl="1">
              <a:lnSpc>
                <a:spcPct val="120000"/>
              </a:lnSpc>
              <a:spcAft>
                <a:spcPts val="1200"/>
              </a:spcAft>
            </a:pPr>
            <a:r>
              <a:rPr lang="en-US" sz="2400">
                <a:effectLst/>
              </a:rPr>
              <a:t>10% allocated equitably among nonentitlement areas using CDBG formula </a:t>
            </a:r>
          </a:p>
          <a:p>
            <a:endParaRPr lang="en-US" sz="2400">
              <a:effectLst/>
            </a:endParaRPr>
          </a:p>
        </p:txBody>
      </p:sp>
    </p:spTree>
    <p:extLst>
      <p:ext uri="{BB962C8B-B14F-4D97-AF65-F5344CB8AC3E}">
        <p14:creationId xmlns:p14="http://schemas.microsoft.com/office/powerpoint/2010/main" val="801299208"/>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b="1">
                <a:effectLst/>
              </a:rPr>
              <a:t>SB 2:  PERMANENT SOURCE</a:t>
            </a:r>
          </a:p>
        </p:txBody>
      </p:sp>
      <p:sp>
        <p:nvSpPr>
          <p:cNvPr id="3" name="Content Placeholder 2"/>
          <p:cNvSpPr>
            <a:spLocks noGrp="1"/>
          </p:cNvSpPr>
          <p:nvPr>
            <p:ph idx="1"/>
          </p:nvPr>
        </p:nvSpPr>
        <p:spPr>
          <a:xfrm>
            <a:off x="1154953" y="2603500"/>
            <a:ext cx="10555783" cy="3829384"/>
          </a:xfrm>
          <a:effectLst/>
        </p:spPr>
        <p:txBody>
          <a:bodyPr>
            <a:normAutofit fontScale="92500" lnSpcReduction="20000"/>
          </a:bodyPr>
          <a:lstStyle/>
          <a:p>
            <a:pPr>
              <a:lnSpc>
                <a:spcPct val="120000"/>
              </a:lnSpc>
              <a:spcAft>
                <a:spcPts val="1200"/>
              </a:spcAft>
            </a:pPr>
            <a:r>
              <a:rPr lang="en-US" sz="2200">
                <a:effectLst/>
              </a:rPr>
              <a:t>Minimum Requirements for Local Governments:</a:t>
            </a:r>
          </a:p>
          <a:p>
            <a:pPr lvl="1">
              <a:lnSpc>
                <a:spcPct val="120000"/>
              </a:lnSpc>
              <a:spcAft>
                <a:spcPts val="1200"/>
              </a:spcAft>
            </a:pPr>
            <a:r>
              <a:rPr lang="en-US" sz="2200">
                <a:effectLst/>
              </a:rPr>
              <a:t>Submit plan to HCD showing how will meet RHNA and how funds will be used for eligible purposes </a:t>
            </a:r>
          </a:p>
          <a:p>
            <a:pPr lvl="1">
              <a:lnSpc>
                <a:spcPct val="120000"/>
              </a:lnSpc>
              <a:spcAft>
                <a:spcPts val="1200"/>
              </a:spcAft>
            </a:pPr>
            <a:r>
              <a:rPr lang="en-US" sz="2200">
                <a:effectLst/>
              </a:rPr>
              <a:t>“Compliant” housing element </a:t>
            </a:r>
          </a:p>
          <a:p>
            <a:pPr lvl="1">
              <a:lnSpc>
                <a:spcPct val="120000"/>
              </a:lnSpc>
              <a:spcAft>
                <a:spcPts val="1200"/>
              </a:spcAft>
            </a:pPr>
            <a:r>
              <a:rPr lang="en-US" sz="2200">
                <a:effectLst/>
              </a:rPr>
              <a:t>Annual report to HCD</a:t>
            </a:r>
          </a:p>
          <a:p>
            <a:pPr lvl="1">
              <a:lnSpc>
                <a:spcPct val="120000"/>
              </a:lnSpc>
              <a:spcAft>
                <a:spcPts val="1200"/>
              </a:spcAft>
            </a:pPr>
            <a:r>
              <a:rPr lang="en-US" sz="2200">
                <a:effectLst/>
              </a:rPr>
              <a:t>Use for eligible purposes </a:t>
            </a:r>
            <a:r>
              <a:rPr lang="en-US" sz="2200" smtClean="0">
                <a:effectLst/>
              </a:rPr>
              <a:t>(broad definition)</a:t>
            </a:r>
            <a:endParaRPr lang="en-US" sz="2200">
              <a:effectLst/>
            </a:endParaRPr>
          </a:p>
          <a:p>
            <a:pPr lvl="1">
              <a:lnSpc>
                <a:spcPct val="120000"/>
              </a:lnSpc>
              <a:spcAft>
                <a:spcPts val="1200"/>
              </a:spcAft>
            </a:pPr>
            <a:r>
              <a:rPr lang="en-US" sz="2200">
                <a:effectLst/>
              </a:rPr>
              <a:t>Prioritize increasing housing supply to households at or below 60% AMI </a:t>
            </a:r>
            <a:endParaRPr lang="en-US" sz="2200" smtClean="0">
              <a:effectLst/>
            </a:endParaRPr>
          </a:p>
          <a:p>
            <a:pPr marL="457200" lvl="1" indent="0">
              <a:lnSpc>
                <a:spcPct val="120000"/>
              </a:lnSpc>
              <a:spcAft>
                <a:spcPts val="1200"/>
              </a:spcAft>
              <a:buNone/>
            </a:pPr>
            <a:endParaRPr lang="en-US" sz="2000">
              <a:effectLst/>
            </a:endParaRPr>
          </a:p>
          <a:p>
            <a:endParaRPr lang="en-US">
              <a:effectLst/>
            </a:endParaRPr>
          </a:p>
        </p:txBody>
      </p:sp>
    </p:spTree>
    <p:extLst>
      <p:ext uri="{BB962C8B-B14F-4D97-AF65-F5344CB8AC3E}">
        <p14:creationId xmlns:p14="http://schemas.microsoft.com/office/powerpoint/2010/main" val="272908084"/>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b="1">
                <a:effectLst/>
              </a:rPr>
              <a:t>SB 2:  PERMANENT SOURCE</a:t>
            </a:r>
          </a:p>
        </p:txBody>
      </p:sp>
      <p:sp>
        <p:nvSpPr>
          <p:cNvPr id="3" name="Content Placeholder 2"/>
          <p:cNvSpPr>
            <a:spLocks noGrp="1"/>
          </p:cNvSpPr>
          <p:nvPr>
            <p:ph idx="1"/>
          </p:nvPr>
        </p:nvSpPr>
        <p:spPr>
          <a:xfrm>
            <a:off x="1154954" y="2603500"/>
            <a:ext cx="10186814" cy="3416300"/>
          </a:xfrm>
          <a:effectLst/>
        </p:spPr>
        <p:txBody>
          <a:bodyPr>
            <a:normAutofit/>
          </a:bodyPr>
          <a:lstStyle/>
          <a:p>
            <a:r>
              <a:rPr lang="en-US" sz="2400">
                <a:effectLst/>
              </a:rPr>
              <a:t>Two or more cities may spend allocation on a joint project</a:t>
            </a:r>
          </a:p>
          <a:p>
            <a:endParaRPr lang="en-US" sz="2400">
              <a:effectLst/>
            </a:endParaRPr>
          </a:p>
          <a:p>
            <a:r>
              <a:rPr lang="en-US" sz="2400">
                <a:effectLst/>
              </a:rPr>
              <a:t>HCD is authorized to adopt guidelines in consultation with "stakeholders" to implement and determine allocation methodologies without need to issue regulations under the Administrative Procedures Act. </a:t>
            </a:r>
          </a:p>
          <a:p>
            <a:endParaRPr lang="en-US">
              <a:effectLst/>
            </a:endParaRPr>
          </a:p>
        </p:txBody>
      </p:sp>
    </p:spTree>
    <p:extLst>
      <p:ext uri="{BB962C8B-B14F-4D97-AF65-F5344CB8AC3E}">
        <p14:creationId xmlns:p14="http://schemas.microsoft.com/office/powerpoint/2010/main" val="319205568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smtClean="0">
                <a:effectLst/>
              </a:rPr>
              <a:t>PROCESSING HOUSING APPLICATIONS</a:t>
            </a:r>
            <a:endParaRPr lang="en-US">
              <a:effectLst/>
            </a:endParaRPr>
          </a:p>
        </p:txBody>
      </p:sp>
      <p:sp>
        <p:nvSpPr>
          <p:cNvPr id="3" name="Content Placeholder 2"/>
          <p:cNvSpPr>
            <a:spLocks noGrp="1"/>
          </p:cNvSpPr>
          <p:nvPr>
            <p:ph idx="1"/>
          </p:nvPr>
        </p:nvSpPr>
        <p:spPr>
          <a:effectLst/>
        </p:spPr>
        <p:txBody>
          <a:bodyPr>
            <a:normAutofit/>
          </a:bodyPr>
          <a:lstStyle/>
          <a:p>
            <a:r>
              <a:rPr lang="en-US" sz="2800" b="1">
                <a:effectLst/>
              </a:rPr>
              <a:t>AB 678/SB 167; AB 1515</a:t>
            </a:r>
            <a:r>
              <a:rPr lang="en-US" sz="2800">
                <a:effectLst/>
              </a:rPr>
              <a:t>: Housing Accountability Act Bills Affecting All Projects</a:t>
            </a:r>
          </a:p>
          <a:p>
            <a:endParaRPr lang="en-US" sz="2800">
              <a:effectLst/>
            </a:endParaRPr>
          </a:p>
          <a:p>
            <a:r>
              <a:rPr lang="en-US" sz="2800" b="1">
                <a:effectLst/>
              </a:rPr>
              <a:t>SB 35</a:t>
            </a:r>
            <a:r>
              <a:rPr lang="en-US" sz="2800">
                <a:effectLst/>
              </a:rPr>
              <a:t>: ‘Streamlining’ for Some Projects</a:t>
            </a:r>
          </a:p>
          <a:p>
            <a:endParaRPr lang="en-US" sz="2800">
              <a:effectLst/>
            </a:endParaRPr>
          </a:p>
          <a:p>
            <a:r>
              <a:rPr lang="en-US" sz="2800" b="1">
                <a:effectLst/>
              </a:rPr>
              <a:t>SB 166</a:t>
            </a:r>
            <a:r>
              <a:rPr lang="en-US" sz="2800">
                <a:effectLst/>
              </a:rPr>
              <a:t>: ‘No Net Loss’ by Income Level</a:t>
            </a:r>
          </a:p>
        </p:txBody>
      </p:sp>
    </p:spTree>
    <p:extLst>
      <p:ext uri="{BB962C8B-B14F-4D97-AF65-F5344CB8AC3E}">
        <p14:creationId xmlns:p14="http://schemas.microsoft.com/office/powerpoint/2010/main" val="2092047320"/>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b="1">
                <a:effectLst/>
              </a:rPr>
              <a:t>SB 2:  PERMANENT SOURCE</a:t>
            </a:r>
          </a:p>
        </p:txBody>
      </p:sp>
      <p:sp>
        <p:nvSpPr>
          <p:cNvPr id="3" name="Content Placeholder 2"/>
          <p:cNvSpPr>
            <a:spLocks noGrp="1"/>
          </p:cNvSpPr>
          <p:nvPr>
            <p:ph idx="1"/>
          </p:nvPr>
        </p:nvSpPr>
        <p:spPr>
          <a:xfrm>
            <a:off x="1154954" y="2603500"/>
            <a:ext cx="10186814" cy="3416300"/>
          </a:xfrm>
          <a:effectLst/>
        </p:spPr>
        <p:txBody>
          <a:bodyPr>
            <a:noAutofit/>
          </a:bodyPr>
          <a:lstStyle/>
          <a:p>
            <a:pPr>
              <a:lnSpc>
                <a:spcPct val="120000"/>
              </a:lnSpc>
              <a:spcAft>
                <a:spcPts val="1200"/>
              </a:spcAft>
            </a:pPr>
            <a:r>
              <a:rPr lang="en-US" sz="2400" b="1">
                <a:effectLst/>
              </a:rPr>
              <a:t>Remaining 30% of funds to HCD</a:t>
            </a:r>
            <a:r>
              <a:rPr lang="en-US" sz="2400">
                <a:effectLst/>
              </a:rPr>
              <a:t>:</a:t>
            </a:r>
          </a:p>
          <a:p>
            <a:pPr lvl="1">
              <a:lnSpc>
                <a:spcPct val="120000"/>
              </a:lnSpc>
              <a:spcAft>
                <a:spcPts val="1200"/>
              </a:spcAft>
            </a:pPr>
            <a:r>
              <a:rPr lang="en-US" sz="2400">
                <a:effectLst/>
              </a:rPr>
              <a:t>5% for state incentive programs</a:t>
            </a:r>
          </a:p>
          <a:p>
            <a:pPr lvl="1">
              <a:lnSpc>
                <a:spcPct val="120000"/>
              </a:lnSpc>
              <a:spcAft>
                <a:spcPts val="1200"/>
              </a:spcAft>
            </a:pPr>
            <a:r>
              <a:rPr lang="en-US" sz="2400">
                <a:effectLst/>
              </a:rPr>
              <a:t>10% for affordable homeownership and rental housing opportunities for agricultural workers </a:t>
            </a:r>
          </a:p>
          <a:p>
            <a:pPr lvl="1">
              <a:lnSpc>
                <a:spcPct val="120000"/>
              </a:lnSpc>
              <a:spcAft>
                <a:spcPts val="1200"/>
              </a:spcAft>
            </a:pPr>
            <a:r>
              <a:rPr lang="en-US" sz="2400">
                <a:effectLst/>
              </a:rPr>
              <a:t>15% to CalHFA to create mixed income multifamily residential housing for lower or moderate income households</a:t>
            </a:r>
            <a:r>
              <a:rPr lang="en-US" sz="2400" smtClean="0">
                <a:effectLst/>
              </a:rPr>
              <a:t>.</a:t>
            </a:r>
            <a:endParaRPr lang="en-US" sz="2400">
              <a:effectLst/>
            </a:endParaRPr>
          </a:p>
        </p:txBody>
      </p:sp>
    </p:spTree>
    <p:extLst>
      <p:ext uri="{BB962C8B-B14F-4D97-AF65-F5344CB8AC3E}">
        <p14:creationId xmlns:p14="http://schemas.microsoft.com/office/powerpoint/2010/main" val="405122735"/>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sz="3200">
                <a:effectLst/>
              </a:rPr>
              <a:t/>
            </a:r>
            <a:br>
              <a:rPr lang="en-US" sz="3200">
                <a:effectLst/>
              </a:rPr>
            </a:br>
            <a:r>
              <a:rPr lang="en-US" sz="3200" b="1">
                <a:effectLst/>
              </a:rPr>
              <a:t>SB 2: PUTTING IT ALL TOGETHER </a:t>
            </a:r>
          </a:p>
        </p:txBody>
      </p:sp>
      <p:sp>
        <p:nvSpPr>
          <p:cNvPr id="3" name="Content Placeholder 2"/>
          <p:cNvSpPr>
            <a:spLocks noGrp="1"/>
          </p:cNvSpPr>
          <p:nvPr>
            <p:ph sz="quarter" idx="2"/>
          </p:nvPr>
        </p:nvSpPr>
        <p:spPr>
          <a:effectLst/>
        </p:spPr>
        <p:txBody>
          <a:bodyPr>
            <a:normAutofit/>
          </a:bodyPr>
          <a:lstStyle/>
          <a:p>
            <a:r>
              <a:rPr lang="en-US" sz="2400" smtClean="0">
                <a:effectLst/>
              </a:rPr>
              <a:t>Opportunity for public agencies to create planning documents to streamline housing applications</a:t>
            </a:r>
          </a:p>
        </p:txBody>
      </p:sp>
      <p:sp>
        <p:nvSpPr>
          <p:cNvPr id="7" name="Content Placeholder 6"/>
          <p:cNvSpPr>
            <a:spLocks noGrp="1"/>
          </p:cNvSpPr>
          <p:nvPr>
            <p:ph sz="quarter" idx="4"/>
          </p:nvPr>
        </p:nvSpPr>
        <p:spPr>
          <a:effectLst/>
        </p:spPr>
        <p:txBody>
          <a:bodyPr>
            <a:normAutofit/>
          </a:bodyPr>
          <a:lstStyle/>
          <a:p>
            <a:r>
              <a:rPr lang="en-US" sz="2400" smtClean="0">
                <a:effectLst/>
              </a:rPr>
              <a:t>Minimal standards in legislation</a:t>
            </a:r>
          </a:p>
          <a:p>
            <a:r>
              <a:rPr lang="en-US" sz="2400" smtClean="0">
                <a:effectLst/>
              </a:rPr>
              <a:t>HCD guidelines will be critical to determine how funds are used</a:t>
            </a:r>
            <a:endParaRPr lang="en-US" sz="2400">
              <a:effectLst/>
            </a:endParaRPr>
          </a:p>
        </p:txBody>
      </p:sp>
      <p:sp>
        <p:nvSpPr>
          <p:cNvPr id="5" name="Text Placeholder 4"/>
          <p:cNvSpPr>
            <a:spLocks noGrp="1"/>
          </p:cNvSpPr>
          <p:nvPr>
            <p:ph type="body" sz="quarter" idx="1"/>
          </p:nvPr>
        </p:nvSpPr>
        <p:spPr>
          <a:effectLst/>
        </p:spPr>
        <p:txBody>
          <a:bodyPr/>
          <a:lstStyle/>
          <a:p>
            <a:r>
              <a:rPr lang="en-US" smtClean="0">
                <a:effectLst/>
              </a:rPr>
              <a:t>Year 1</a:t>
            </a:r>
            <a:endParaRPr lang="en-US">
              <a:effectLst/>
            </a:endParaRPr>
          </a:p>
        </p:txBody>
      </p:sp>
      <p:sp>
        <p:nvSpPr>
          <p:cNvPr id="6" name="Text Placeholder 5"/>
          <p:cNvSpPr>
            <a:spLocks noGrp="1"/>
          </p:cNvSpPr>
          <p:nvPr>
            <p:ph type="body" sz="quarter" idx="3"/>
          </p:nvPr>
        </p:nvSpPr>
        <p:spPr>
          <a:effectLst/>
        </p:spPr>
        <p:txBody>
          <a:bodyPr/>
          <a:lstStyle/>
          <a:p>
            <a:r>
              <a:rPr lang="en-US" smtClean="0">
                <a:effectLst/>
              </a:rPr>
              <a:t>Year 2 and beyond</a:t>
            </a:r>
            <a:endParaRPr lang="en-US">
              <a:effectLst/>
            </a:endParaRPr>
          </a:p>
        </p:txBody>
      </p:sp>
      <p:sp>
        <p:nvSpPr>
          <p:cNvPr id="4" name="Slide Number Placeholder 3"/>
          <p:cNvSpPr>
            <a:spLocks noGrp="1"/>
          </p:cNvSpPr>
          <p:nvPr>
            <p:ph type="sldNum" sz="quarter" idx="12"/>
          </p:nvPr>
        </p:nvSpPr>
        <p:spPr>
          <a:effectLst/>
        </p:spPr>
        <p:txBody>
          <a:bodyPr>
            <a:normAutofit/>
          </a:bodyPr>
          <a:lstStyle/>
          <a:p>
            <a:fld id="{2BA9E6C7-74B6-4F88-924F-349329D163E8}" type="slidenum">
              <a:rPr lang="en-US" smtClean="0">
                <a:effectLst/>
              </a:rPr>
              <a:t>71</a:t>
            </a:fld>
            <a:endParaRPr lang="en-US">
              <a:effectLst/>
            </a:endParaRPr>
          </a:p>
        </p:txBody>
      </p:sp>
    </p:spTree>
    <p:extLst>
      <p:ext uri="{BB962C8B-B14F-4D97-AF65-F5344CB8AC3E}">
        <p14:creationId xmlns:p14="http://schemas.microsoft.com/office/powerpoint/2010/main" val="2501753203"/>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1154954" y="683502"/>
            <a:ext cx="8761413" cy="728480"/>
          </a:xfrm>
          <a:effectLst/>
        </p:spPr>
        <p:txBody>
          <a:bodyPr/>
          <a:lstStyle/>
          <a:p>
            <a:r>
              <a:rPr lang="en-US" sz="3200">
                <a:effectLst/>
              </a:rPr>
              <a:t/>
            </a:r>
            <a:br>
              <a:rPr lang="en-US" sz="3200">
                <a:effectLst/>
              </a:rPr>
            </a:br>
            <a:r>
              <a:rPr lang="en-US" sz="3200" b="1">
                <a:effectLst/>
              </a:rPr>
              <a:t>SB </a:t>
            </a:r>
            <a:r>
              <a:rPr lang="en-US" sz="3200" b="1" smtClean="0">
                <a:effectLst/>
              </a:rPr>
              <a:t>3:  VETS AND AFFORDABLE HOUSING BONDS</a:t>
            </a:r>
            <a:endParaRPr lang="en-US" sz="3200" b="1">
              <a:effectLst/>
            </a:endParaRPr>
          </a:p>
        </p:txBody>
      </p:sp>
      <p:sp>
        <p:nvSpPr>
          <p:cNvPr id="3" name="Content Placeholder 2"/>
          <p:cNvSpPr>
            <a:spLocks noGrp="1"/>
          </p:cNvSpPr>
          <p:nvPr>
            <p:ph sz="quarter" idx="2"/>
          </p:nvPr>
        </p:nvSpPr>
        <p:spPr>
          <a:xfrm>
            <a:off x="1154954" y="2498172"/>
            <a:ext cx="4825158" cy="2807476"/>
          </a:xfrm>
          <a:effectLst/>
        </p:spPr>
        <p:txBody>
          <a:bodyPr>
            <a:noAutofit/>
          </a:bodyPr>
          <a:lstStyle/>
          <a:p>
            <a:pPr>
              <a:lnSpc>
                <a:spcPct val="120000"/>
              </a:lnSpc>
              <a:spcAft>
                <a:spcPts val="1200"/>
              </a:spcAft>
            </a:pPr>
            <a:r>
              <a:rPr lang="en-US" sz="2400">
                <a:effectLst/>
              </a:rPr>
              <a:t>Bond measure on Nov 6, 2018 ballot to raise:</a:t>
            </a:r>
          </a:p>
          <a:p>
            <a:pPr lvl="1">
              <a:lnSpc>
                <a:spcPct val="120000"/>
              </a:lnSpc>
              <a:spcAft>
                <a:spcPts val="1200"/>
              </a:spcAft>
            </a:pPr>
            <a:r>
              <a:rPr lang="en-US" sz="2400" b="1">
                <a:effectLst/>
              </a:rPr>
              <a:t>$3 billion </a:t>
            </a:r>
            <a:r>
              <a:rPr lang="en-US" sz="2400">
                <a:effectLst/>
              </a:rPr>
              <a:t>for existing state affordable housing programs </a:t>
            </a:r>
          </a:p>
          <a:p>
            <a:pPr lvl="1">
              <a:lnSpc>
                <a:spcPct val="120000"/>
              </a:lnSpc>
              <a:spcAft>
                <a:spcPts val="1200"/>
              </a:spcAft>
            </a:pPr>
            <a:r>
              <a:rPr lang="en-US" sz="2400" b="1">
                <a:effectLst/>
              </a:rPr>
              <a:t>$1 billion </a:t>
            </a:r>
            <a:r>
              <a:rPr lang="en-US" sz="2400">
                <a:effectLst/>
              </a:rPr>
              <a:t>for veterans’ home purchase program </a:t>
            </a:r>
          </a:p>
        </p:txBody>
      </p:sp>
      <p:sp>
        <p:nvSpPr>
          <p:cNvPr id="4" name="Slide Number Placeholder 3"/>
          <p:cNvSpPr>
            <a:spLocks noGrp="1"/>
          </p:cNvSpPr>
          <p:nvPr>
            <p:ph type="sldNum" sz="quarter" idx="12"/>
          </p:nvPr>
        </p:nvSpPr>
        <p:spPr>
          <a:effectLst/>
        </p:spPr>
        <p:txBody>
          <a:bodyPr>
            <a:normAutofit/>
          </a:bodyPr>
          <a:lstStyle/>
          <a:p>
            <a:fld id="{2BA9E6C7-74B6-4F88-924F-349329D163E8}" type="slidenum">
              <a:rPr lang="en-US" smtClean="0">
                <a:effectLst/>
              </a:rPr>
              <a:t>72</a:t>
            </a:fld>
            <a:endParaRPr lang="en-US">
              <a:effectLst/>
            </a:endParaRPr>
          </a:p>
        </p:txBody>
      </p:sp>
      <p:pic>
        <p:nvPicPr>
          <p:cNvPr id="8" name="Content Placeholder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458653" y="2635584"/>
            <a:ext cx="4217501" cy="2806700"/>
          </a:xfrm>
          <a:effectLst/>
        </p:spPr>
      </p:pic>
    </p:spTree>
    <p:extLst>
      <p:ext uri="{BB962C8B-B14F-4D97-AF65-F5344CB8AC3E}">
        <p14:creationId xmlns:p14="http://schemas.microsoft.com/office/powerpoint/2010/main" val="227617742"/>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HCD HOUSING LEGISLATION IMPLEMENTATION GUIDANCE</a:t>
            </a:r>
            <a:endParaRPr lang="en-US" dirty="0"/>
          </a:p>
        </p:txBody>
      </p:sp>
      <p:sp>
        <p:nvSpPr>
          <p:cNvPr id="3" name="Content Placeholder 2"/>
          <p:cNvSpPr>
            <a:spLocks noGrp="1"/>
          </p:cNvSpPr>
          <p:nvPr>
            <p:ph idx="1"/>
          </p:nvPr>
        </p:nvSpPr>
        <p:spPr/>
        <p:txBody>
          <a:bodyPr>
            <a:normAutofit/>
          </a:bodyPr>
          <a:lstStyle/>
          <a:p>
            <a:r>
              <a:rPr lang="en-US" dirty="0" smtClean="0"/>
              <a:t>If you </a:t>
            </a:r>
            <a:r>
              <a:rPr lang="en-US" dirty="0"/>
              <a:t>have questions about </a:t>
            </a:r>
            <a:r>
              <a:rPr lang="en-US" dirty="0" smtClean="0"/>
              <a:t>implementation, email </a:t>
            </a:r>
            <a:r>
              <a:rPr lang="en-US" dirty="0"/>
              <a:t>them to </a:t>
            </a:r>
            <a:r>
              <a:rPr lang="en-US" dirty="0" smtClean="0"/>
              <a:t>HCD.</a:t>
            </a:r>
          </a:p>
          <a:p>
            <a:r>
              <a:rPr lang="en-US" dirty="0" smtClean="0"/>
              <a:t>HCD </a:t>
            </a:r>
            <a:r>
              <a:rPr lang="en-US" dirty="0"/>
              <a:t>intends to put out FAQs and it </a:t>
            </a:r>
            <a:r>
              <a:rPr lang="en-US" dirty="0" smtClean="0"/>
              <a:t>helps HCD </a:t>
            </a:r>
            <a:r>
              <a:rPr lang="en-US" dirty="0"/>
              <a:t>to know what the issues </a:t>
            </a:r>
            <a:r>
              <a:rPr lang="en-US" dirty="0" smtClean="0"/>
              <a:t>are.</a:t>
            </a:r>
          </a:p>
          <a:p>
            <a:r>
              <a:rPr lang="en-US" dirty="0"/>
              <a:t>S</a:t>
            </a:r>
            <a:r>
              <a:rPr lang="en-US" dirty="0" smtClean="0"/>
              <a:t>end </a:t>
            </a:r>
            <a:r>
              <a:rPr lang="en-US" dirty="0"/>
              <a:t>an email to </a:t>
            </a:r>
            <a:r>
              <a:rPr lang="en-US" dirty="0" smtClean="0"/>
              <a:t>HCD’s Housing </a:t>
            </a:r>
            <a:r>
              <a:rPr lang="en-US" dirty="0"/>
              <a:t>Package email which is </a:t>
            </a:r>
            <a:r>
              <a:rPr lang="en-US" u="sng" dirty="0">
                <a:hlinkClick r:id="rId2"/>
              </a:rPr>
              <a:t>LHP@hcd.ca.gov</a:t>
            </a:r>
            <a:r>
              <a:rPr lang="en-US" dirty="0"/>
              <a:t>.  </a:t>
            </a:r>
            <a:endParaRPr lang="en-US" dirty="0" smtClean="0"/>
          </a:p>
          <a:p>
            <a:r>
              <a:rPr lang="en-US" dirty="0" smtClean="0"/>
              <a:t>HCD now also has </a:t>
            </a:r>
            <a:r>
              <a:rPr lang="en-US" dirty="0"/>
              <a:t>a new website up for just this purpose</a:t>
            </a:r>
            <a:r>
              <a:rPr lang="en-US" dirty="0" smtClean="0"/>
              <a:t>.</a:t>
            </a:r>
            <a:endParaRPr lang="en-US" dirty="0"/>
          </a:p>
          <a:p>
            <a:r>
              <a:rPr lang="en-US" u="sng" dirty="0">
                <a:hlinkClick r:id="rId3"/>
              </a:rPr>
              <a:t>http://www.hcd.ca.gov/policy-research/lhp.shtml</a:t>
            </a:r>
            <a:endParaRPr lang="en-US" dirty="0"/>
          </a:p>
          <a:p>
            <a:r>
              <a:rPr lang="en-US" dirty="0" smtClean="0"/>
              <a:t>Please also </a:t>
            </a:r>
            <a:r>
              <a:rPr lang="en-US" dirty="0"/>
              <a:t>copy </a:t>
            </a:r>
            <a:r>
              <a:rPr lang="en-US" dirty="0" smtClean="0"/>
              <a:t>Sande George </a:t>
            </a:r>
            <a:r>
              <a:rPr lang="en-US" dirty="0"/>
              <a:t>on any questions sent to </a:t>
            </a:r>
            <a:r>
              <a:rPr lang="en-US" dirty="0" smtClean="0"/>
              <a:t>HCD: </a:t>
            </a:r>
            <a:r>
              <a:rPr lang="en-US" dirty="0" err="1" smtClean="0"/>
              <a:t>sgeorge@stefangeorge.com</a:t>
            </a:r>
            <a:endParaRPr lang="en-US" dirty="0" smtClean="0"/>
          </a:p>
          <a:p>
            <a:endParaRPr lang="en-US" dirty="0"/>
          </a:p>
        </p:txBody>
      </p:sp>
    </p:spTree>
    <p:extLst>
      <p:ext uri="{BB962C8B-B14F-4D97-AF65-F5344CB8AC3E}">
        <p14:creationId xmlns:p14="http://schemas.microsoft.com/office/powerpoint/2010/main" val="1806283395"/>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9600" dirty="0" smtClean="0"/>
              <a:t>2018</a:t>
            </a:r>
            <a:endParaRPr lang="en-US" sz="9600" dirty="0"/>
          </a:p>
        </p:txBody>
      </p:sp>
      <p:sp>
        <p:nvSpPr>
          <p:cNvPr id="3" name="Subtitle 2"/>
          <p:cNvSpPr>
            <a:spLocks noGrp="1"/>
          </p:cNvSpPr>
          <p:nvPr>
            <p:ph type="subTitle" idx="1"/>
          </p:nvPr>
        </p:nvSpPr>
        <p:spPr/>
        <p:txBody>
          <a:bodyPr>
            <a:noAutofit/>
          </a:bodyPr>
          <a:lstStyle/>
          <a:p>
            <a:r>
              <a:rPr lang="en-US" sz="4000" dirty="0" smtClean="0"/>
              <a:t>2017 WAS ONLY THE BEGINNING OF HOUSING LEGISLATION</a:t>
            </a:r>
            <a:endParaRPr lang="en-US" sz="4000" dirty="0"/>
          </a:p>
        </p:txBody>
      </p:sp>
    </p:spTree>
    <p:extLst>
      <p:ext uri="{BB962C8B-B14F-4D97-AF65-F5344CB8AC3E}">
        <p14:creationId xmlns:p14="http://schemas.microsoft.com/office/powerpoint/2010/main" val="553945063"/>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FIXING THE HOUSING CRISIS </a:t>
            </a:r>
            <a:r>
              <a:rPr lang="mr-IN" dirty="0" smtClean="0"/>
              <a:t>–</a:t>
            </a:r>
            <a:r>
              <a:rPr lang="en-US" dirty="0" smtClean="0"/>
              <a:t> ROUND 2</a:t>
            </a:r>
            <a:endParaRPr lang="en-US" dirty="0"/>
          </a:p>
        </p:txBody>
      </p:sp>
      <p:sp>
        <p:nvSpPr>
          <p:cNvPr id="3" name="Content Placeholder 2"/>
          <p:cNvSpPr>
            <a:spLocks noGrp="1"/>
          </p:cNvSpPr>
          <p:nvPr>
            <p:ph idx="1"/>
          </p:nvPr>
        </p:nvSpPr>
        <p:spPr/>
        <p:txBody>
          <a:bodyPr>
            <a:normAutofit fontScale="92500"/>
          </a:bodyPr>
          <a:lstStyle/>
          <a:p>
            <a:r>
              <a:rPr lang="en-US" sz="2800" dirty="0" smtClean="0"/>
              <a:t>CLEANUP LAST-MINUTE </a:t>
            </a:r>
            <a:r>
              <a:rPr lang="en-US" sz="2800" dirty="0"/>
              <a:t>CHANGES IN HOUSING PACKAGE MEASURES</a:t>
            </a:r>
          </a:p>
          <a:p>
            <a:r>
              <a:rPr lang="en-US" sz="2800" dirty="0" smtClean="0"/>
              <a:t>REDUCE </a:t>
            </a:r>
            <a:r>
              <a:rPr lang="en-US" sz="2800" dirty="0"/>
              <a:t>MITIGATION </a:t>
            </a:r>
            <a:r>
              <a:rPr lang="en-US" sz="2800" dirty="0" smtClean="0"/>
              <a:t>FEES/SCALE TO </a:t>
            </a:r>
            <a:r>
              <a:rPr lang="en-US" sz="2800" dirty="0"/>
              <a:t>SIZE OF UNIT </a:t>
            </a:r>
          </a:p>
          <a:p>
            <a:r>
              <a:rPr lang="en-US" sz="2800" dirty="0" smtClean="0"/>
              <a:t>INCREASE RHNA NUMBERS - MAKE </a:t>
            </a:r>
            <a:r>
              <a:rPr lang="en-US" sz="2800" dirty="0"/>
              <a:t>RHNA </a:t>
            </a:r>
            <a:r>
              <a:rPr lang="en-US" sz="2800" dirty="0" smtClean="0"/>
              <a:t>ALLOCATION </a:t>
            </a:r>
            <a:r>
              <a:rPr lang="en-US" sz="2800" dirty="0"/>
              <a:t>MORE BALANCED AMONG </a:t>
            </a:r>
            <a:r>
              <a:rPr lang="en-US" sz="2800" dirty="0" smtClean="0"/>
              <a:t>JURISDICTIONS</a:t>
            </a:r>
          </a:p>
          <a:p>
            <a:r>
              <a:rPr lang="en-US" sz="2800" dirty="0" smtClean="0"/>
              <a:t>REDUCE </a:t>
            </a:r>
            <a:r>
              <a:rPr lang="en-US" sz="2800" dirty="0"/>
              <a:t>TIMELINES IN PERMIT STREAMLINING </a:t>
            </a:r>
            <a:r>
              <a:rPr lang="en-US" sz="2800" dirty="0" smtClean="0"/>
              <a:t>ACT</a:t>
            </a:r>
            <a:endParaRPr lang="en-US" sz="2800" dirty="0"/>
          </a:p>
          <a:p>
            <a:endParaRPr lang="en-US" dirty="0"/>
          </a:p>
        </p:txBody>
      </p:sp>
    </p:spTree>
    <p:extLst>
      <p:ext uri="{BB962C8B-B14F-4D97-AF65-F5344CB8AC3E}">
        <p14:creationId xmlns:p14="http://schemas.microsoft.com/office/powerpoint/2010/main" val="829567994"/>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FIXING THE HOUSING CRISIS </a:t>
            </a:r>
            <a:r>
              <a:rPr lang="mr-IN" dirty="0"/>
              <a:t>–</a:t>
            </a:r>
            <a:r>
              <a:rPr lang="en-US" dirty="0"/>
              <a:t> ROUND 2</a:t>
            </a:r>
          </a:p>
        </p:txBody>
      </p:sp>
      <p:sp>
        <p:nvSpPr>
          <p:cNvPr id="3" name="Content Placeholder 2"/>
          <p:cNvSpPr>
            <a:spLocks noGrp="1"/>
          </p:cNvSpPr>
          <p:nvPr>
            <p:ph idx="1"/>
          </p:nvPr>
        </p:nvSpPr>
        <p:spPr/>
        <p:txBody>
          <a:bodyPr>
            <a:normAutofit lnSpcReduction="10000"/>
          </a:bodyPr>
          <a:lstStyle/>
          <a:p>
            <a:r>
              <a:rPr lang="en-US" sz="2800" dirty="0" smtClean="0"/>
              <a:t>EXEMPT </a:t>
            </a:r>
            <a:r>
              <a:rPr lang="en-US" sz="2800" dirty="0"/>
              <a:t>HOUSING PROJECTS NOT YET ENTITLED FROM NON-SAFETY RELATED NEW BUILDING </a:t>
            </a:r>
            <a:r>
              <a:rPr lang="en-US" sz="2800" dirty="0" smtClean="0"/>
              <a:t>CODES</a:t>
            </a:r>
            <a:endParaRPr lang="en-US" sz="2800" dirty="0"/>
          </a:p>
          <a:p>
            <a:r>
              <a:rPr lang="en-US" sz="2800" dirty="0" smtClean="0"/>
              <a:t>ANOTHER MAJOR </a:t>
            </a:r>
            <a:r>
              <a:rPr lang="en-US" sz="2800" dirty="0"/>
              <a:t>ADU MEASURE </a:t>
            </a:r>
          </a:p>
          <a:p>
            <a:r>
              <a:rPr lang="en-US" sz="2800" dirty="0" smtClean="0"/>
              <a:t>STREAMLINE </a:t>
            </a:r>
            <a:r>
              <a:rPr lang="en-US" sz="2800" dirty="0"/>
              <a:t>SB 375 CEQA EXEMPTION FOR INFILL</a:t>
            </a:r>
          </a:p>
          <a:p>
            <a:r>
              <a:rPr lang="en-US" sz="2800" dirty="0"/>
              <a:t>AB </a:t>
            </a:r>
            <a:r>
              <a:rPr lang="en-US" sz="2800" dirty="0" smtClean="0"/>
              <a:t>686: ADD </a:t>
            </a:r>
            <a:r>
              <a:rPr lang="en-US" sz="2800" dirty="0"/>
              <a:t>FEDERAL AFFIRMATIVELY FURTHER FAIR HOUSING REGULATION </a:t>
            </a:r>
            <a:r>
              <a:rPr lang="en-US" sz="2800" dirty="0" smtClean="0"/>
              <a:t>TO </a:t>
            </a:r>
            <a:r>
              <a:rPr lang="en-US" sz="2800" dirty="0"/>
              <a:t>CA LAW </a:t>
            </a:r>
            <a:r>
              <a:rPr lang="mr-IN" sz="2800" dirty="0"/>
              <a:t>–</a:t>
            </a:r>
            <a:r>
              <a:rPr lang="en-US" sz="2800" dirty="0"/>
              <a:t> </a:t>
            </a:r>
            <a:r>
              <a:rPr lang="en-US" sz="2800" dirty="0" smtClean="0"/>
              <a:t>PLUS?</a:t>
            </a:r>
            <a:endParaRPr lang="en-US" sz="2800" dirty="0"/>
          </a:p>
          <a:p>
            <a:endParaRPr lang="en-US" dirty="0"/>
          </a:p>
        </p:txBody>
      </p:sp>
    </p:spTree>
    <p:extLst>
      <p:ext uri="{BB962C8B-B14F-4D97-AF65-F5344CB8AC3E}">
        <p14:creationId xmlns:p14="http://schemas.microsoft.com/office/powerpoint/2010/main" val="434983932"/>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FIXING THE HOUSING CRISIS </a:t>
            </a:r>
            <a:r>
              <a:rPr lang="mr-IN" dirty="0"/>
              <a:t>–</a:t>
            </a:r>
            <a:r>
              <a:rPr lang="en-US" dirty="0"/>
              <a:t> ROUND 2</a:t>
            </a:r>
          </a:p>
        </p:txBody>
      </p:sp>
      <p:sp>
        <p:nvSpPr>
          <p:cNvPr id="3" name="Content Placeholder 2"/>
          <p:cNvSpPr>
            <a:spLocks noGrp="1"/>
          </p:cNvSpPr>
          <p:nvPr>
            <p:ph idx="1"/>
          </p:nvPr>
        </p:nvSpPr>
        <p:spPr/>
        <p:txBody>
          <a:bodyPr>
            <a:noAutofit/>
          </a:bodyPr>
          <a:lstStyle/>
          <a:p>
            <a:r>
              <a:rPr lang="en-US" sz="2400" dirty="0" smtClean="0"/>
              <a:t>ADD INCENTIVES/STREAMLINING </a:t>
            </a:r>
            <a:r>
              <a:rPr lang="en-US" sz="2400" dirty="0"/>
              <a:t>FOR WORKFORCE </a:t>
            </a:r>
            <a:r>
              <a:rPr lang="en-US" sz="2400" dirty="0" smtClean="0"/>
              <a:t>HOUSING &amp; FIRST </a:t>
            </a:r>
            <a:r>
              <a:rPr lang="en-US" sz="2400" dirty="0"/>
              <a:t>TIME </a:t>
            </a:r>
            <a:r>
              <a:rPr lang="en-US" sz="2400" dirty="0" smtClean="0"/>
              <a:t>HOMEOWNERS: FEDERAL </a:t>
            </a:r>
            <a:r>
              <a:rPr lang="en-US" sz="2400" dirty="0"/>
              <a:t>HOUSING </a:t>
            </a:r>
            <a:r>
              <a:rPr lang="en-US" sz="2400" dirty="0" smtClean="0"/>
              <a:t>ADMIN </a:t>
            </a:r>
            <a:r>
              <a:rPr lang="en-US" sz="2400" dirty="0"/>
              <a:t>PROGRAM TO ALLOW NO DOWN PAYMENT FOR HOME </a:t>
            </a:r>
            <a:r>
              <a:rPr lang="en-US" sz="2400" dirty="0" smtClean="0"/>
              <a:t>LOANS </a:t>
            </a:r>
            <a:r>
              <a:rPr lang="en-US" sz="2400" dirty="0"/>
              <a:t>OF $424,100 OR LESS</a:t>
            </a:r>
          </a:p>
          <a:p>
            <a:r>
              <a:rPr lang="en-US" sz="2400" dirty="0" smtClean="0"/>
              <a:t>MAKE MINISTERIAL </a:t>
            </a:r>
            <a:r>
              <a:rPr lang="en-US" sz="2400" dirty="0"/>
              <a:t>DESIGN REVIEW </a:t>
            </a:r>
            <a:r>
              <a:rPr lang="en-US" sz="2400" dirty="0" smtClean="0"/>
              <a:t>MANDATORY FOR </a:t>
            </a:r>
            <a:r>
              <a:rPr lang="en-US" sz="2400" dirty="0"/>
              <a:t>SPECIFIC PROJECTS </a:t>
            </a:r>
            <a:r>
              <a:rPr lang="mr-IN" sz="2400" dirty="0"/>
              <a:t>–</a:t>
            </a:r>
            <a:r>
              <a:rPr lang="en-US" sz="2400" dirty="0"/>
              <a:t> </a:t>
            </a:r>
            <a:r>
              <a:rPr lang="en-US" sz="2400" dirty="0" smtClean="0"/>
              <a:t>DEFINE </a:t>
            </a:r>
            <a:r>
              <a:rPr lang="en-US" sz="2400" dirty="0"/>
              <a:t>OBJECTIVE DESIGN STANDARDS</a:t>
            </a:r>
          </a:p>
          <a:p>
            <a:r>
              <a:rPr lang="en-US" sz="2400" dirty="0" smtClean="0"/>
              <a:t>REDUCE AIRBNB </a:t>
            </a:r>
            <a:r>
              <a:rPr lang="en-US" sz="2400" dirty="0"/>
              <a:t>IN TIGHT RENTAL MARKETS</a:t>
            </a:r>
          </a:p>
        </p:txBody>
      </p:sp>
    </p:spTree>
    <p:extLst>
      <p:ext uri="{BB962C8B-B14F-4D97-AF65-F5344CB8AC3E}">
        <p14:creationId xmlns:p14="http://schemas.microsoft.com/office/powerpoint/2010/main" val="629421940"/>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RENT CONTROL BALLOT MEASURE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400" b="1" u="sng" dirty="0" smtClean="0"/>
              <a:t>PROPOSED </a:t>
            </a:r>
            <a:r>
              <a:rPr lang="en-US" sz="2400" b="1" u="sng" dirty="0"/>
              <a:t>BALLOT MEASURE:</a:t>
            </a:r>
          </a:p>
          <a:p>
            <a:r>
              <a:rPr lang="en-US" sz="2400" dirty="0"/>
              <a:t>THE AFFORDABLE HOUSING ACT</a:t>
            </a:r>
          </a:p>
          <a:p>
            <a:r>
              <a:rPr lang="en-US" sz="2400" dirty="0" smtClean="0"/>
              <a:t>REPEALS </a:t>
            </a:r>
            <a:r>
              <a:rPr lang="en-US" sz="2400" dirty="0"/>
              <a:t>COSTA-HAWKINS ACT WHICH BANS RENT </a:t>
            </a:r>
            <a:r>
              <a:rPr lang="en-US" sz="2400" dirty="0" smtClean="0"/>
              <a:t>CONTROL </a:t>
            </a:r>
            <a:r>
              <a:rPr lang="en-US" sz="2400" dirty="0"/>
              <a:t>ON HOMES AND </a:t>
            </a:r>
            <a:r>
              <a:rPr lang="en-US" sz="2400" dirty="0" smtClean="0"/>
              <a:t>APARTMENTS </a:t>
            </a:r>
            <a:r>
              <a:rPr lang="en-US" sz="2400" dirty="0"/>
              <a:t>BUILT AFTER 1995</a:t>
            </a:r>
          </a:p>
          <a:p>
            <a:r>
              <a:rPr lang="en-US" sz="2400" dirty="0" smtClean="0"/>
              <a:t>ALLOWS </a:t>
            </a:r>
            <a:r>
              <a:rPr lang="en-US" sz="2400" dirty="0"/>
              <a:t>CITIES AND COUNTIES TO DETERMINE THEIR OWN RENT CONTROL RESTRICTIONS ON NEWER UNITS </a:t>
            </a:r>
          </a:p>
          <a:p>
            <a:r>
              <a:rPr lang="en-US" sz="2400" dirty="0"/>
              <a:t>AND ESTABLISH VACANCY CONTROL</a:t>
            </a:r>
          </a:p>
          <a:p>
            <a:endParaRPr lang="en-US" dirty="0"/>
          </a:p>
        </p:txBody>
      </p:sp>
    </p:spTree>
    <p:extLst>
      <p:ext uri="{BB962C8B-B14F-4D97-AF65-F5344CB8AC3E}">
        <p14:creationId xmlns:p14="http://schemas.microsoft.com/office/powerpoint/2010/main" val="740610736"/>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GAVIN NEWSOM’S PROPOSAL TO QUADRUPLE ANNUAL HOUSING PRODUCTION</a:t>
            </a:r>
          </a:p>
        </p:txBody>
      </p:sp>
      <p:sp>
        <p:nvSpPr>
          <p:cNvPr id="3" name="Content Placeholder 2"/>
          <p:cNvSpPr>
            <a:spLocks noGrp="1"/>
          </p:cNvSpPr>
          <p:nvPr>
            <p:ph idx="1"/>
          </p:nvPr>
        </p:nvSpPr>
        <p:spPr/>
        <p:txBody>
          <a:bodyPr>
            <a:normAutofit lnSpcReduction="10000"/>
          </a:bodyPr>
          <a:lstStyle/>
          <a:p>
            <a:pPr marL="0" lvl="0" indent="0" defTabSz="914400">
              <a:spcBef>
                <a:spcPts val="0"/>
              </a:spcBef>
              <a:spcAft>
                <a:spcPts val="0"/>
              </a:spcAft>
              <a:buClrTx/>
              <a:buSzTx/>
              <a:buNone/>
              <a:defRPr/>
            </a:pPr>
            <a:r>
              <a:rPr lang="en-US" sz="2800" b="1" dirty="0"/>
              <a:t>BASED ON MCKINSEY STUDY</a:t>
            </a:r>
          </a:p>
          <a:p>
            <a:pPr>
              <a:lnSpc>
                <a:spcPct val="100000"/>
              </a:lnSpc>
              <a:spcBef>
                <a:spcPts val="0"/>
              </a:spcBef>
            </a:pPr>
            <a:r>
              <a:rPr lang="en-US" sz="2800" dirty="0"/>
              <a:t>INCREASE ANNUAL HOUSING PRODUCTION FROM 100,000 NEW HOMES TO 378,000</a:t>
            </a:r>
          </a:p>
          <a:p>
            <a:pPr>
              <a:lnSpc>
                <a:spcPct val="100000"/>
              </a:lnSpc>
              <a:spcBef>
                <a:spcPts val="0"/>
              </a:spcBef>
            </a:pPr>
            <a:r>
              <a:rPr lang="en-US" sz="2800" dirty="0"/>
              <a:t>THAT AMOUNT HASN’T BEEN </a:t>
            </a:r>
            <a:r>
              <a:rPr lang="en-US" sz="2800" dirty="0" smtClean="0"/>
              <a:t>BUILT </a:t>
            </a:r>
            <a:r>
              <a:rPr lang="en-US" sz="2800" dirty="0"/>
              <a:t>SINCE </a:t>
            </a:r>
            <a:r>
              <a:rPr lang="en-US" sz="2800" dirty="0" smtClean="0"/>
              <a:t>1954</a:t>
            </a:r>
          </a:p>
          <a:p>
            <a:pPr marL="0" indent="0">
              <a:lnSpc>
                <a:spcPct val="100000"/>
              </a:lnSpc>
              <a:spcBef>
                <a:spcPts val="0"/>
              </a:spcBef>
              <a:buNone/>
            </a:pPr>
            <a:r>
              <a:rPr lang="en-US" sz="2800" b="1" dirty="0" smtClean="0"/>
              <a:t>POLICY </a:t>
            </a:r>
            <a:r>
              <a:rPr lang="en-US" sz="2800" b="1" dirty="0"/>
              <a:t>CHANGES TO GET THERE:</a:t>
            </a:r>
          </a:p>
          <a:p>
            <a:pPr>
              <a:lnSpc>
                <a:spcPct val="100000"/>
              </a:lnSpc>
              <a:spcBef>
                <a:spcPts val="0"/>
              </a:spcBef>
            </a:pPr>
            <a:r>
              <a:rPr lang="en-US" sz="2800" dirty="0"/>
              <a:t>EXPAND BY $500 MILLION THE LOW-INCOME HOUSING INCOME TAX CREDIT PROGRAM TO BUILD MORE AFFORDABLE HOMES</a:t>
            </a:r>
          </a:p>
          <a:p>
            <a:endParaRPr lang="en-US" dirty="0"/>
          </a:p>
        </p:txBody>
      </p:sp>
    </p:spTree>
    <p:extLst>
      <p:ext uri="{BB962C8B-B14F-4D97-AF65-F5344CB8AC3E}">
        <p14:creationId xmlns:p14="http://schemas.microsoft.com/office/powerpoint/2010/main" val="56924853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smtClean="0">
                <a:effectLst/>
              </a:rPr>
              <a:t>HOUSING ACCOUNTABILITY ACT</a:t>
            </a:r>
            <a:endParaRPr lang="en-US">
              <a:effectLst/>
            </a:endParaRPr>
          </a:p>
        </p:txBody>
      </p:sp>
      <p:sp>
        <p:nvSpPr>
          <p:cNvPr id="3" name="Content Placeholder 2"/>
          <p:cNvSpPr>
            <a:spLocks noGrp="1"/>
          </p:cNvSpPr>
          <p:nvPr>
            <p:ph idx="1"/>
          </p:nvPr>
        </p:nvSpPr>
        <p:spPr>
          <a:effectLst/>
        </p:spPr>
        <p:txBody>
          <a:bodyPr>
            <a:normAutofit/>
          </a:bodyPr>
          <a:lstStyle/>
          <a:p>
            <a:endParaRPr lang="en-US" sz="2800">
              <a:effectLst/>
            </a:endParaRPr>
          </a:p>
        </p:txBody>
      </p:sp>
    </p:spTree>
    <p:extLst>
      <p:ext uri="{BB962C8B-B14F-4D97-AF65-F5344CB8AC3E}">
        <p14:creationId xmlns:p14="http://schemas.microsoft.com/office/powerpoint/2010/main" val="2064327521"/>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GAVIN NEWSOM’S PROPOSAL TO QUADRUPLE ANNUAL HOUSING PRODUCTION</a:t>
            </a:r>
          </a:p>
        </p:txBody>
      </p:sp>
      <p:sp>
        <p:nvSpPr>
          <p:cNvPr id="3" name="Content Placeholder 2"/>
          <p:cNvSpPr>
            <a:spLocks noGrp="1"/>
          </p:cNvSpPr>
          <p:nvPr>
            <p:ph idx="1"/>
          </p:nvPr>
        </p:nvSpPr>
        <p:spPr/>
        <p:txBody>
          <a:bodyPr>
            <a:noAutofit/>
          </a:bodyPr>
          <a:lstStyle/>
          <a:p>
            <a:pPr>
              <a:lnSpc>
                <a:spcPct val="100000"/>
              </a:lnSpc>
              <a:spcBef>
                <a:spcPts val="0"/>
              </a:spcBef>
            </a:pPr>
            <a:r>
              <a:rPr lang="en-US" sz="2800" dirty="0"/>
              <a:t>ALLOW CITIES TO SEQUESTER LOCAL TAX DOLLARS TO HELP FINANCE NEW DEVELOPMENT IN CERTAIN NEIGHBORHOODS</a:t>
            </a:r>
          </a:p>
          <a:p>
            <a:pPr>
              <a:lnSpc>
                <a:spcPct val="100000"/>
              </a:lnSpc>
              <a:spcBef>
                <a:spcPts val="0"/>
              </a:spcBef>
            </a:pPr>
            <a:r>
              <a:rPr lang="en-US" sz="2800" dirty="0"/>
              <a:t>LINK STATE TRANSPORTATION FUNDING TO LOCAL GOVERNMENTS’ HOUSING GROWTH TARGETS, “WHICH CITIES AND </a:t>
            </a:r>
            <a:r>
              <a:rPr lang="en-US" sz="2800" dirty="0" smtClean="0"/>
              <a:t>COUNTIES </a:t>
            </a:r>
            <a:r>
              <a:rPr lang="en-US" sz="2800" dirty="0"/>
              <a:t>CURRENTLY HAVE LITTLE INCENTIVE TO MEET”</a:t>
            </a:r>
          </a:p>
          <a:p>
            <a:r>
              <a:rPr lang="en-US" sz="2800" dirty="0" smtClean="0"/>
              <a:t>APPOINT </a:t>
            </a:r>
            <a:r>
              <a:rPr lang="en-US" sz="2800" dirty="0"/>
              <a:t>A HOMELESSNESS CZAR</a:t>
            </a:r>
          </a:p>
        </p:txBody>
      </p:sp>
    </p:spTree>
    <p:extLst>
      <p:ext uri="{BB962C8B-B14F-4D97-AF65-F5344CB8AC3E}">
        <p14:creationId xmlns:p14="http://schemas.microsoft.com/office/powerpoint/2010/main" val="320429939"/>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GAVIN NEWSOM’S PROPOSAL TO QUADRUPLE ANNUAL HOUSING PRODUCTION</a:t>
            </a:r>
          </a:p>
        </p:txBody>
      </p:sp>
      <p:sp>
        <p:nvSpPr>
          <p:cNvPr id="3" name="Content Placeholder 2"/>
          <p:cNvSpPr>
            <a:spLocks noGrp="1"/>
          </p:cNvSpPr>
          <p:nvPr>
            <p:ph idx="1"/>
          </p:nvPr>
        </p:nvSpPr>
        <p:spPr/>
        <p:txBody>
          <a:bodyPr/>
          <a:lstStyle/>
          <a:p>
            <a:r>
              <a:rPr lang="en-US" sz="2800" dirty="0"/>
              <a:t>REVAMP LOCAL TAX INCENTIVES SO IT MAKES MORE FINANCIAL SENSE FOR CITIES TO APPROVE NEW </a:t>
            </a:r>
            <a:r>
              <a:rPr lang="en-US" sz="2800" dirty="0" smtClean="0"/>
              <a:t>HOMES:</a:t>
            </a:r>
          </a:p>
          <a:p>
            <a:r>
              <a:rPr lang="en-US" sz="2800" dirty="0" smtClean="0"/>
              <a:t>PROVIDE </a:t>
            </a:r>
            <a:r>
              <a:rPr lang="en-US" sz="2800" dirty="0"/>
              <a:t>MORE STATE SUBVENTIONS ON A PER CAPITA </a:t>
            </a:r>
            <a:r>
              <a:rPr lang="en-US" sz="2800" dirty="0" smtClean="0"/>
              <a:t>BASIS</a:t>
            </a:r>
          </a:p>
          <a:p>
            <a:r>
              <a:rPr lang="en-US" sz="2800" dirty="0" smtClean="0"/>
              <a:t>DISTRIBUTE </a:t>
            </a:r>
            <a:r>
              <a:rPr lang="en-US" sz="2800" dirty="0"/>
              <a:t>INTERNET SALES TAX ON A PER CAPITA BASIS RATHER THAN SITE-BASED SALES</a:t>
            </a:r>
          </a:p>
          <a:p>
            <a:endParaRPr lang="en-US" dirty="0"/>
          </a:p>
        </p:txBody>
      </p:sp>
    </p:spTree>
    <p:extLst>
      <p:ext uri="{BB962C8B-B14F-4D97-AF65-F5344CB8AC3E}">
        <p14:creationId xmlns:p14="http://schemas.microsoft.com/office/powerpoint/2010/main" val="1724481744"/>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MISSING KEY HOUSING CRISIS FACTORS</a:t>
            </a:r>
            <a:endParaRPr lang="en-US" dirty="0"/>
          </a:p>
        </p:txBody>
      </p:sp>
      <p:sp>
        <p:nvSpPr>
          <p:cNvPr id="3" name="Content Placeholder 2"/>
          <p:cNvSpPr>
            <a:spLocks noGrp="1"/>
          </p:cNvSpPr>
          <p:nvPr>
            <p:ph idx="1"/>
          </p:nvPr>
        </p:nvSpPr>
        <p:spPr/>
        <p:txBody>
          <a:bodyPr>
            <a:normAutofit fontScale="92500" lnSpcReduction="10000"/>
          </a:bodyPr>
          <a:lstStyle/>
          <a:p>
            <a:r>
              <a:rPr lang="en-US" sz="3200" dirty="0"/>
              <a:t>NEW REQUIREMENTS STILL </a:t>
            </a:r>
            <a:r>
              <a:rPr lang="en-US" sz="3200" dirty="0" smtClean="0"/>
              <a:t>ASSUME </a:t>
            </a:r>
            <a:r>
              <a:rPr lang="en-US" sz="3200" dirty="0"/>
              <a:t>THAT LOCAL GOVERNMENT IS THE WHOLE </a:t>
            </a:r>
            <a:r>
              <a:rPr lang="en-US" sz="3200" dirty="0" smtClean="0"/>
              <a:t>PROBLEM</a:t>
            </a:r>
          </a:p>
          <a:p>
            <a:r>
              <a:rPr lang="en-US" sz="3200" dirty="0" smtClean="0"/>
              <a:t>LIMITED FINANCIAL ASSISTANCE</a:t>
            </a:r>
            <a:endParaRPr lang="en-US" sz="3200" dirty="0"/>
          </a:p>
          <a:p>
            <a:r>
              <a:rPr lang="en-US" sz="3200" dirty="0"/>
              <a:t>IGNORES LIMITED LABOR SUPPLY, MATERIAL COSTS, PRICE OF </a:t>
            </a:r>
            <a:r>
              <a:rPr lang="en-US" sz="3200" dirty="0" smtClean="0"/>
              <a:t>LAND, SALES </a:t>
            </a:r>
            <a:r>
              <a:rPr lang="en-US" sz="3200" dirty="0"/>
              <a:t>AND RENTAL PRICES</a:t>
            </a:r>
          </a:p>
          <a:p>
            <a:endParaRPr lang="en-US" dirty="0"/>
          </a:p>
        </p:txBody>
      </p:sp>
    </p:spTree>
    <p:extLst>
      <p:ext uri="{BB962C8B-B14F-4D97-AF65-F5344CB8AC3E}">
        <p14:creationId xmlns:p14="http://schemas.microsoft.com/office/powerpoint/2010/main" val="291135963"/>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REBUILDING </a:t>
            </a:r>
            <a:r>
              <a:rPr lang="en-US" dirty="0"/>
              <a:t>AFTER THE FIRES</a:t>
            </a:r>
          </a:p>
        </p:txBody>
      </p:sp>
      <p:sp>
        <p:nvSpPr>
          <p:cNvPr id="3" name="Content Placeholder 2"/>
          <p:cNvSpPr>
            <a:spLocks noGrp="1"/>
          </p:cNvSpPr>
          <p:nvPr>
            <p:ph idx="1"/>
          </p:nvPr>
        </p:nvSpPr>
        <p:spPr/>
        <p:txBody>
          <a:bodyPr>
            <a:normAutofit fontScale="92500"/>
          </a:bodyPr>
          <a:lstStyle/>
          <a:p>
            <a:r>
              <a:rPr lang="en-US" sz="2400" dirty="0" smtClean="0"/>
              <a:t>ALLOW CEQA </a:t>
            </a:r>
            <a:r>
              <a:rPr lang="en-US" sz="2400" dirty="0"/>
              <a:t>EXEMPTION FOR REPLACEMENT OF PREVIOUSLY EXISTING INFRASTRUCTURE</a:t>
            </a:r>
          </a:p>
          <a:p>
            <a:r>
              <a:rPr lang="en-US" sz="2400" dirty="0" smtClean="0"/>
              <a:t>ALLOW CEQA </a:t>
            </a:r>
            <a:r>
              <a:rPr lang="en-US" sz="2400" dirty="0"/>
              <a:t>EXEMPTION OR STREAMLINING </a:t>
            </a:r>
            <a:r>
              <a:rPr lang="en-US" sz="2400" dirty="0" smtClean="0"/>
              <a:t>FOR </a:t>
            </a:r>
            <a:r>
              <a:rPr lang="en-US" sz="2400" dirty="0"/>
              <a:t>REPLACEMENT HOUSING: DEALING WITH THE ENDANGERED SALAMANDER </a:t>
            </a:r>
            <a:endParaRPr lang="en-US" sz="2400" dirty="0" smtClean="0"/>
          </a:p>
          <a:p>
            <a:r>
              <a:rPr lang="en-US" sz="2400" dirty="0" smtClean="0"/>
              <a:t>WAIVE AND/OR REDUCE </a:t>
            </a:r>
            <a:r>
              <a:rPr lang="en-US" sz="2400" dirty="0"/>
              <a:t>FEES</a:t>
            </a:r>
          </a:p>
          <a:p>
            <a:r>
              <a:rPr lang="en-US" sz="2400" dirty="0" smtClean="0"/>
              <a:t>INCREASE </a:t>
            </a:r>
            <a:r>
              <a:rPr lang="en-US" sz="2400" dirty="0"/>
              <a:t>DEFENSIBLE SPACE </a:t>
            </a:r>
            <a:r>
              <a:rPr lang="en-US" sz="2400" dirty="0" smtClean="0"/>
              <a:t>REQUIREMENTS/ STRENGTHEN </a:t>
            </a:r>
            <a:r>
              <a:rPr lang="en-US" sz="2400" dirty="0"/>
              <a:t>FIRE CODES VS </a:t>
            </a:r>
            <a:r>
              <a:rPr lang="en-US" sz="2400" dirty="0" smtClean="0"/>
              <a:t>REPLACE PREVIOUS </a:t>
            </a:r>
            <a:r>
              <a:rPr lang="en-US" sz="2400" dirty="0"/>
              <a:t>STRUCTURES</a:t>
            </a:r>
          </a:p>
          <a:p>
            <a:endParaRPr lang="en-US" dirty="0"/>
          </a:p>
        </p:txBody>
      </p:sp>
    </p:spTree>
    <p:extLst>
      <p:ext uri="{BB962C8B-B14F-4D97-AF65-F5344CB8AC3E}">
        <p14:creationId xmlns:p14="http://schemas.microsoft.com/office/powerpoint/2010/main" val="925371496"/>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REBUILDING AFTER THE FIRES</a:t>
            </a:r>
          </a:p>
        </p:txBody>
      </p:sp>
      <p:sp>
        <p:nvSpPr>
          <p:cNvPr id="3" name="Content Placeholder 2"/>
          <p:cNvSpPr>
            <a:spLocks noGrp="1"/>
          </p:cNvSpPr>
          <p:nvPr>
            <p:ph idx="1"/>
          </p:nvPr>
        </p:nvSpPr>
        <p:spPr/>
        <p:txBody>
          <a:bodyPr/>
          <a:lstStyle/>
          <a:p>
            <a:r>
              <a:rPr lang="en-US" sz="2400" dirty="0" smtClean="0"/>
              <a:t>SET </a:t>
            </a:r>
            <a:r>
              <a:rPr lang="en-US" sz="2400" dirty="0"/>
              <a:t>UP A LICENSED CONTRACTOR REFERAL AGENCY</a:t>
            </a:r>
          </a:p>
          <a:p>
            <a:r>
              <a:rPr lang="en-US" sz="2400" dirty="0"/>
              <a:t>IN THOSE AREAS WHERE HOMEOWNERS CHOOSE NOT TO REBUILD, REPLAN </a:t>
            </a:r>
            <a:r>
              <a:rPr lang="en-US" sz="2400" dirty="0" smtClean="0"/>
              <a:t>“TO </a:t>
            </a:r>
            <a:r>
              <a:rPr lang="en-US" sz="2400" dirty="0"/>
              <a:t>RETHINK HOW AND WHERE BUILDING IS ALLOWED TO DEAL WITH WILDFIRE </a:t>
            </a:r>
            <a:r>
              <a:rPr lang="en-US" sz="2400" dirty="0" smtClean="0"/>
              <a:t>DANGERS” </a:t>
            </a:r>
            <a:r>
              <a:rPr lang="en-US" sz="2400" dirty="0"/>
              <a:t>AS WELL AS HOUSING </a:t>
            </a:r>
            <a:r>
              <a:rPr lang="en-US" sz="2400" dirty="0" smtClean="0"/>
              <a:t>SHORTAGE</a:t>
            </a:r>
            <a:endParaRPr lang="en-US" sz="2400" dirty="0"/>
          </a:p>
          <a:p>
            <a:r>
              <a:rPr lang="en-US" sz="2400" dirty="0" smtClean="0"/>
              <a:t>REDUCE IMPACTS </a:t>
            </a:r>
            <a:r>
              <a:rPr lang="en-US" sz="2400" dirty="0"/>
              <a:t>OF MAJOR POPULATION </a:t>
            </a:r>
            <a:r>
              <a:rPr lang="en-US" sz="2400" dirty="0" smtClean="0"/>
              <a:t>LOSSES/HOMELESSNESS FOR PREVIOUS </a:t>
            </a:r>
            <a:r>
              <a:rPr lang="en-US" sz="2400" dirty="0"/>
              <a:t>RENTERS/PROPERTY TAX LOSSES</a:t>
            </a:r>
          </a:p>
          <a:p>
            <a:endParaRPr lang="en-US" dirty="0"/>
          </a:p>
        </p:txBody>
      </p:sp>
    </p:spTree>
    <p:extLst>
      <p:ext uri="{BB962C8B-B14F-4D97-AF65-F5344CB8AC3E}">
        <p14:creationId xmlns:p14="http://schemas.microsoft.com/office/powerpoint/2010/main" val="642161698"/>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REBUILDING AFTER THE FIRES</a:t>
            </a:r>
          </a:p>
        </p:txBody>
      </p:sp>
      <p:sp>
        <p:nvSpPr>
          <p:cNvPr id="3" name="Content Placeholder 2"/>
          <p:cNvSpPr>
            <a:spLocks noGrp="1"/>
          </p:cNvSpPr>
          <p:nvPr>
            <p:ph idx="1"/>
          </p:nvPr>
        </p:nvSpPr>
        <p:spPr/>
        <p:txBody>
          <a:bodyPr/>
          <a:lstStyle/>
          <a:p>
            <a:r>
              <a:rPr lang="en-US" sz="2800" dirty="0" smtClean="0"/>
              <a:t>MANDATE INSURANCE </a:t>
            </a:r>
            <a:r>
              <a:rPr lang="en-US" sz="2800" dirty="0"/>
              <a:t>COMPANIES </a:t>
            </a:r>
            <a:r>
              <a:rPr lang="en-US" sz="2800" dirty="0" smtClean="0"/>
              <a:t>COVER EXPANDED </a:t>
            </a:r>
            <a:r>
              <a:rPr lang="en-US" sz="2800" dirty="0"/>
              <a:t>PROPERTY LOSSES AFTER </a:t>
            </a:r>
            <a:r>
              <a:rPr lang="en-US" sz="2800" dirty="0" smtClean="0"/>
              <a:t>FIRE</a:t>
            </a:r>
          </a:p>
          <a:p>
            <a:r>
              <a:rPr lang="en-US" sz="2800" dirty="0" smtClean="0"/>
              <a:t>ALLOW ADU’S, </a:t>
            </a:r>
            <a:r>
              <a:rPr lang="en-US" sz="2800" dirty="0"/>
              <a:t>TINY </a:t>
            </a:r>
            <a:r>
              <a:rPr lang="en-US" sz="2800" dirty="0" smtClean="0"/>
              <a:t>HOUSES, MOBILEHOMES AND MANUFACTURED HOMES </a:t>
            </a:r>
            <a:r>
              <a:rPr lang="en-US" sz="2800" dirty="0"/>
              <a:t>ON ANY SITE</a:t>
            </a:r>
          </a:p>
          <a:p>
            <a:r>
              <a:rPr lang="en-US" sz="2800" dirty="0" smtClean="0"/>
              <a:t>ALLOW FIRE JURISDICTIONS TO BE FIRST </a:t>
            </a:r>
            <a:r>
              <a:rPr lang="en-US" sz="2800" dirty="0"/>
              <a:t>IN LINE FOR $250 MILLION FROM SB 2 AND $4 BILLION FROM SB 3</a:t>
            </a:r>
          </a:p>
          <a:p>
            <a:endParaRPr lang="en-US" dirty="0"/>
          </a:p>
        </p:txBody>
      </p:sp>
    </p:spTree>
    <p:extLst>
      <p:ext uri="{BB962C8B-B14F-4D97-AF65-F5344CB8AC3E}">
        <p14:creationId xmlns:p14="http://schemas.microsoft.com/office/powerpoint/2010/main" val="1706332111"/>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REBUILDING AFTER THE FIRES</a:t>
            </a:r>
          </a:p>
        </p:txBody>
      </p:sp>
      <p:sp>
        <p:nvSpPr>
          <p:cNvPr id="3" name="Content Placeholder 2"/>
          <p:cNvSpPr>
            <a:spLocks noGrp="1"/>
          </p:cNvSpPr>
          <p:nvPr>
            <p:ph idx="1"/>
          </p:nvPr>
        </p:nvSpPr>
        <p:spPr>
          <a:xfrm>
            <a:off x="600772" y="2617354"/>
            <a:ext cx="8761413" cy="3416300"/>
          </a:xfrm>
        </p:spPr>
        <p:txBody>
          <a:bodyPr/>
          <a:lstStyle/>
          <a:p>
            <a:pPr marL="0" indent="0">
              <a:buNone/>
            </a:pPr>
            <a:r>
              <a:rPr lang="en-US" sz="2400" b="1" dirty="0" smtClean="0"/>
              <a:t>ENACT REDEVELOPMENT LIGHT: </a:t>
            </a:r>
          </a:p>
          <a:p>
            <a:r>
              <a:rPr lang="en-US" sz="2400" dirty="0" smtClean="0"/>
              <a:t>RE-ESTABLISH </a:t>
            </a:r>
            <a:r>
              <a:rPr lang="en-US" sz="2400" dirty="0"/>
              <a:t>LOCAL REDEVELOPMENT </a:t>
            </a:r>
            <a:r>
              <a:rPr lang="en-US" sz="2400" dirty="0" smtClean="0"/>
              <a:t>AGENCIES TO BOOST </a:t>
            </a:r>
            <a:r>
              <a:rPr lang="en-US" sz="2400" dirty="0"/>
              <a:t>LOCAL BUDGETS </a:t>
            </a:r>
            <a:r>
              <a:rPr lang="en-US" sz="2400" dirty="0" smtClean="0"/>
              <a:t>FOR:</a:t>
            </a:r>
          </a:p>
          <a:p>
            <a:r>
              <a:rPr lang="en-US" sz="2400" dirty="0" smtClean="0"/>
              <a:t>AFFORDABLE </a:t>
            </a:r>
            <a:r>
              <a:rPr lang="en-US" sz="2400" dirty="0"/>
              <a:t>AND WORKFORCE </a:t>
            </a:r>
            <a:r>
              <a:rPr lang="en-US" sz="2400" dirty="0" smtClean="0"/>
              <a:t>HOUSING</a:t>
            </a:r>
          </a:p>
          <a:p>
            <a:r>
              <a:rPr lang="en-US" sz="2400" dirty="0" smtClean="0"/>
              <a:t>PUBLIC </a:t>
            </a:r>
            <a:r>
              <a:rPr lang="en-US" sz="2400" dirty="0"/>
              <a:t>INFRASTRUCTURE LIKE SEWER AND </a:t>
            </a:r>
            <a:r>
              <a:rPr lang="en-US" sz="2400" dirty="0" smtClean="0"/>
              <a:t>WATER</a:t>
            </a:r>
          </a:p>
          <a:p>
            <a:r>
              <a:rPr lang="en-US" sz="2400" dirty="0" smtClean="0"/>
              <a:t>PREPARING </a:t>
            </a:r>
            <a:r>
              <a:rPr lang="en-US" sz="2400" dirty="0"/>
              <a:t>FOR SEA LEVEL </a:t>
            </a:r>
            <a:r>
              <a:rPr lang="en-US" sz="2400" dirty="0" smtClean="0"/>
              <a:t>RISE, INCREASED FIRE DANGERS </a:t>
            </a:r>
            <a:r>
              <a:rPr lang="en-US" sz="2400" dirty="0"/>
              <a:t>AND OTHER CLIMATE CHANGE IMPACTS</a:t>
            </a:r>
          </a:p>
          <a:p>
            <a:endParaRPr lang="en-US" dirty="0"/>
          </a:p>
        </p:txBody>
      </p:sp>
    </p:spTree>
    <p:extLst>
      <p:ext uri="{BB962C8B-B14F-4D97-AF65-F5344CB8AC3E}">
        <p14:creationId xmlns:p14="http://schemas.microsoft.com/office/powerpoint/2010/main" val="319426917"/>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cap="all" smtClean="0">
                <a:effectLst/>
              </a:rPr>
              <a:t>Join the Legislative review team</a:t>
            </a:r>
            <a:endParaRPr lang="en-US" cap="all">
              <a:effectLst/>
            </a:endParaRPr>
          </a:p>
        </p:txBody>
      </p:sp>
      <p:sp>
        <p:nvSpPr>
          <p:cNvPr id="3" name="Content Placeholder 2"/>
          <p:cNvSpPr>
            <a:spLocks noGrp="1"/>
          </p:cNvSpPr>
          <p:nvPr>
            <p:ph idx="1"/>
          </p:nvPr>
        </p:nvSpPr>
        <p:spPr>
          <a:xfrm>
            <a:off x="581891" y="2603500"/>
            <a:ext cx="10958945" cy="3416300"/>
          </a:xfrm>
          <a:effectLst/>
        </p:spPr>
        <p:txBody>
          <a:bodyPr>
            <a:normAutofit fontScale="85000" lnSpcReduction="20000"/>
          </a:bodyPr>
          <a:lstStyle/>
          <a:p>
            <a:r>
              <a:rPr lang="en-US" sz="2800" dirty="0" smtClean="0">
                <a:effectLst/>
              </a:rPr>
              <a:t>The review team meets several times each year to review and take positions on all bills of interest to APA California. </a:t>
            </a:r>
          </a:p>
          <a:p>
            <a:r>
              <a:rPr lang="en-US" sz="2800" dirty="0" smtClean="0">
                <a:effectLst/>
              </a:rPr>
              <a:t>The review team distribution list is used for communication or to get feedback on important hot bills.</a:t>
            </a:r>
          </a:p>
          <a:p>
            <a:r>
              <a:rPr lang="en-US" sz="2800" dirty="0"/>
              <a:t>To review </a:t>
            </a:r>
            <a:r>
              <a:rPr lang="en-US" sz="2800" dirty="0" smtClean="0"/>
              <a:t>APA position letters on key bills, </a:t>
            </a:r>
            <a:r>
              <a:rPr lang="en-US" sz="2800" dirty="0"/>
              <a:t>and for more information on all of the housing bills, please go to the legislative tab on APA’s website at </a:t>
            </a:r>
            <a:r>
              <a:rPr lang="en-US" sz="2800" dirty="0" err="1"/>
              <a:t>www.apacalifornia.com</a:t>
            </a:r>
            <a:r>
              <a:rPr lang="en-US" sz="2800" dirty="0"/>
              <a:t>.</a:t>
            </a:r>
          </a:p>
          <a:p>
            <a:r>
              <a:rPr lang="en-US" sz="2800" dirty="0" smtClean="0">
                <a:effectLst/>
              </a:rPr>
              <a:t>There are no requirements to join the Review Team, just send an email to </a:t>
            </a:r>
            <a:r>
              <a:rPr lang="en-US" sz="2800" dirty="0">
                <a:effectLst/>
              </a:rPr>
              <a:t>Lauren De </a:t>
            </a:r>
            <a:r>
              <a:rPr lang="en-US" sz="2800" dirty="0" smtClean="0">
                <a:effectLst/>
              </a:rPr>
              <a:t>Valencia at </a:t>
            </a:r>
            <a:r>
              <a:rPr lang="en-US" sz="2800" dirty="0" err="1" smtClean="0">
                <a:effectLst/>
              </a:rPr>
              <a:t>Lauren@stefangeorge.com</a:t>
            </a:r>
            <a:r>
              <a:rPr lang="en-US" sz="2800" dirty="0" smtClean="0">
                <a:effectLst/>
              </a:rPr>
              <a:t>.</a:t>
            </a:r>
          </a:p>
          <a:p>
            <a:pPr lvl="8"/>
            <a:r>
              <a:rPr lang="en-US" dirty="0" smtClean="0">
                <a:effectLst/>
              </a:rPr>
              <a:t>                   												J</a:t>
            </a:r>
          </a:p>
          <a:p>
            <a:endParaRPr lang="en-US" dirty="0">
              <a:effectLst/>
            </a:endParaRPr>
          </a:p>
          <a:p>
            <a:endParaRPr lang="en-US" dirty="0" smtClean="0">
              <a:effectLst/>
            </a:endParaRPr>
          </a:p>
          <a:p>
            <a:endParaRPr lang="en-US" dirty="0">
              <a:effectLst/>
            </a:endParaRPr>
          </a:p>
          <a:p>
            <a:endParaRPr lang="en-US" dirty="0">
              <a:effectLst/>
            </a:endParaRPr>
          </a:p>
        </p:txBody>
      </p:sp>
    </p:spTree>
    <p:extLst>
      <p:ext uri="{BB962C8B-B14F-4D97-AF65-F5344CB8AC3E}">
        <p14:creationId xmlns:p14="http://schemas.microsoft.com/office/powerpoint/2010/main" val="2140045268"/>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cap="all" smtClean="0">
                <a:effectLst/>
              </a:rPr>
              <a:t>Questions and comments </a:t>
            </a:r>
            <a:endParaRPr lang="en-US" cap="all">
              <a:effectLst/>
            </a:endParaRPr>
          </a:p>
        </p:txBody>
      </p:sp>
      <p:sp>
        <p:nvSpPr>
          <p:cNvPr id="3" name="Content Placeholder 2"/>
          <p:cNvSpPr>
            <a:spLocks noGrp="1"/>
          </p:cNvSpPr>
          <p:nvPr>
            <p:ph idx="1"/>
          </p:nvPr>
        </p:nvSpPr>
        <p:spPr>
          <a:effectLst/>
        </p:spPr>
        <p:txBody>
          <a:bodyPr>
            <a:normAutofit/>
          </a:bodyPr>
          <a:lstStyle/>
          <a:p>
            <a:pPr marL="0" indent="0" algn="ctr">
              <a:buNone/>
            </a:pPr>
            <a:r>
              <a:rPr lang="en-US" sz="8800" smtClean="0">
                <a:effectLst/>
              </a:rPr>
              <a:t>????</a:t>
            </a:r>
            <a:endParaRPr lang="en-US" sz="8800">
              <a:effectLst/>
            </a:endParaRPr>
          </a:p>
        </p:txBody>
      </p:sp>
    </p:spTree>
    <p:extLst>
      <p:ext uri="{BB962C8B-B14F-4D97-AF65-F5344CB8AC3E}">
        <p14:creationId xmlns:p14="http://schemas.microsoft.com/office/powerpoint/2010/main" val="187656055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1520921" y="698885"/>
            <a:ext cx="8606197" cy="1422400"/>
          </a:xfrm>
          <a:effectLst/>
        </p:spPr>
        <p:txBody>
          <a:bodyPr>
            <a:normAutofit fontScale="90000"/>
          </a:bodyPr>
          <a:lstStyle/>
          <a:p>
            <a:r>
              <a:rPr lang="en-US">
                <a:effectLst/>
              </a:rPr>
              <a:t>PROCESSING </a:t>
            </a:r>
            <a:r>
              <a:rPr lang="en-US" smtClean="0">
                <a:effectLst/>
              </a:rPr>
              <a:t>HOUSING APPLICATIONS:</a:t>
            </a:r>
            <a:r>
              <a:rPr lang="en-US">
                <a:effectLst/>
              </a:rPr>
              <a:t/>
            </a:r>
            <a:br>
              <a:rPr lang="en-US">
                <a:effectLst/>
              </a:rPr>
            </a:br>
            <a:r>
              <a:rPr lang="en-US" b="1">
                <a:effectLst/>
              </a:rPr>
              <a:t>HOUSING ACCOUNTABILITY ACT (65589.5)</a:t>
            </a:r>
            <a:endParaRPr lang="en-US">
              <a:effectLst/>
            </a:endParaRPr>
          </a:p>
        </p:txBody>
      </p:sp>
      <p:sp>
        <p:nvSpPr>
          <p:cNvPr id="3" name="Content Placeholder 2"/>
          <p:cNvSpPr>
            <a:spLocks noGrp="1"/>
          </p:cNvSpPr>
          <p:nvPr>
            <p:ph idx="1"/>
          </p:nvPr>
        </p:nvSpPr>
        <p:spPr>
          <a:xfrm>
            <a:off x="1171887" y="2637366"/>
            <a:ext cx="8761413" cy="3832013"/>
          </a:xfrm>
          <a:effectLst/>
        </p:spPr>
        <p:txBody>
          <a:bodyPr>
            <a:noAutofit/>
          </a:bodyPr>
          <a:lstStyle/>
          <a:p>
            <a:pPr marL="0" indent="0">
              <a:lnSpc>
                <a:spcPts val="3100"/>
              </a:lnSpc>
              <a:spcAft>
                <a:spcPts val="700"/>
              </a:spcAft>
              <a:buNone/>
            </a:pPr>
            <a:r>
              <a:rPr lang="en-US" sz="2000">
                <a:effectLst/>
              </a:rPr>
              <a:t>Applies to </a:t>
            </a:r>
            <a:r>
              <a:rPr lang="en-US" sz="2000" b="1">
                <a:effectLst/>
              </a:rPr>
              <a:t>ALL</a:t>
            </a:r>
            <a:r>
              <a:rPr lang="en-US" sz="2000">
                <a:effectLst/>
              </a:rPr>
              <a:t> “housing development projects” and emergency shelters:</a:t>
            </a:r>
          </a:p>
          <a:p>
            <a:pPr lvl="1">
              <a:lnSpc>
                <a:spcPts val="3100"/>
              </a:lnSpc>
              <a:spcAft>
                <a:spcPts val="700"/>
              </a:spcAft>
            </a:pPr>
            <a:r>
              <a:rPr lang="en-US" sz="2000">
                <a:effectLst/>
              </a:rPr>
              <a:t>Residences only;</a:t>
            </a:r>
          </a:p>
          <a:p>
            <a:pPr lvl="1">
              <a:lnSpc>
                <a:spcPts val="3100"/>
              </a:lnSpc>
              <a:spcAft>
                <a:spcPts val="700"/>
              </a:spcAft>
            </a:pPr>
            <a:r>
              <a:rPr lang="en-US" sz="2000">
                <a:effectLst/>
              </a:rPr>
              <a:t>Transitional &amp; supportive housing; </a:t>
            </a:r>
          </a:p>
          <a:p>
            <a:pPr lvl="1">
              <a:lnSpc>
                <a:spcPts val="3100"/>
              </a:lnSpc>
              <a:spcAft>
                <a:spcPts val="700"/>
              </a:spcAft>
            </a:pPr>
            <a:r>
              <a:rPr lang="en-US" sz="2000">
                <a:effectLst/>
              </a:rPr>
              <a:t>Mixed use projects </a:t>
            </a:r>
            <a:r>
              <a:rPr lang="en-US" sz="2000" u="sng">
                <a:solidFill>
                  <a:srgbClr val="C00000"/>
                </a:solidFill>
                <a:effectLst/>
              </a:rPr>
              <a:t>with at least 2/3 the square footage designated for residential use.</a:t>
            </a:r>
          </a:p>
          <a:p>
            <a:pPr marL="46038" indent="0">
              <a:lnSpc>
                <a:spcPts val="3100"/>
              </a:lnSpc>
              <a:spcAft>
                <a:spcPts val="700"/>
              </a:spcAft>
              <a:buNone/>
            </a:pPr>
            <a:r>
              <a:rPr lang="en-US" sz="2000">
                <a:effectLst/>
              </a:rPr>
              <a:t>Affordable AND </a:t>
            </a:r>
            <a:r>
              <a:rPr lang="en-US" sz="2000" smtClean="0">
                <a:effectLst/>
              </a:rPr>
              <a:t>market-rate																	</a:t>
            </a:r>
          </a:p>
        </p:txBody>
      </p:sp>
    </p:spTree>
    <p:extLst>
      <p:ext uri="{BB962C8B-B14F-4D97-AF65-F5344CB8AC3E}">
        <p14:creationId xmlns:p14="http://schemas.microsoft.com/office/powerpoint/2010/main" val="184634532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15.04.10"/>
  <p:tag name="AS_TITLE" val="Aspose.Slides for .NET 4.0"/>
  <p:tag name="AS_VERSION" val="15.3.0.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Arial"/>
        <a:cs typeface="Arial"/>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Arial"/>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tileRect/>
        </a:gradFill>
        <a:gradFill rotWithShape="1">
          <a:gsLst>
            <a:gs pos="0">
              <a:schemeClr val="phClr">
                <a:tint val="98000"/>
                <a:lumMod val="114000"/>
              </a:schemeClr>
            </a:gs>
            <a:gs pos="100000">
              <a:schemeClr val="phClr">
                <a:shade val="90000"/>
                <a:lumMod val="84000"/>
              </a:schemeClr>
            </a:gs>
          </a:gsLst>
          <a:lin ang="5400000" scaled="0"/>
          <a:tileRect/>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tileRect/>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fillRect/>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0</TotalTime>
  <Words>5574</Words>
  <Application>Microsoft Office PowerPoint</Application>
  <PresentationFormat>Widescreen</PresentationFormat>
  <Paragraphs>681</Paragraphs>
  <Slides>88</Slides>
  <Notes>72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88</vt:i4>
      </vt:variant>
    </vt:vector>
  </HeadingPairs>
  <TitlesOfParts>
    <vt:vector size="97" baseType="lpstr">
      <vt:lpstr>Arial</vt:lpstr>
      <vt:lpstr>Calibri</vt:lpstr>
      <vt:lpstr>Century Gothic</vt:lpstr>
      <vt:lpstr>Futura Medium</vt:lpstr>
      <vt:lpstr>Mangal</vt:lpstr>
      <vt:lpstr>Wingdings</vt:lpstr>
      <vt:lpstr>Wingdings 2</vt:lpstr>
      <vt:lpstr>Wingdings 3</vt:lpstr>
      <vt:lpstr>Ion Boardroom</vt:lpstr>
      <vt:lpstr>CALIFORNIA HOUSING LEGISLATION, 2017 &amp; 2018  JOHN C. TERELL, AICP , VP, POLICY &amp; LEGISLATION barb kautz, Goldfarb &amp; lipman llP ERIC PHILLIPS, GOLDFARB &amp; LIPMAN llp SANDE GEORGE, STEFAN/GEORGE ASSOCIATES LAUREN DE VALENCIA, STEFAN/GEORGE ASSOCIATES</vt:lpstr>
      <vt:lpstr>FAIR WARNING: 2017 IS JUST THE BEGINNING    </vt:lpstr>
      <vt:lpstr>APA CALIFORNIA Housing GUIDELINES</vt:lpstr>
      <vt:lpstr>GOVERNOR’S PROCESS FOR HOUSING PACKAGE</vt:lpstr>
      <vt:lpstr>SB 35 MAY NOT BE AS SIGNIFICANT AS OTHER HOUSING PACKAGE BILLS</vt:lpstr>
      <vt:lpstr>OVERVIEW: THE HOUSING PACKAGE</vt:lpstr>
      <vt:lpstr>PROCESSING HOUSING APPLICATIONS</vt:lpstr>
      <vt:lpstr>HOUSING ACCOUNTABILITY ACT</vt:lpstr>
      <vt:lpstr>PROCESSING HOUSING APPLICATIONS: HOUSING ACCOUNTABILITY ACT (65589.5)</vt:lpstr>
      <vt:lpstr>PROCESSING HOUSING APPLICATIONS: HOUSING ACCOUNTABILITY ACT (65589.5(j)</vt:lpstr>
      <vt:lpstr>PROCESSING HOUSING APPLICATIONS: HOUSING ACCOUNTABILITY ACT (65589.5(j)</vt:lpstr>
      <vt:lpstr>PROCESSING HOUSING APPLICATIONS: Market Rate Projects (65589.5)</vt:lpstr>
      <vt:lpstr>PROCESSING HOUSING APPLICATIONS: Market Rate Projects (65589.5)</vt:lpstr>
      <vt:lpstr>PROCESSING HOUSING APPLICATIONS: AFFORDABLE HOUSING (65589.5(d))</vt:lpstr>
      <vt:lpstr>PROCESSING HOUSING APPLICATIONS: SB167/AB678; AB 1515</vt:lpstr>
      <vt:lpstr>PROCESSING HOUSING APPLICATIONS: SB167/AB678; AB 1515</vt:lpstr>
      <vt:lpstr>PROCESSING HOUSING APPLICATIONS: COASTAL ACT</vt:lpstr>
      <vt:lpstr>PROCESSING HOUSING APPLICATIONS: CEQA</vt:lpstr>
      <vt:lpstr>PROCESSING HOUSING APPLICATIONS: SB 35 STREAMLINING</vt:lpstr>
      <vt:lpstr>PROCESSING HOUSING APPLICATIONS: SB 35 STREAMLINING</vt:lpstr>
      <vt:lpstr>PROCESSING HOUSING APPLICATIONS: SB 35 STREAMLINING</vt:lpstr>
      <vt:lpstr>PROCESSING HOUSING APPLICATIONS: SB 35 STREAMLINING</vt:lpstr>
      <vt:lpstr>PROCESSING HOUSING APPLICATIONS: SB 35 STREAMLINING</vt:lpstr>
      <vt:lpstr>PROCESSING HOUSING APPLICATIONS: SB 35 STREAMLINING</vt:lpstr>
      <vt:lpstr>PROCESSING HOUSING APPLICATIONS: SB 35 STREAMLINING</vt:lpstr>
      <vt:lpstr>PROCESSING HOUSING APPLICATIONS: SB 35 STREAMLINING</vt:lpstr>
      <vt:lpstr>PROCESSING HOUSING APPLICATIONS: SB 35 STREAMLINING</vt:lpstr>
      <vt:lpstr>PROCESSING HOUSING APPLICATIONS: HAA AND SB 35 STRATEGIES</vt:lpstr>
      <vt:lpstr>HCD: SB 35 ELIGIBLE CITIES</vt:lpstr>
      <vt:lpstr>HCD: SB 35 ELIGIBLE CITIES</vt:lpstr>
      <vt:lpstr>PROCESSING HOUSING APPLICATIONS: ‘NO NET LOSS’</vt:lpstr>
      <vt:lpstr>PROCESSING HOUSING APPLICATIONS ADEQUATE RHNA SITES</vt:lpstr>
      <vt:lpstr>PROCESSING HOUSING APPLICATIONS NO NET LOSS OF INVENTORY SITES (65863)</vt:lpstr>
      <vt:lpstr>PROCESSING HOUSING APPLICATIONS: ‘NO NET LOSS’ REQUIRED FINDINGS</vt:lpstr>
      <vt:lpstr>PROCESSING HOUSING APPLICATIONS ‘NO NET LOSS’ OPTIONS</vt:lpstr>
      <vt:lpstr>PROCESSING HOUSING APPLICATIONS ‘NO NET LOSS’ ISSUES</vt:lpstr>
      <vt:lpstr>PROCESSING HOUSING APPLICATIONS ‘NO NET LOSS’ PRACTICE TIPS</vt:lpstr>
      <vt:lpstr>PROCESSING HOUSING APPLICATIONS: PUTTING IT ALL TOGETHER</vt:lpstr>
      <vt:lpstr>ANNUAL REPORT CHANGES</vt:lpstr>
      <vt:lpstr>ANNUAL REPORT CHANGES</vt:lpstr>
      <vt:lpstr>HOUSING ELEMENTS &amp; ANNUAL REPORTS: CURRENT ANNUAL REPORTS</vt:lpstr>
      <vt:lpstr>ANNUAL REPORTS: NEW REQUIREMENTS</vt:lpstr>
      <vt:lpstr>ANNUAL REPORTS WHEN ARE THEY DUE?</vt:lpstr>
      <vt:lpstr>RETURN OF RENTAL INCLUSIONARY ZONING</vt:lpstr>
      <vt:lpstr>RETURN OF RENTAL INCLUSIONARY ZONING</vt:lpstr>
      <vt:lpstr>RETURN OF RENTAL INCLUSIONARY ZONING: ORDINANCE REQUIREMENTS</vt:lpstr>
      <vt:lpstr>RETURN OF RENTAL INCLUSIONARY ZONING: ECONOMIC FEASIBILITY</vt:lpstr>
      <vt:lpstr>RETURN OF RENTAL INCLUSIONARY ZONING: IMPLEMENTATION OPTIONS</vt:lpstr>
      <vt:lpstr>RETURN OF RENTAL INCLUSIONARY ZONING: IMPLICATIONS</vt:lpstr>
      <vt:lpstr>ADU &amp; EFFICIENCY UNIT CLEANUP BILLS</vt:lpstr>
      <vt:lpstr>ADU &amp; EFFICIENCY UNIT CLEANUP BILLS</vt:lpstr>
      <vt:lpstr>ADU &amp; EFFICIENCY UNIT CLEANUP BILLS</vt:lpstr>
      <vt:lpstr>ADU &amp; EFFICIENCY UNIT CLEANUP BILLS</vt:lpstr>
      <vt:lpstr>AB 352 (Santiago)  efficiency units Restrictions</vt:lpstr>
      <vt:lpstr>HOUSING ELEMENT BILLS</vt:lpstr>
      <vt:lpstr>HOUSING ELEMENT BILLS ENFORCEMENT OF HOUSING LAWS</vt:lpstr>
      <vt:lpstr>HOUSING ELEMENT REQUIREMENTS </vt:lpstr>
      <vt:lpstr>HOUSING ELEMENT REQUIREMENTS </vt:lpstr>
      <vt:lpstr>HOUSING ELEMENT REQUIREMENTS</vt:lpstr>
      <vt:lpstr>HOUSING ELEMENT REQUIREMENTS</vt:lpstr>
      <vt:lpstr>HOUSING ELEMENT REQUIREMENTS </vt:lpstr>
      <vt:lpstr>MAJOR HOUSING FUNDING BILLS</vt:lpstr>
      <vt:lpstr>SB 2:  PERMANENT SOURCE</vt:lpstr>
      <vt:lpstr> SB 2: PERMANENT SOURCE</vt:lpstr>
      <vt:lpstr>SB 2:  PERMANENT SOURCE</vt:lpstr>
      <vt:lpstr>SB 2:  PERMANENT SOURCE</vt:lpstr>
      <vt:lpstr>SB 2:  PERMANENT SOURCE</vt:lpstr>
      <vt:lpstr>SB 2:  PERMANENT SOURCE</vt:lpstr>
      <vt:lpstr>SB 2:  PERMANENT SOURCE</vt:lpstr>
      <vt:lpstr>SB 2:  PERMANENT SOURCE</vt:lpstr>
      <vt:lpstr> SB 2: PUTTING IT ALL TOGETHER </vt:lpstr>
      <vt:lpstr> SB 3:  VETS AND AFFORDABLE HOUSING BONDS</vt:lpstr>
      <vt:lpstr>HCD HOUSING LEGISLATION IMPLEMENTATION GUIDANCE</vt:lpstr>
      <vt:lpstr>2018</vt:lpstr>
      <vt:lpstr>FIXING THE HOUSING CRISIS – ROUND 2</vt:lpstr>
      <vt:lpstr>FIXING THE HOUSING CRISIS – ROUND 2</vt:lpstr>
      <vt:lpstr>FIXING THE HOUSING CRISIS – ROUND 2</vt:lpstr>
      <vt:lpstr>RENT CONTROL BALLOT MEASURE</vt:lpstr>
      <vt:lpstr>GAVIN NEWSOM’S PROPOSAL TO QUADRUPLE ANNUAL HOUSING PRODUCTION</vt:lpstr>
      <vt:lpstr>GAVIN NEWSOM’S PROPOSAL TO QUADRUPLE ANNUAL HOUSING PRODUCTION</vt:lpstr>
      <vt:lpstr>GAVIN NEWSOM’S PROPOSAL TO QUADRUPLE ANNUAL HOUSING PRODUCTION</vt:lpstr>
      <vt:lpstr>MISSING KEY HOUSING CRISIS FACTORS</vt:lpstr>
      <vt:lpstr>REBUILDING AFTER THE FIRES</vt:lpstr>
      <vt:lpstr>REBUILDING AFTER THE FIRES</vt:lpstr>
      <vt:lpstr>REBUILDING AFTER THE FIRES</vt:lpstr>
      <vt:lpstr>REBUILDING AFTER THE FIRES</vt:lpstr>
      <vt:lpstr>Join the Legislative review team</vt:lpstr>
      <vt:lpstr>Questions and comments </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1601-01-01T00:00:00Z</cp:lastPrinted>
  <dcterms:created xsi:type="dcterms:W3CDTF">1601-01-01T00:00:00Z</dcterms:created>
  <dcterms:modified xsi:type="dcterms:W3CDTF">2017-11-09T23:16:09Z</dcterms:modified>
</cp:coreProperties>
</file>