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6"/>
  </p:notesMasterIdLst>
  <p:handoutMasterIdLst>
    <p:handoutMasterId r:id="rId107"/>
  </p:handoutMasterIdLst>
  <p:sldIdLst>
    <p:sldId id="256" r:id="rId2"/>
    <p:sldId id="258" r:id="rId3"/>
    <p:sldId id="439" r:id="rId4"/>
    <p:sldId id="259" r:id="rId5"/>
    <p:sldId id="261" r:id="rId6"/>
    <p:sldId id="362" r:id="rId7"/>
    <p:sldId id="363" r:id="rId8"/>
    <p:sldId id="364" r:id="rId9"/>
    <p:sldId id="365" r:id="rId10"/>
    <p:sldId id="369" r:id="rId11"/>
    <p:sldId id="366" r:id="rId12"/>
    <p:sldId id="370" r:id="rId13"/>
    <p:sldId id="371" r:id="rId14"/>
    <p:sldId id="328" r:id="rId15"/>
    <p:sldId id="368" r:id="rId16"/>
    <p:sldId id="333" r:id="rId17"/>
    <p:sldId id="334" r:id="rId18"/>
    <p:sldId id="372" r:id="rId19"/>
    <p:sldId id="373" r:id="rId20"/>
    <p:sldId id="335" r:id="rId21"/>
    <p:sldId id="428" r:id="rId22"/>
    <p:sldId id="431" r:id="rId23"/>
    <p:sldId id="401" r:id="rId24"/>
    <p:sldId id="340" r:id="rId25"/>
    <p:sldId id="336" r:id="rId26"/>
    <p:sldId id="357" r:id="rId27"/>
    <p:sldId id="339" r:id="rId28"/>
    <p:sldId id="402" r:id="rId29"/>
    <p:sldId id="337" r:id="rId30"/>
    <p:sldId id="427" r:id="rId31"/>
    <p:sldId id="358" r:id="rId32"/>
    <p:sldId id="403" r:id="rId33"/>
    <p:sldId id="404" r:id="rId34"/>
    <p:sldId id="405" r:id="rId35"/>
    <p:sldId id="440" r:id="rId36"/>
    <p:sldId id="406" r:id="rId37"/>
    <p:sldId id="407" r:id="rId38"/>
    <p:sldId id="408" r:id="rId39"/>
    <p:sldId id="409" r:id="rId40"/>
    <p:sldId id="410" r:id="rId41"/>
    <p:sldId id="429" r:id="rId42"/>
    <p:sldId id="342" r:id="rId43"/>
    <p:sldId id="432" r:id="rId44"/>
    <p:sldId id="338" r:id="rId45"/>
    <p:sldId id="411" r:id="rId46"/>
    <p:sldId id="412" r:id="rId47"/>
    <p:sldId id="413" r:id="rId48"/>
    <p:sldId id="414" r:id="rId49"/>
    <p:sldId id="415" r:id="rId50"/>
    <p:sldId id="262" r:id="rId51"/>
    <p:sldId id="263" r:id="rId52"/>
    <p:sldId id="381" r:id="rId53"/>
    <p:sldId id="264" r:id="rId54"/>
    <p:sldId id="425" r:id="rId55"/>
    <p:sldId id="382" r:id="rId56"/>
    <p:sldId id="383" r:id="rId57"/>
    <p:sldId id="265" r:id="rId58"/>
    <p:sldId id="416" r:id="rId59"/>
    <p:sldId id="417" r:id="rId60"/>
    <p:sldId id="418" r:id="rId61"/>
    <p:sldId id="419" r:id="rId62"/>
    <p:sldId id="420" r:id="rId63"/>
    <p:sldId id="266" r:id="rId64"/>
    <p:sldId id="359" r:id="rId65"/>
    <p:sldId id="434" r:id="rId66"/>
    <p:sldId id="273" r:id="rId67"/>
    <p:sldId id="274" r:id="rId68"/>
    <p:sldId id="435" r:id="rId69"/>
    <p:sldId id="270" r:id="rId70"/>
    <p:sldId id="384" r:id="rId71"/>
    <p:sldId id="430" r:id="rId72"/>
    <p:sldId id="360" r:id="rId73"/>
    <p:sldId id="271" r:id="rId74"/>
    <p:sldId id="436" r:id="rId75"/>
    <p:sldId id="353" r:id="rId76"/>
    <p:sldId id="433" r:id="rId77"/>
    <p:sldId id="322" r:id="rId78"/>
    <p:sldId id="377" r:id="rId79"/>
    <p:sldId id="378" r:id="rId80"/>
    <p:sldId id="387" r:id="rId81"/>
    <p:sldId id="388" r:id="rId82"/>
    <p:sldId id="390" r:id="rId83"/>
    <p:sldId id="391" r:id="rId84"/>
    <p:sldId id="392" r:id="rId85"/>
    <p:sldId id="398" r:id="rId86"/>
    <p:sldId id="399" r:id="rId87"/>
    <p:sldId id="400" r:id="rId88"/>
    <p:sldId id="421" r:id="rId89"/>
    <p:sldId id="422" r:id="rId90"/>
    <p:sldId id="423" r:id="rId91"/>
    <p:sldId id="424" r:id="rId92"/>
    <p:sldId id="437" r:id="rId93"/>
    <p:sldId id="355" r:id="rId94"/>
    <p:sldId id="356" r:id="rId95"/>
    <p:sldId id="438" r:id="rId96"/>
    <p:sldId id="275" r:id="rId97"/>
    <p:sldId id="276" r:id="rId98"/>
    <p:sldId id="395" r:id="rId99"/>
    <p:sldId id="396" r:id="rId100"/>
    <p:sldId id="426" r:id="rId101"/>
    <p:sldId id="397" r:id="rId102"/>
    <p:sldId id="325" r:id="rId103"/>
    <p:sldId id="326" r:id="rId104"/>
    <p:sldId id="327" r:id="rId105"/>
  </p:sldIdLst>
  <p:sldSz cx="9144000" cy="6858000" type="screen4x3"/>
  <p:notesSz cx="6858000" cy="9144000"/>
  <p:custDataLst>
    <p:tags r:id="rId108"/>
  </p:custDataLst>
  <p:defaultText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extLst>
    <p:ext uri="{521415D9-36F7-43E2-AB2F-B90AF26B5E84}">
      <p14:sectionLst xmlns:p14="http://schemas.microsoft.com/office/powerpoint/2010/main">
        <p14:section name="Default Section" id="{68A62A05-6068-EE41-BF44-B3ABC7EB13C6}">
          <p14:sldIdLst>
            <p14:sldId id="256"/>
            <p14:sldId id="258"/>
            <p14:sldId id="439"/>
            <p14:sldId id="259"/>
            <p14:sldId id="261"/>
            <p14:sldId id="362"/>
            <p14:sldId id="363"/>
            <p14:sldId id="364"/>
            <p14:sldId id="365"/>
            <p14:sldId id="369"/>
            <p14:sldId id="366"/>
            <p14:sldId id="370"/>
            <p14:sldId id="371"/>
            <p14:sldId id="328"/>
            <p14:sldId id="368"/>
            <p14:sldId id="333"/>
            <p14:sldId id="334"/>
            <p14:sldId id="372"/>
            <p14:sldId id="373"/>
            <p14:sldId id="335"/>
            <p14:sldId id="428"/>
            <p14:sldId id="431"/>
            <p14:sldId id="401"/>
            <p14:sldId id="340"/>
            <p14:sldId id="336"/>
            <p14:sldId id="357"/>
            <p14:sldId id="339"/>
            <p14:sldId id="402"/>
            <p14:sldId id="337"/>
            <p14:sldId id="427"/>
            <p14:sldId id="358"/>
            <p14:sldId id="403"/>
            <p14:sldId id="404"/>
            <p14:sldId id="405"/>
            <p14:sldId id="440"/>
            <p14:sldId id="406"/>
            <p14:sldId id="407"/>
            <p14:sldId id="408"/>
            <p14:sldId id="409"/>
            <p14:sldId id="410"/>
            <p14:sldId id="429"/>
            <p14:sldId id="342"/>
            <p14:sldId id="432"/>
            <p14:sldId id="338"/>
            <p14:sldId id="411"/>
            <p14:sldId id="412"/>
            <p14:sldId id="413"/>
            <p14:sldId id="414"/>
            <p14:sldId id="415"/>
            <p14:sldId id="262"/>
            <p14:sldId id="263"/>
            <p14:sldId id="381"/>
            <p14:sldId id="264"/>
            <p14:sldId id="425"/>
            <p14:sldId id="382"/>
            <p14:sldId id="383"/>
            <p14:sldId id="265"/>
            <p14:sldId id="416"/>
            <p14:sldId id="417"/>
            <p14:sldId id="418"/>
            <p14:sldId id="419"/>
            <p14:sldId id="420"/>
            <p14:sldId id="266"/>
            <p14:sldId id="359"/>
            <p14:sldId id="434"/>
            <p14:sldId id="273"/>
            <p14:sldId id="274"/>
            <p14:sldId id="435"/>
          </p14:sldIdLst>
        </p14:section>
        <p14:section name="Untitled Section" id="{B85D78E5-8506-8C43-93C8-AD604EEE8C9C}">
          <p14:sldIdLst>
            <p14:sldId id="270"/>
            <p14:sldId id="384"/>
            <p14:sldId id="430"/>
            <p14:sldId id="360"/>
            <p14:sldId id="271"/>
            <p14:sldId id="436"/>
            <p14:sldId id="353"/>
            <p14:sldId id="433"/>
            <p14:sldId id="322"/>
            <p14:sldId id="377"/>
            <p14:sldId id="378"/>
            <p14:sldId id="387"/>
            <p14:sldId id="388"/>
            <p14:sldId id="390"/>
            <p14:sldId id="391"/>
            <p14:sldId id="392"/>
            <p14:sldId id="398"/>
            <p14:sldId id="399"/>
            <p14:sldId id="400"/>
            <p14:sldId id="421"/>
            <p14:sldId id="422"/>
            <p14:sldId id="423"/>
            <p14:sldId id="424"/>
            <p14:sldId id="437"/>
            <p14:sldId id="355"/>
            <p14:sldId id="356"/>
            <p14:sldId id="438"/>
            <p14:sldId id="275"/>
            <p14:sldId id="276"/>
            <p14:sldId id="395"/>
            <p14:sldId id="396"/>
            <p14:sldId id="426"/>
            <p14:sldId id="397"/>
            <p14:sldId id="325"/>
            <p14:sldId id="326"/>
            <p14:sldId id="3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8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2971800" cy="457200"/>
          </a:xfrm>
          <a:prstGeom prst="rect">
            <a:avLst/>
          </a:prstGeom>
          <a:effectLst/>
        </p:spPr>
        <p:txBody>
          <a:bodyPr vert="horz" lIns="91440" tIns="45720" rIns="91440" bIns="45720" rtlCol="0"/>
          <a:lstStyle>
            <a:lvl1pPr algn="l">
              <a:defRPr sz="1200">
                <a:effectLst/>
              </a:defRPr>
            </a:lvl1pPr>
          </a:lstStyle>
          <a:p>
            <a:endParaRPr lang="en-US">
              <a:effectLst/>
            </a:endParaRPr>
          </a:p>
        </p:txBody>
      </p:sp>
      <p:sp>
        <p:nvSpPr>
          <p:cNvPr id="3" name="Date Placeholder 2"/>
          <p:cNvSpPr>
            <a:spLocks noGrp="1"/>
          </p:cNvSpPr>
          <p:nvPr>
            <p:ph type="dt" sz="quarter" idx="1"/>
          </p:nvPr>
        </p:nvSpPr>
        <p:spPr>
          <a:xfrm>
            <a:off x="3884613" y="0"/>
            <a:ext cx="2971800" cy="457200"/>
          </a:xfrm>
          <a:prstGeom prst="rect">
            <a:avLst/>
          </a:prstGeom>
          <a:effectLst/>
        </p:spPr>
        <p:txBody>
          <a:bodyPr vert="horz" lIns="91440" tIns="45720" rIns="91440" bIns="45720" rtlCol="0"/>
          <a:lstStyle>
            <a:lvl1pPr algn="r">
              <a:defRPr sz="1200">
                <a:effectLst/>
              </a:defRPr>
            </a:lvl1pPr>
          </a:lstStyle>
          <a:p>
            <a:fld id="{243329FF-500F-EA44-A6C9-0935D93695C1}" type="datetimeFigureOut">
              <a:rPr lang="en-US" smtClean="0">
                <a:effectLst/>
              </a:rPr>
              <a:t>11/2/2016</a:t>
            </a:fld>
            <a:endParaRPr lang="en-US">
              <a:effectLst/>
            </a:endParaRPr>
          </a:p>
        </p:txBody>
      </p:sp>
      <p:sp>
        <p:nvSpPr>
          <p:cNvPr id="4" name="Footer Placeholder 3"/>
          <p:cNvSpPr>
            <a:spLocks noGrp="1"/>
          </p:cNvSpPr>
          <p:nvPr>
            <p:ph type="ftr" sz="quarter" idx="2"/>
          </p:nvPr>
        </p:nvSpPr>
        <p:spPr>
          <a:xfrm>
            <a:off x="0" y="8685213"/>
            <a:ext cx="2971800" cy="457200"/>
          </a:xfrm>
          <a:prstGeom prst="rect">
            <a:avLst/>
          </a:prstGeom>
          <a:effectLst/>
        </p:spPr>
        <p:txBody>
          <a:bodyPr vert="horz" lIns="91440" tIns="45720" rIns="91440" bIns="45720" rtlCol="0" anchor="b"/>
          <a:lstStyle>
            <a:lvl1pPr algn="l">
              <a:defRPr sz="1200">
                <a:effectLst/>
              </a:defRPr>
            </a:lvl1pPr>
          </a:lstStyle>
          <a:p>
            <a:endParaRPr lang="en-US">
              <a:effectLst/>
            </a:endParaRPr>
          </a:p>
        </p:txBody>
      </p:sp>
      <p:sp>
        <p:nvSpPr>
          <p:cNvPr id="5" name="Slide Number Placeholder 4"/>
          <p:cNvSpPr>
            <a:spLocks noGrp="1"/>
          </p:cNvSpPr>
          <p:nvPr>
            <p:ph type="sldNum" sz="quarter" idx="3"/>
          </p:nvPr>
        </p:nvSpPr>
        <p:spPr>
          <a:xfrm>
            <a:off x="3884613" y="8685213"/>
            <a:ext cx="2971800" cy="457200"/>
          </a:xfrm>
          <a:prstGeom prst="rect">
            <a:avLst/>
          </a:prstGeom>
          <a:effectLst/>
        </p:spPr>
        <p:txBody>
          <a:bodyPr vert="horz" lIns="91440" tIns="45720" rIns="91440" bIns="45720" rtlCol="0" anchor="b"/>
          <a:lstStyle>
            <a:lvl1pPr algn="r">
              <a:defRPr sz="1200">
                <a:effectLst/>
              </a:defRPr>
            </a:lvl1pPr>
          </a:lstStyle>
          <a:p>
            <a:fld id="{A00649C5-D234-4247-90AD-B91EE7650FBD}" type="slidenum">
              <a:rPr lang="en-US" smtClean="0">
                <a:effectLst/>
              </a:rPr>
              <a:t>‹#›</a:t>
            </a:fld>
            <a:endParaRPr lang="en-US">
              <a:effectLst/>
            </a:endParaRPr>
          </a:p>
        </p:txBody>
      </p:sp>
    </p:spTree>
    <p:extLst>
      <p:ext uri="{BB962C8B-B14F-4D97-AF65-F5344CB8AC3E}">
        <p14:creationId xmlns:p14="http://schemas.microsoft.com/office/powerpoint/2010/main" val="22214457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2971800" cy="457200"/>
          </a:xfrm>
          <a:prstGeom prst="rect">
            <a:avLst/>
          </a:prstGeom>
          <a:effectLst/>
        </p:spPr>
        <p:txBody>
          <a:bodyPr vert="horz" lIns="91440" tIns="45720" rIns="91440" bIns="45720" rtlCol="0"/>
          <a:lstStyle>
            <a:lvl1pPr algn="l">
              <a:defRPr sz="1200">
                <a:effectLst/>
              </a:defRPr>
            </a:lvl1pPr>
          </a:lstStyle>
          <a:p>
            <a:endParaRPr lang="en-US">
              <a:effectLst/>
            </a:endParaRPr>
          </a:p>
        </p:txBody>
      </p:sp>
      <p:sp>
        <p:nvSpPr>
          <p:cNvPr id="3" name="Date Placeholder 2"/>
          <p:cNvSpPr>
            <a:spLocks noGrp="1"/>
          </p:cNvSpPr>
          <p:nvPr>
            <p:ph type="dt" idx="1"/>
          </p:nvPr>
        </p:nvSpPr>
        <p:spPr>
          <a:xfrm>
            <a:off x="3884613" y="0"/>
            <a:ext cx="2971800" cy="457200"/>
          </a:xfrm>
          <a:prstGeom prst="rect">
            <a:avLst/>
          </a:prstGeom>
          <a:effectLst/>
        </p:spPr>
        <p:txBody>
          <a:bodyPr vert="horz" lIns="91440" tIns="45720" rIns="91440" bIns="45720" rtlCol="0"/>
          <a:lstStyle>
            <a:lvl1pPr algn="r">
              <a:defRPr sz="1200">
                <a:effectLst/>
              </a:defRPr>
            </a:lvl1pPr>
          </a:lstStyle>
          <a:p>
            <a:fld id="{F0147020-BC77-E047-9DCA-241C4CF21016}" type="datetimeFigureOut">
              <a:rPr lang="en-US" smtClean="0">
                <a:effectLst/>
              </a:rPr>
              <a:t>11/2/2016</a:t>
            </a:fld>
            <a:endParaRPr lang="en-US">
              <a:effectLst/>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a:effectLst/>
        </p:spPr>
      </p:sp>
      <p:sp>
        <p:nvSpPr>
          <p:cNvPr id="5" name="Notes Placeholder 4"/>
          <p:cNvSpPr>
            <a:spLocks noGrp="1"/>
          </p:cNvSpPr>
          <p:nvPr>
            <p:ph type="body" sz="quarter" idx="3"/>
          </p:nvPr>
        </p:nvSpPr>
        <p:spPr>
          <a:xfrm>
            <a:off x="685800" y="4343400"/>
            <a:ext cx="5486400" cy="4114800"/>
          </a:xfrm>
          <a:prstGeom prst="rect">
            <a:avLst/>
          </a:prstGeom>
          <a:effectLst/>
        </p:spPr>
        <p:txBody>
          <a:bodyPr vert="horz" lIns="91440" tIns="45720" rIns="91440" bIns="45720" rtlCol="0"/>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6" name="Footer Placeholder 5"/>
          <p:cNvSpPr>
            <a:spLocks noGrp="1"/>
          </p:cNvSpPr>
          <p:nvPr>
            <p:ph type="ftr" sz="quarter" idx="4"/>
          </p:nvPr>
        </p:nvSpPr>
        <p:spPr>
          <a:xfrm>
            <a:off x="0" y="8685213"/>
            <a:ext cx="2971800" cy="457200"/>
          </a:xfrm>
          <a:prstGeom prst="rect">
            <a:avLst/>
          </a:prstGeom>
          <a:effectLst/>
        </p:spPr>
        <p:txBody>
          <a:bodyPr vert="horz" lIns="91440" tIns="45720" rIns="91440" bIns="45720" rtlCol="0" anchor="b"/>
          <a:lstStyle>
            <a:lvl1pPr algn="l">
              <a:defRPr sz="1200">
                <a:effectLst/>
              </a:defRPr>
            </a:lvl1pPr>
          </a:lstStyle>
          <a:p>
            <a:endParaRPr lang="en-US">
              <a:effectLst/>
            </a:endParaRPr>
          </a:p>
        </p:txBody>
      </p:sp>
      <p:sp>
        <p:nvSpPr>
          <p:cNvPr id="7" name="Slide Number Placeholder 6"/>
          <p:cNvSpPr>
            <a:spLocks noGrp="1"/>
          </p:cNvSpPr>
          <p:nvPr>
            <p:ph type="sldNum" sz="quarter" idx="5"/>
          </p:nvPr>
        </p:nvSpPr>
        <p:spPr>
          <a:xfrm>
            <a:off x="3884613" y="8685213"/>
            <a:ext cx="2971800" cy="457200"/>
          </a:xfrm>
          <a:prstGeom prst="rect">
            <a:avLst/>
          </a:prstGeom>
          <a:effectLst/>
        </p:spPr>
        <p:txBody>
          <a:bodyPr vert="horz" lIns="91440" tIns="45720" rIns="91440" bIns="45720" rtlCol="0" anchor="b"/>
          <a:lstStyle>
            <a:lvl1pPr algn="r">
              <a:defRPr sz="1200">
                <a:effectLst/>
              </a:defRPr>
            </a:lvl1pPr>
          </a:lstStyle>
          <a:p>
            <a:fld id="{BF34FBEC-C3E7-4449-8649-193749841552}" type="slidenum">
              <a:rPr lang="en-US" smtClean="0">
                <a:effectLst/>
              </a:rPr>
              <a:t>‹#›</a:t>
            </a:fld>
            <a:endParaRPr lang="en-US">
              <a:effectLst/>
            </a:endParaRPr>
          </a:p>
        </p:txBody>
      </p:sp>
    </p:spTree>
    <p:extLst>
      <p:ext uri="{BB962C8B-B14F-4D97-AF65-F5344CB8AC3E}">
        <p14:creationId xmlns:p14="http://schemas.microsoft.com/office/powerpoint/2010/main" val="13066552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a:t>
            </a:fld>
            <a:endParaRPr lang="en-US">
              <a:effectLst/>
            </a:endParaRPr>
          </a:p>
        </p:txBody>
      </p:sp>
    </p:spTree>
    <p:extLst>
      <p:ext uri="{BB962C8B-B14F-4D97-AF65-F5344CB8AC3E}">
        <p14:creationId xmlns:p14="http://schemas.microsoft.com/office/powerpoint/2010/main" val="2835675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11</a:t>
            </a:fld>
            <a:endParaRPr lang="en-US">
              <a:effectLst/>
            </a:endParaRPr>
          </a:p>
        </p:txBody>
      </p:sp>
    </p:spTree>
    <p:extLst>
      <p:ext uri="{BB962C8B-B14F-4D97-AF65-F5344CB8AC3E}">
        <p14:creationId xmlns:p14="http://schemas.microsoft.com/office/powerpoint/2010/main" val="394190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12</a:t>
            </a:fld>
            <a:endParaRPr lang="en-US">
              <a:effectLst/>
            </a:endParaRPr>
          </a:p>
        </p:txBody>
      </p:sp>
    </p:spTree>
    <p:extLst>
      <p:ext uri="{BB962C8B-B14F-4D97-AF65-F5344CB8AC3E}">
        <p14:creationId xmlns:p14="http://schemas.microsoft.com/office/powerpoint/2010/main" val="3519510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13</a:t>
            </a:fld>
            <a:endParaRPr lang="en-US">
              <a:effectLst/>
            </a:endParaRPr>
          </a:p>
        </p:txBody>
      </p:sp>
    </p:spTree>
    <p:extLst>
      <p:ext uri="{BB962C8B-B14F-4D97-AF65-F5344CB8AC3E}">
        <p14:creationId xmlns:p14="http://schemas.microsoft.com/office/powerpoint/2010/main" val="2171303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14</a:t>
            </a:fld>
            <a:endParaRPr lang="en-US">
              <a:effectLst/>
            </a:endParaRPr>
          </a:p>
        </p:txBody>
      </p:sp>
    </p:spTree>
    <p:extLst>
      <p:ext uri="{BB962C8B-B14F-4D97-AF65-F5344CB8AC3E}">
        <p14:creationId xmlns:p14="http://schemas.microsoft.com/office/powerpoint/2010/main" val="1479888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15</a:t>
            </a:fld>
            <a:endParaRPr lang="en-US">
              <a:effectLst/>
            </a:endParaRPr>
          </a:p>
        </p:txBody>
      </p:sp>
    </p:spTree>
    <p:extLst>
      <p:ext uri="{BB962C8B-B14F-4D97-AF65-F5344CB8AC3E}">
        <p14:creationId xmlns:p14="http://schemas.microsoft.com/office/powerpoint/2010/main" val="2097794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16</a:t>
            </a:fld>
            <a:endParaRPr lang="en-US">
              <a:effectLst/>
            </a:endParaRPr>
          </a:p>
        </p:txBody>
      </p:sp>
    </p:spTree>
    <p:extLst>
      <p:ext uri="{BB962C8B-B14F-4D97-AF65-F5344CB8AC3E}">
        <p14:creationId xmlns:p14="http://schemas.microsoft.com/office/powerpoint/2010/main" val="4265507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17</a:t>
            </a:fld>
            <a:endParaRPr lang="en-US">
              <a:effectLst/>
            </a:endParaRPr>
          </a:p>
        </p:txBody>
      </p:sp>
    </p:spTree>
    <p:extLst>
      <p:ext uri="{BB962C8B-B14F-4D97-AF65-F5344CB8AC3E}">
        <p14:creationId xmlns:p14="http://schemas.microsoft.com/office/powerpoint/2010/main" val="61752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18</a:t>
            </a:fld>
            <a:endParaRPr lang="en-US">
              <a:effectLst/>
            </a:endParaRPr>
          </a:p>
        </p:txBody>
      </p:sp>
    </p:spTree>
    <p:extLst>
      <p:ext uri="{BB962C8B-B14F-4D97-AF65-F5344CB8AC3E}">
        <p14:creationId xmlns:p14="http://schemas.microsoft.com/office/powerpoint/2010/main" val="3770717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19</a:t>
            </a:fld>
            <a:endParaRPr lang="en-US">
              <a:effectLst/>
            </a:endParaRPr>
          </a:p>
        </p:txBody>
      </p:sp>
    </p:spTree>
    <p:extLst>
      <p:ext uri="{BB962C8B-B14F-4D97-AF65-F5344CB8AC3E}">
        <p14:creationId xmlns:p14="http://schemas.microsoft.com/office/powerpoint/2010/main" val="32645634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20</a:t>
            </a:fld>
            <a:endParaRPr lang="en-US">
              <a:effectLst/>
            </a:endParaRPr>
          </a:p>
        </p:txBody>
      </p:sp>
    </p:spTree>
    <p:extLst>
      <p:ext uri="{BB962C8B-B14F-4D97-AF65-F5344CB8AC3E}">
        <p14:creationId xmlns:p14="http://schemas.microsoft.com/office/powerpoint/2010/main" val="2247120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a:t>
            </a:fld>
            <a:endParaRPr lang="en-US">
              <a:effectLst/>
            </a:endParaRPr>
          </a:p>
        </p:txBody>
      </p:sp>
    </p:spTree>
    <p:extLst>
      <p:ext uri="{BB962C8B-B14F-4D97-AF65-F5344CB8AC3E}">
        <p14:creationId xmlns:p14="http://schemas.microsoft.com/office/powerpoint/2010/main" val="1267135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21</a:t>
            </a:fld>
            <a:endParaRPr lang="en-US">
              <a:effectLst/>
            </a:endParaRPr>
          </a:p>
        </p:txBody>
      </p:sp>
    </p:spTree>
    <p:extLst>
      <p:ext uri="{BB962C8B-B14F-4D97-AF65-F5344CB8AC3E}">
        <p14:creationId xmlns:p14="http://schemas.microsoft.com/office/powerpoint/2010/main" val="3362153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22</a:t>
            </a:fld>
            <a:endParaRPr lang="en-US">
              <a:effectLst/>
            </a:endParaRPr>
          </a:p>
        </p:txBody>
      </p:sp>
    </p:spTree>
    <p:extLst>
      <p:ext uri="{BB962C8B-B14F-4D97-AF65-F5344CB8AC3E}">
        <p14:creationId xmlns:p14="http://schemas.microsoft.com/office/powerpoint/2010/main" val="3362153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23</a:t>
            </a:fld>
            <a:endParaRPr lang="en-US">
              <a:effectLst/>
            </a:endParaRPr>
          </a:p>
        </p:txBody>
      </p:sp>
    </p:spTree>
    <p:extLst>
      <p:ext uri="{BB962C8B-B14F-4D97-AF65-F5344CB8AC3E}">
        <p14:creationId xmlns:p14="http://schemas.microsoft.com/office/powerpoint/2010/main" val="2759960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24</a:t>
            </a:fld>
            <a:endParaRPr lang="en-US">
              <a:effectLst/>
            </a:endParaRPr>
          </a:p>
        </p:txBody>
      </p:sp>
    </p:spTree>
    <p:extLst>
      <p:ext uri="{BB962C8B-B14F-4D97-AF65-F5344CB8AC3E}">
        <p14:creationId xmlns:p14="http://schemas.microsoft.com/office/powerpoint/2010/main" val="38646383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25</a:t>
            </a:fld>
            <a:endParaRPr lang="en-US">
              <a:effectLst/>
            </a:endParaRPr>
          </a:p>
        </p:txBody>
      </p:sp>
    </p:spTree>
    <p:extLst>
      <p:ext uri="{BB962C8B-B14F-4D97-AF65-F5344CB8AC3E}">
        <p14:creationId xmlns:p14="http://schemas.microsoft.com/office/powerpoint/2010/main" val="5957323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26</a:t>
            </a:fld>
            <a:endParaRPr lang="en-US">
              <a:effectLst/>
            </a:endParaRPr>
          </a:p>
        </p:txBody>
      </p:sp>
    </p:spTree>
    <p:extLst>
      <p:ext uri="{BB962C8B-B14F-4D97-AF65-F5344CB8AC3E}">
        <p14:creationId xmlns:p14="http://schemas.microsoft.com/office/powerpoint/2010/main" val="347952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27</a:t>
            </a:fld>
            <a:endParaRPr lang="en-US">
              <a:effectLst/>
            </a:endParaRPr>
          </a:p>
        </p:txBody>
      </p:sp>
    </p:spTree>
    <p:extLst>
      <p:ext uri="{BB962C8B-B14F-4D97-AF65-F5344CB8AC3E}">
        <p14:creationId xmlns:p14="http://schemas.microsoft.com/office/powerpoint/2010/main" val="395686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28</a:t>
            </a:fld>
            <a:endParaRPr lang="en-US">
              <a:effectLst/>
            </a:endParaRPr>
          </a:p>
        </p:txBody>
      </p:sp>
    </p:spTree>
    <p:extLst>
      <p:ext uri="{BB962C8B-B14F-4D97-AF65-F5344CB8AC3E}">
        <p14:creationId xmlns:p14="http://schemas.microsoft.com/office/powerpoint/2010/main" val="34438831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29</a:t>
            </a:fld>
            <a:endParaRPr lang="en-US">
              <a:effectLst/>
            </a:endParaRPr>
          </a:p>
        </p:txBody>
      </p:sp>
    </p:spTree>
    <p:extLst>
      <p:ext uri="{BB962C8B-B14F-4D97-AF65-F5344CB8AC3E}">
        <p14:creationId xmlns:p14="http://schemas.microsoft.com/office/powerpoint/2010/main" val="28971641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30</a:t>
            </a:fld>
            <a:endParaRPr lang="en-US">
              <a:effectLst/>
            </a:endParaRPr>
          </a:p>
        </p:txBody>
      </p:sp>
    </p:spTree>
    <p:extLst>
      <p:ext uri="{BB962C8B-B14F-4D97-AF65-F5344CB8AC3E}">
        <p14:creationId xmlns:p14="http://schemas.microsoft.com/office/powerpoint/2010/main" val="284458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a:t>
            </a:fld>
            <a:endParaRPr lang="en-US">
              <a:effectLst/>
            </a:endParaRPr>
          </a:p>
        </p:txBody>
      </p:sp>
    </p:spTree>
    <p:extLst>
      <p:ext uri="{BB962C8B-B14F-4D97-AF65-F5344CB8AC3E}">
        <p14:creationId xmlns:p14="http://schemas.microsoft.com/office/powerpoint/2010/main" val="1313525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31</a:t>
            </a:fld>
            <a:endParaRPr lang="en-US">
              <a:effectLst/>
            </a:endParaRPr>
          </a:p>
        </p:txBody>
      </p:sp>
    </p:spTree>
    <p:extLst>
      <p:ext uri="{BB962C8B-B14F-4D97-AF65-F5344CB8AC3E}">
        <p14:creationId xmlns:p14="http://schemas.microsoft.com/office/powerpoint/2010/main" val="33529748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32</a:t>
            </a:fld>
            <a:endParaRPr lang="en-US">
              <a:effectLst/>
            </a:endParaRPr>
          </a:p>
        </p:txBody>
      </p:sp>
    </p:spTree>
    <p:extLst>
      <p:ext uri="{BB962C8B-B14F-4D97-AF65-F5344CB8AC3E}">
        <p14:creationId xmlns:p14="http://schemas.microsoft.com/office/powerpoint/2010/main" val="1221369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33</a:t>
            </a:fld>
            <a:endParaRPr lang="en-US">
              <a:effectLst/>
            </a:endParaRPr>
          </a:p>
        </p:txBody>
      </p:sp>
    </p:spTree>
    <p:extLst>
      <p:ext uri="{BB962C8B-B14F-4D97-AF65-F5344CB8AC3E}">
        <p14:creationId xmlns:p14="http://schemas.microsoft.com/office/powerpoint/2010/main" val="3408271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34</a:t>
            </a:fld>
            <a:endParaRPr lang="en-US">
              <a:effectLst/>
            </a:endParaRPr>
          </a:p>
        </p:txBody>
      </p:sp>
    </p:spTree>
    <p:extLst>
      <p:ext uri="{BB962C8B-B14F-4D97-AF65-F5344CB8AC3E}">
        <p14:creationId xmlns:p14="http://schemas.microsoft.com/office/powerpoint/2010/main" val="7595138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35</a:t>
            </a:fld>
            <a:endParaRPr lang="en-US">
              <a:effectLst/>
            </a:endParaRPr>
          </a:p>
        </p:txBody>
      </p:sp>
    </p:spTree>
    <p:extLst>
      <p:ext uri="{BB962C8B-B14F-4D97-AF65-F5344CB8AC3E}">
        <p14:creationId xmlns:p14="http://schemas.microsoft.com/office/powerpoint/2010/main" val="39058710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36</a:t>
            </a:fld>
            <a:endParaRPr lang="en-US">
              <a:effectLst/>
            </a:endParaRPr>
          </a:p>
        </p:txBody>
      </p:sp>
    </p:spTree>
    <p:extLst>
      <p:ext uri="{BB962C8B-B14F-4D97-AF65-F5344CB8AC3E}">
        <p14:creationId xmlns:p14="http://schemas.microsoft.com/office/powerpoint/2010/main" val="7124515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37</a:t>
            </a:fld>
            <a:endParaRPr lang="en-US">
              <a:effectLst/>
            </a:endParaRPr>
          </a:p>
        </p:txBody>
      </p:sp>
    </p:spTree>
    <p:extLst>
      <p:ext uri="{BB962C8B-B14F-4D97-AF65-F5344CB8AC3E}">
        <p14:creationId xmlns:p14="http://schemas.microsoft.com/office/powerpoint/2010/main" val="14215633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38</a:t>
            </a:fld>
            <a:endParaRPr lang="en-US">
              <a:effectLst/>
            </a:endParaRPr>
          </a:p>
        </p:txBody>
      </p:sp>
    </p:spTree>
    <p:extLst>
      <p:ext uri="{BB962C8B-B14F-4D97-AF65-F5344CB8AC3E}">
        <p14:creationId xmlns:p14="http://schemas.microsoft.com/office/powerpoint/2010/main" val="30108299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39</a:t>
            </a:fld>
            <a:endParaRPr lang="en-US">
              <a:effectLst/>
            </a:endParaRPr>
          </a:p>
        </p:txBody>
      </p:sp>
    </p:spTree>
    <p:extLst>
      <p:ext uri="{BB962C8B-B14F-4D97-AF65-F5344CB8AC3E}">
        <p14:creationId xmlns:p14="http://schemas.microsoft.com/office/powerpoint/2010/main" val="20728687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40</a:t>
            </a:fld>
            <a:endParaRPr lang="en-US">
              <a:effectLst/>
            </a:endParaRPr>
          </a:p>
        </p:txBody>
      </p:sp>
    </p:spTree>
    <p:extLst>
      <p:ext uri="{BB962C8B-B14F-4D97-AF65-F5344CB8AC3E}">
        <p14:creationId xmlns:p14="http://schemas.microsoft.com/office/powerpoint/2010/main" val="16989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a:t>
            </a:fld>
            <a:endParaRPr lang="en-US">
              <a:effectLst/>
            </a:endParaRPr>
          </a:p>
        </p:txBody>
      </p:sp>
    </p:spTree>
    <p:extLst>
      <p:ext uri="{BB962C8B-B14F-4D97-AF65-F5344CB8AC3E}">
        <p14:creationId xmlns:p14="http://schemas.microsoft.com/office/powerpoint/2010/main" val="18325389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41</a:t>
            </a:fld>
            <a:endParaRPr lang="en-US">
              <a:effectLst/>
            </a:endParaRPr>
          </a:p>
        </p:txBody>
      </p:sp>
    </p:spTree>
    <p:extLst>
      <p:ext uri="{BB962C8B-B14F-4D97-AF65-F5344CB8AC3E}">
        <p14:creationId xmlns:p14="http://schemas.microsoft.com/office/powerpoint/2010/main" val="16132862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42</a:t>
            </a:fld>
            <a:endParaRPr lang="en-US">
              <a:effectLst/>
            </a:endParaRPr>
          </a:p>
        </p:txBody>
      </p:sp>
    </p:spTree>
    <p:extLst>
      <p:ext uri="{BB962C8B-B14F-4D97-AF65-F5344CB8AC3E}">
        <p14:creationId xmlns:p14="http://schemas.microsoft.com/office/powerpoint/2010/main" val="3103428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44</a:t>
            </a:fld>
            <a:endParaRPr lang="en-US">
              <a:effectLst/>
            </a:endParaRPr>
          </a:p>
        </p:txBody>
      </p:sp>
    </p:spTree>
    <p:extLst>
      <p:ext uri="{BB962C8B-B14F-4D97-AF65-F5344CB8AC3E}">
        <p14:creationId xmlns:p14="http://schemas.microsoft.com/office/powerpoint/2010/main" val="41023304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45</a:t>
            </a:fld>
            <a:endParaRPr lang="en-US">
              <a:effectLst/>
            </a:endParaRPr>
          </a:p>
        </p:txBody>
      </p:sp>
    </p:spTree>
    <p:extLst>
      <p:ext uri="{BB962C8B-B14F-4D97-AF65-F5344CB8AC3E}">
        <p14:creationId xmlns:p14="http://schemas.microsoft.com/office/powerpoint/2010/main" val="10312030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46</a:t>
            </a:fld>
            <a:endParaRPr lang="en-US">
              <a:effectLst/>
            </a:endParaRPr>
          </a:p>
        </p:txBody>
      </p:sp>
    </p:spTree>
    <p:extLst>
      <p:ext uri="{BB962C8B-B14F-4D97-AF65-F5344CB8AC3E}">
        <p14:creationId xmlns:p14="http://schemas.microsoft.com/office/powerpoint/2010/main" val="30523894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47</a:t>
            </a:fld>
            <a:endParaRPr lang="en-US">
              <a:effectLst/>
            </a:endParaRPr>
          </a:p>
        </p:txBody>
      </p:sp>
    </p:spTree>
    <p:extLst>
      <p:ext uri="{BB962C8B-B14F-4D97-AF65-F5344CB8AC3E}">
        <p14:creationId xmlns:p14="http://schemas.microsoft.com/office/powerpoint/2010/main" val="6059875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48</a:t>
            </a:fld>
            <a:endParaRPr lang="en-US">
              <a:effectLst/>
            </a:endParaRPr>
          </a:p>
        </p:txBody>
      </p:sp>
    </p:spTree>
    <p:extLst>
      <p:ext uri="{BB962C8B-B14F-4D97-AF65-F5344CB8AC3E}">
        <p14:creationId xmlns:p14="http://schemas.microsoft.com/office/powerpoint/2010/main" val="12081591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49</a:t>
            </a:fld>
            <a:endParaRPr lang="en-US">
              <a:effectLst/>
            </a:endParaRPr>
          </a:p>
        </p:txBody>
      </p:sp>
    </p:spTree>
    <p:extLst>
      <p:ext uri="{BB962C8B-B14F-4D97-AF65-F5344CB8AC3E}">
        <p14:creationId xmlns:p14="http://schemas.microsoft.com/office/powerpoint/2010/main" val="5373427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50</a:t>
            </a:fld>
            <a:endParaRPr lang="en-US">
              <a:effectLst/>
            </a:endParaRPr>
          </a:p>
        </p:txBody>
      </p:sp>
    </p:spTree>
    <p:extLst>
      <p:ext uri="{BB962C8B-B14F-4D97-AF65-F5344CB8AC3E}">
        <p14:creationId xmlns:p14="http://schemas.microsoft.com/office/powerpoint/2010/main" val="327273000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51</a:t>
            </a:fld>
            <a:endParaRPr lang="en-US">
              <a:effectLst/>
            </a:endParaRPr>
          </a:p>
        </p:txBody>
      </p:sp>
    </p:spTree>
    <p:extLst>
      <p:ext uri="{BB962C8B-B14F-4D97-AF65-F5344CB8AC3E}">
        <p14:creationId xmlns:p14="http://schemas.microsoft.com/office/powerpoint/2010/main" val="4023242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a:t>
            </a:fld>
            <a:endParaRPr lang="en-US">
              <a:effectLst/>
            </a:endParaRPr>
          </a:p>
        </p:txBody>
      </p:sp>
    </p:spTree>
    <p:extLst>
      <p:ext uri="{BB962C8B-B14F-4D97-AF65-F5344CB8AC3E}">
        <p14:creationId xmlns:p14="http://schemas.microsoft.com/office/powerpoint/2010/main" val="5509878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52</a:t>
            </a:fld>
            <a:endParaRPr lang="en-US">
              <a:effectLst/>
            </a:endParaRPr>
          </a:p>
        </p:txBody>
      </p:sp>
    </p:spTree>
    <p:extLst>
      <p:ext uri="{BB962C8B-B14F-4D97-AF65-F5344CB8AC3E}">
        <p14:creationId xmlns:p14="http://schemas.microsoft.com/office/powerpoint/2010/main" val="4342888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53</a:t>
            </a:fld>
            <a:endParaRPr lang="en-US">
              <a:effectLst/>
            </a:endParaRPr>
          </a:p>
        </p:txBody>
      </p:sp>
    </p:spTree>
    <p:extLst>
      <p:ext uri="{BB962C8B-B14F-4D97-AF65-F5344CB8AC3E}">
        <p14:creationId xmlns:p14="http://schemas.microsoft.com/office/powerpoint/2010/main" val="30281102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54</a:t>
            </a:fld>
            <a:endParaRPr lang="en-US">
              <a:effectLst/>
            </a:endParaRPr>
          </a:p>
        </p:txBody>
      </p:sp>
    </p:spTree>
    <p:extLst>
      <p:ext uri="{BB962C8B-B14F-4D97-AF65-F5344CB8AC3E}">
        <p14:creationId xmlns:p14="http://schemas.microsoft.com/office/powerpoint/2010/main" val="293629821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55</a:t>
            </a:fld>
            <a:endParaRPr lang="en-US">
              <a:effectLst/>
            </a:endParaRPr>
          </a:p>
        </p:txBody>
      </p:sp>
    </p:spTree>
    <p:extLst>
      <p:ext uri="{BB962C8B-B14F-4D97-AF65-F5344CB8AC3E}">
        <p14:creationId xmlns:p14="http://schemas.microsoft.com/office/powerpoint/2010/main" val="2084769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56</a:t>
            </a:fld>
            <a:endParaRPr lang="en-US">
              <a:effectLst/>
            </a:endParaRPr>
          </a:p>
        </p:txBody>
      </p:sp>
    </p:spTree>
    <p:extLst>
      <p:ext uri="{BB962C8B-B14F-4D97-AF65-F5344CB8AC3E}">
        <p14:creationId xmlns:p14="http://schemas.microsoft.com/office/powerpoint/2010/main" val="325601898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57</a:t>
            </a:fld>
            <a:endParaRPr lang="en-US">
              <a:effectLst/>
            </a:endParaRPr>
          </a:p>
        </p:txBody>
      </p:sp>
    </p:spTree>
    <p:extLst>
      <p:ext uri="{BB962C8B-B14F-4D97-AF65-F5344CB8AC3E}">
        <p14:creationId xmlns:p14="http://schemas.microsoft.com/office/powerpoint/2010/main" val="5287535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58</a:t>
            </a:fld>
            <a:endParaRPr lang="en-US">
              <a:effectLst/>
            </a:endParaRPr>
          </a:p>
        </p:txBody>
      </p:sp>
    </p:spTree>
    <p:extLst>
      <p:ext uri="{BB962C8B-B14F-4D97-AF65-F5344CB8AC3E}">
        <p14:creationId xmlns:p14="http://schemas.microsoft.com/office/powerpoint/2010/main" val="19029878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59</a:t>
            </a:fld>
            <a:endParaRPr lang="en-US">
              <a:effectLst/>
            </a:endParaRPr>
          </a:p>
        </p:txBody>
      </p:sp>
    </p:spTree>
    <p:extLst>
      <p:ext uri="{BB962C8B-B14F-4D97-AF65-F5344CB8AC3E}">
        <p14:creationId xmlns:p14="http://schemas.microsoft.com/office/powerpoint/2010/main" val="25052728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60</a:t>
            </a:fld>
            <a:endParaRPr lang="en-US">
              <a:effectLst/>
            </a:endParaRPr>
          </a:p>
        </p:txBody>
      </p:sp>
    </p:spTree>
    <p:extLst>
      <p:ext uri="{BB962C8B-B14F-4D97-AF65-F5344CB8AC3E}">
        <p14:creationId xmlns:p14="http://schemas.microsoft.com/office/powerpoint/2010/main" val="26555372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61</a:t>
            </a:fld>
            <a:endParaRPr lang="en-US">
              <a:effectLst/>
            </a:endParaRPr>
          </a:p>
        </p:txBody>
      </p:sp>
    </p:spTree>
    <p:extLst>
      <p:ext uri="{BB962C8B-B14F-4D97-AF65-F5344CB8AC3E}">
        <p14:creationId xmlns:p14="http://schemas.microsoft.com/office/powerpoint/2010/main" val="404164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a:t>
            </a:fld>
            <a:endParaRPr lang="en-US">
              <a:effectLst/>
            </a:endParaRPr>
          </a:p>
        </p:txBody>
      </p:sp>
    </p:spTree>
    <p:extLst>
      <p:ext uri="{BB962C8B-B14F-4D97-AF65-F5344CB8AC3E}">
        <p14:creationId xmlns:p14="http://schemas.microsoft.com/office/powerpoint/2010/main" val="31662583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62</a:t>
            </a:fld>
            <a:endParaRPr lang="en-US">
              <a:effectLst/>
            </a:endParaRPr>
          </a:p>
        </p:txBody>
      </p:sp>
    </p:spTree>
    <p:extLst>
      <p:ext uri="{BB962C8B-B14F-4D97-AF65-F5344CB8AC3E}">
        <p14:creationId xmlns:p14="http://schemas.microsoft.com/office/powerpoint/2010/main" val="11085428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63</a:t>
            </a:fld>
            <a:endParaRPr lang="en-US">
              <a:effectLst/>
            </a:endParaRPr>
          </a:p>
        </p:txBody>
      </p:sp>
    </p:spTree>
    <p:extLst>
      <p:ext uri="{BB962C8B-B14F-4D97-AF65-F5344CB8AC3E}">
        <p14:creationId xmlns:p14="http://schemas.microsoft.com/office/powerpoint/2010/main" val="17288866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64</a:t>
            </a:fld>
            <a:endParaRPr lang="en-US">
              <a:effectLst/>
            </a:endParaRPr>
          </a:p>
        </p:txBody>
      </p:sp>
    </p:spTree>
    <p:extLst>
      <p:ext uri="{BB962C8B-B14F-4D97-AF65-F5344CB8AC3E}">
        <p14:creationId xmlns:p14="http://schemas.microsoft.com/office/powerpoint/2010/main" val="13995328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66</a:t>
            </a:fld>
            <a:endParaRPr lang="en-US">
              <a:effectLst/>
            </a:endParaRPr>
          </a:p>
        </p:txBody>
      </p:sp>
    </p:spTree>
    <p:extLst>
      <p:ext uri="{BB962C8B-B14F-4D97-AF65-F5344CB8AC3E}">
        <p14:creationId xmlns:p14="http://schemas.microsoft.com/office/powerpoint/2010/main" val="40123612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67</a:t>
            </a:fld>
            <a:endParaRPr lang="en-US">
              <a:effectLst/>
            </a:endParaRPr>
          </a:p>
        </p:txBody>
      </p:sp>
    </p:spTree>
    <p:extLst>
      <p:ext uri="{BB962C8B-B14F-4D97-AF65-F5344CB8AC3E}">
        <p14:creationId xmlns:p14="http://schemas.microsoft.com/office/powerpoint/2010/main" val="19867760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69</a:t>
            </a:fld>
            <a:endParaRPr lang="en-US">
              <a:effectLst/>
            </a:endParaRPr>
          </a:p>
        </p:txBody>
      </p:sp>
    </p:spTree>
    <p:extLst>
      <p:ext uri="{BB962C8B-B14F-4D97-AF65-F5344CB8AC3E}">
        <p14:creationId xmlns:p14="http://schemas.microsoft.com/office/powerpoint/2010/main" val="305041772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70</a:t>
            </a:fld>
            <a:endParaRPr lang="en-US">
              <a:effectLst/>
            </a:endParaRPr>
          </a:p>
        </p:txBody>
      </p:sp>
    </p:spTree>
    <p:extLst>
      <p:ext uri="{BB962C8B-B14F-4D97-AF65-F5344CB8AC3E}">
        <p14:creationId xmlns:p14="http://schemas.microsoft.com/office/powerpoint/2010/main" val="15543743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71</a:t>
            </a:fld>
            <a:endParaRPr lang="en-US">
              <a:effectLst/>
            </a:endParaRPr>
          </a:p>
        </p:txBody>
      </p:sp>
    </p:spTree>
    <p:extLst>
      <p:ext uri="{BB962C8B-B14F-4D97-AF65-F5344CB8AC3E}">
        <p14:creationId xmlns:p14="http://schemas.microsoft.com/office/powerpoint/2010/main" val="155437431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72</a:t>
            </a:fld>
            <a:endParaRPr lang="en-US">
              <a:effectLst/>
            </a:endParaRPr>
          </a:p>
        </p:txBody>
      </p:sp>
    </p:spTree>
    <p:extLst>
      <p:ext uri="{BB962C8B-B14F-4D97-AF65-F5344CB8AC3E}">
        <p14:creationId xmlns:p14="http://schemas.microsoft.com/office/powerpoint/2010/main" val="19055654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73</a:t>
            </a:fld>
            <a:endParaRPr lang="en-US">
              <a:effectLst/>
            </a:endParaRPr>
          </a:p>
        </p:txBody>
      </p:sp>
    </p:spTree>
    <p:extLst>
      <p:ext uri="{BB962C8B-B14F-4D97-AF65-F5344CB8AC3E}">
        <p14:creationId xmlns:p14="http://schemas.microsoft.com/office/powerpoint/2010/main" val="681949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a:t>
            </a:fld>
            <a:endParaRPr lang="en-US">
              <a:effectLst/>
            </a:endParaRPr>
          </a:p>
        </p:txBody>
      </p:sp>
    </p:spTree>
    <p:extLst>
      <p:ext uri="{BB962C8B-B14F-4D97-AF65-F5344CB8AC3E}">
        <p14:creationId xmlns:p14="http://schemas.microsoft.com/office/powerpoint/2010/main" val="77581660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75</a:t>
            </a:fld>
            <a:endParaRPr lang="en-US">
              <a:effectLst/>
            </a:endParaRPr>
          </a:p>
        </p:txBody>
      </p:sp>
    </p:spTree>
    <p:extLst>
      <p:ext uri="{BB962C8B-B14F-4D97-AF65-F5344CB8AC3E}">
        <p14:creationId xmlns:p14="http://schemas.microsoft.com/office/powerpoint/2010/main" val="203913627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77</a:t>
            </a:fld>
            <a:endParaRPr lang="en-US">
              <a:effectLst/>
            </a:endParaRPr>
          </a:p>
        </p:txBody>
      </p:sp>
    </p:spTree>
    <p:extLst>
      <p:ext uri="{BB962C8B-B14F-4D97-AF65-F5344CB8AC3E}">
        <p14:creationId xmlns:p14="http://schemas.microsoft.com/office/powerpoint/2010/main" val="165035878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78</a:t>
            </a:fld>
            <a:endParaRPr lang="en-US">
              <a:effectLst/>
            </a:endParaRPr>
          </a:p>
        </p:txBody>
      </p:sp>
    </p:spTree>
    <p:extLst>
      <p:ext uri="{BB962C8B-B14F-4D97-AF65-F5344CB8AC3E}">
        <p14:creationId xmlns:p14="http://schemas.microsoft.com/office/powerpoint/2010/main" val="387966468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79</a:t>
            </a:fld>
            <a:endParaRPr lang="en-US">
              <a:effectLst/>
            </a:endParaRPr>
          </a:p>
        </p:txBody>
      </p:sp>
    </p:spTree>
    <p:extLst>
      <p:ext uri="{BB962C8B-B14F-4D97-AF65-F5344CB8AC3E}">
        <p14:creationId xmlns:p14="http://schemas.microsoft.com/office/powerpoint/2010/main" val="38154704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80</a:t>
            </a:fld>
            <a:endParaRPr lang="en-US">
              <a:effectLst/>
            </a:endParaRPr>
          </a:p>
        </p:txBody>
      </p:sp>
    </p:spTree>
    <p:extLst>
      <p:ext uri="{BB962C8B-B14F-4D97-AF65-F5344CB8AC3E}">
        <p14:creationId xmlns:p14="http://schemas.microsoft.com/office/powerpoint/2010/main" val="84616615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81</a:t>
            </a:fld>
            <a:endParaRPr lang="en-US">
              <a:effectLst/>
            </a:endParaRPr>
          </a:p>
        </p:txBody>
      </p:sp>
    </p:spTree>
    <p:extLst>
      <p:ext uri="{BB962C8B-B14F-4D97-AF65-F5344CB8AC3E}">
        <p14:creationId xmlns:p14="http://schemas.microsoft.com/office/powerpoint/2010/main" val="275616725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82</a:t>
            </a:fld>
            <a:endParaRPr lang="en-US">
              <a:effectLst/>
            </a:endParaRPr>
          </a:p>
        </p:txBody>
      </p:sp>
    </p:spTree>
    <p:extLst>
      <p:ext uri="{BB962C8B-B14F-4D97-AF65-F5344CB8AC3E}">
        <p14:creationId xmlns:p14="http://schemas.microsoft.com/office/powerpoint/2010/main" val="210825942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83</a:t>
            </a:fld>
            <a:endParaRPr lang="en-US">
              <a:effectLst/>
            </a:endParaRPr>
          </a:p>
        </p:txBody>
      </p:sp>
    </p:spTree>
    <p:extLst>
      <p:ext uri="{BB962C8B-B14F-4D97-AF65-F5344CB8AC3E}">
        <p14:creationId xmlns:p14="http://schemas.microsoft.com/office/powerpoint/2010/main" val="357572953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84</a:t>
            </a:fld>
            <a:endParaRPr lang="en-US">
              <a:effectLst/>
            </a:endParaRPr>
          </a:p>
        </p:txBody>
      </p:sp>
    </p:spTree>
    <p:extLst>
      <p:ext uri="{BB962C8B-B14F-4D97-AF65-F5344CB8AC3E}">
        <p14:creationId xmlns:p14="http://schemas.microsoft.com/office/powerpoint/2010/main" val="326038530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85</a:t>
            </a:fld>
            <a:endParaRPr lang="en-US">
              <a:effectLst/>
            </a:endParaRPr>
          </a:p>
        </p:txBody>
      </p:sp>
    </p:spTree>
    <p:extLst>
      <p:ext uri="{BB962C8B-B14F-4D97-AF65-F5344CB8AC3E}">
        <p14:creationId xmlns:p14="http://schemas.microsoft.com/office/powerpoint/2010/main" val="2400314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a:t>
            </a:fld>
            <a:endParaRPr lang="en-US">
              <a:effectLst/>
            </a:endParaRPr>
          </a:p>
        </p:txBody>
      </p:sp>
    </p:spTree>
    <p:extLst>
      <p:ext uri="{BB962C8B-B14F-4D97-AF65-F5344CB8AC3E}">
        <p14:creationId xmlns:p14="http://schemas.microsoft.com/office/powerpoint/2010/main" val="315674425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86</a:t>
            </a:fld>
            <a:endParaRPr lang="en-US">
              <a:effectLst/>
            </a:endParaRPr>
          </a:p>
        </p:txBody>
      </p:sp>
    </p:spTree>
    <p:extLst>
      <p:ext uri="{BB962C8B-B14F-4D97-AF65-F5344CB8AC3E}">
        <p14:creationId xmlns:p14="http://schemas.microsoft.com/office/powerpoint/2010/main" val="236962356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87</a:t>
            </a:fld>
            <a:endParaRPr lang="en-US">
              <a:effectLst/>
            </a:endParaRPr>
          </a:p>
        </p:txBody>
      </p:sp>
    </p:spTree>
    <p:extLst>
      <p:ext uri="{BB962C8B-B14F-4D97-AF65-F5344CB8AC3E}">
        <p14:creationId xmlns:p14="http://schemas.microsoft.com/office/powerpoint/2010/main" val="8469114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88</a:t>
            </a:fld>
            <a:endParaRPr lang="en-US">
              <a:effectLst/>
            </a:endParaRPr>
          </a:p>
        </p:txBody>
      </p:sp>
    </p:spTree>
    <p:extLst>
      <p:ext uri="{BB962C8B-B14F-4D97-AF65-F5344CB8AC3E}">
        <p14:creationId xmlns:p14="http://schemas.microsoft.com/office/powerpoint/2010/main" val="253834869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89</a:t>
            </a:fld>
            <a:endParaRPr lang="en-US">
              <a:effectLst/>
            </a:endParaRPr>
          </a:p>
        </p:txBody>
      </p:sp>
    </p:spTree>
    <p:extLst>
      <p:ext uri="{BB962C8B-B14F-4D97-AF65-F5344CB8AC3E}">
        <p14:creationId xmlns:p14="http://schemas.microsoft.com/office/powerpoint/2010/main" val="386591380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90</a:t>
            </a:fld>
            <a:endParaRPr lang="en-US">
              <a:effectLst/>
            </a:endParaRPr>
          </a:p>
        </p:txBody>
      </p:sp>
    </p:spTree>
    <p:extLst>
      <p:ext uri="{BB962C8B-B14F-4D97-AF65-F5344CB8AC3E}">
        <p14:creationId xmlns:p14="http://schemas.microsoft.com/office/powerpoint/2010/main" val="149747736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91</a:t>
            </a:fld>
            <a:endParaRPr lang="en-US">
              <a:effectLst/>
            </a:endParaRPr>
          </a:p>
        </p:txBody>
      </p:sp>
    </p:spTree>
    <p:extLst>
      <p:ext uri="{BB962C8B-B14F-4D97-AF65-F5344CB8AC3E}">
        <p14:creationId xmlns:p14="http://schemas.microsoft.com/office/powerpoint/2010/main" val="90244823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93</a:t>
            </a:fld>
            <a:endParaRPr lang="en-US">
              <a:effectLst/>
            </a:endParaRPr>
          </a:p>
        </p:txBody>
      </p:sp>
    </p:spTree>
    <p:extLst>
      <p:ext uri="{BB962C8B-B14F-4D97-AF65-F5344CB8AC3E}">
        <p14:creationId xmlns:p14="http://schemas.microsoft.com/office/powerpoint/2010/main" val="259676238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94</a:t>
            </a:fld>
            <a:endParaRPr lang="en-US">
              <a:effectLst/>
            </a:endParaRPr>
          </a:p>
        </p:txBody>
      </p:sp>
    </p:spTree>
    <p:extLst>
      <p:ext uri="{BB962C8B-B14F-4D97-AF65-F5344CB8AC3E}">
        <p14:creationId xmlns:p14="http://schemas.microsoft.com/office/powerpoint/2010/main" val="242262590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96</a:t>
            </a:fld>
            <a:endParaRPr lang="en-US">
              <a:effectLst/>
            </a:endParaRPr>
          </a:p>
        </p:txBody>
      </p:sp>
    </p:spTree>
    <p:extLst>
      <p:ext uri="{BB962C8B-B14F-4D97-AF65-F5344CB8AC3E}">
        <p14:creationId xmlns:p14="http://schemas.microsoft.com/office/powerpoint/2010/main" val="160792782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97</a:t>
            </a:fld>
            <a:endParaRPr lang="en-US">
              <a:effectLst/>
            </a:endParaRPr>
          </a:p>
        </p:txBody>
      </p:sp>
    </p:spTree>
    <p:extLst>
      <p:ext uri="{BB962C8B-B14F-4D97-AF65-F5344CB8AC3E}">
        <p14:creationId xmlns:p14="http://schemas.microsoft.com/office/powerpoint/2010/main" val="392380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10</a:t>
            </a:fld>
            <a:endParaRPr lang="en-US">
              <a:effectLst/>
            </a:endParaRPr>
          </a:p>
        </p:txBody>
      </p:sp>
    </p:spTree>
    <p:extLst>
      <p:ext uri="{BB962C8B-B14F-4D97-AF65-F5344CB8AC3E}">
        <p14:creationId xmlns:p14="http://schemas.microsoft.com/office/powerpoint/2010/main" val="275923749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98</a:t>
            </a:fld>
            <a:endParaRPr lang="en-US">
              <a:effectLst/>
            </a:endParaRPr>
          </a:p>
        </p:txBody>
      </p:sp>
    </p:spTree>
    <p:extLst>
      <p:ext uri="{BB962C8B-B14F-4D97-AF65-F5344CB8AC3E}">
        <p14:creationId xmlns:p14="http://schemas.microsoft.com/office/powerpoint/2010/main" val="1996346673"/>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99</a:t>
            </a:fld>
            <a:endParaRPr lang="en-US">
              <a:effectLst/>
            </a:endParaRPr>
          </a:p>
        </p:txBody>
      </p:sp>
    </p:spTree>
    <p:extLst>
      <p:ext uri="{BB962C8B-B14F-4D97-AF65-F5344CB8AC3E}">
        <p14:creationId xmlns:p14="http://schemas.microsoft.com/office/powerpoint/2010/main" val="338866935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100</a:t>
            </a:fld>
            <a:endParaRPr lang="en-US">
              <a:effectLst/>
            </a:endParaRPr>
          </a:p>
        </p:txBody>
      </p:sp>
    </p:spTree>
    <p:extLst>
      <p:ext uri="{BB962C8B-B14F-4D97-AF65-F5344CB8AC3E}">
        <p14:creationId xmlns:p14="http://schemas.microsoft.com/office/powerpoint/2010/main" val="384406673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101</a:t>
            </a:fld>
            <a:endParaRPr lang="en-US">
              <a:effectLst/>
            </a:endParaRPr>
          </a:p>
        </p:txBody>
      </p:sp>
    </p:spTree>
    <p:extLst>
      <p:ext uri="{BB962C8B-B14F-4D97-AF65-F5344CB8AC3E}">
        <p14:creationId xmlns:p14="http://schemas.microsoft.com/office/powerpoint/2010/main" val="257387423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102</a:t>
            </a:fld>
            <a:endParaRPr lang="en-US">
              <a:effectLst/>
            </a:endParaRPr>
          </a:p>
        </p:txBody>
      </p:sp>
    </p:spTree>
    <p:extLst>
      <p:ext uri="{BB962C8B-B14F-4D97-AF65-F5344CB8AC3E}">
        <p14:creationId xmlns:p14="http://schemas.microsoft.com/office/powerpoint/2010/main" val="361650420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103</a:t>
            </a:fld>
            <a:endParaRPr lang="en-US">
              <a:effectLst/>
            </a:endParaRPr>
          </a:p>
        </p:txBody>
      </p:sp>
    </p:spTree>
    <p:extLst>
      <p:ext uri="{BB962C8B-B14F-4D97-AF65-F5344CB8AC3E}">
        <p14:creationId xmlns:p14="http://schemas.microsoft.com/office/powerpoint/2010/main" val="410738656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BF34FBEC-C3E7-4449-8649-193749841552}" type="slidenum">
              <a:rPr lang="en-US" smtClean="0">
                <a:effectLst/>
              </a:rPr>
              <a:t>104</a:t>
            </a:fld>
            <a:endParaRPr lang="en-US">
              <a:effectLst/>
            </a:endParaRPr>
          </a:p>
        </p:txBody>
      </p:sp>
    </p:spTree>
    <p:extLst>
      <p:ext uri="{BB962C8B-B14F-4D97-AF65-F5344CB8AC3E}">
        <p14:creationId xmlns:p14="http://schemas.microsoft.com/office/powerpoint/2010/main" val="240618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a:effectLst/>
      </p:grpSpPr>
      <p:sp>
        <p:nvSpPr>
          <p:cNvPr id="8" name="Rectangle 7"/>
          <p:cNvSpPr/>
          <p:nvPr/>
        </p:nvSpPr>
        <p:spPr>
          <a:xfrm>
            <a:off x="777240" y="0"/>
            <a:ext cx="7543800" cy="304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endParaRPr>
          </a:p>
        </p:txBody>
      </p:sp>
      <p:sp>
        <p:nvSpPr>
          <p:cNvPr id="2" name="Title 1"/>
          <p:cNvSpPr>
            <a:spLocks noGrp="1"/>
          </p:cNvSpPr>
          <p:nvPr>
            <p:ph type="ctrTitle"/>
          </p:nvPr>
        </p:nvSpPr>
        <p:spPr>
          <a:xfrm>
            <a:off x="762000" y="3200400"/>
            <a:ext cx="7543800" cy="1524000"/>
          </a:xfrm>
          <a:effectLst/>
        </p:spPr>
        <p:txBody>
          <a:bodyPr>
            <a:noAutofit/>
          </a:bodyPr>
          <a:lstStyle>
            <a:lvl1pPr>
              <a:defRPr sz="8000">
                <a:effectLst/>
              </a:defRPr>
            </a:lvl1pPr>
          </a:lstStyle>
          <a:p>
            <a:r>
              <a:rPr lang="en-US" smtClean="0">
                <a:effectLst/>
              </a:rPr>
              <a:t>Click to edit Master title style</a:t>
            </a:r>
            <a:endParaRPr lang="en-US">
              <a:effectLst/>
            </a:endParaRPr>
          </a:p>
        </p:txBody>
      </p:sp>
      <p:sp>
        <p:nvSpPr>
          <p:cNvPr id="3" name="Subtitle 2"/>
          <p:cNvSpPr>
            <a:spLocks noGrp="1"/>
          </p:cNvSpPr>
          <p:nvPr>
            <p:ph type="subTitle" idx="1"/>
          </p:nvPr>
        </p:nvSpPr>
        <p:spPr>
          <a:xfrm>
            <a:off x="762000" y="4724400"/>
            <a:ext cx="6858000" cy="990600"/>
          </a:xfrm>
          <a:effectLst/>
        </p:spPr>
        <p:txBody>
          <a:bodyPr anchor="t" anchorCtr="0">
            <a:normAutofit/>
          </a:bodyPr>
          <a:lstStyle>
            <a:lvl1pPr marL="0" indent="0" algn="l">
              <a:buNone/>
              <a:defRPr sz="2800">
                <a:solidFill>
                  <a:schemeClr val="tx2"/>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en-US" smtClean="0">
                <a:effectLst/>
              </a:rPr>
              <a:t>Click to edit Master subtitle style</a:t>
            </a:r>
            <a:endParaRPr lang="en-US">
              <a:effectLst/>
            </a:endParaRPr>
          </a:p>
        </p:txBody>
      </p:sp>
      <p:sp>
        <p:nvSpPr>
          <p:cNvPr id="4" name="Date Placeholder 3"/>
          <p:cNvSpPr>
            <a:spLocks noGrp="1"/>
          </p:cNvSpPr>
          <p:nvPr>
            <p:ph type="dt" sz="half" idx="10"/>
          </p:nvPr>
        </p:nvSpPr>
        <p:spPr>
          <a:effectLst/>
        </p:spPr>
        <p:txBody>
          <a:bodyPr/>
          <a:lstStyle/>
          <a:p>
            <a:fld id="{90A0E917-91F5-C245-A29F-BB6A32713A49}" type="datetime1">
              <a:rPr lang="en-US" smtClean="0">
                <a:effectLst/>
              </a:rPr>
              <a:t>11/2/2016</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
        <p:nvSpPr>
          <p:cNvPr id="7" name="Rectangle 6"/>
          <p:cNvSpPr/>
          <p:nvPr/>
        </p:nvSpPr>
        <p:spPr>
          <a:xfrm>
            <a:off x="777240" y="6172200"/>
            <a:ext cx="7543800" cy="2743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914400" y="685800"/>
            <a:ext cx="7239000" cy="3886200"/>
          </a:xfrm>
          <a:effectLst/>
        </p:spPr>
        <p:txBody>
          <a:bodyPr vert="eaVert" anchor="t" anchorCtr="0"/>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3"/>
          <p:cNvSpPr>
            <a:spLocks noGrp="1"/>
          </p:cNvSpPr>
          <p:nvPr>
            <p:ph type="dt" sz="half" idx="10"/>
          </p:nvPr>
        </p:nvSpPr>
        <p:spPr>
          <a:effectLst/>
        </p:spPr>
        <p:txBody>
          <a:bodyPr/>
          <a:lstStyle/>
          <a:p>
            <a:fld id="{96D9C2D6-69B4-3147-B82B-7CEA5AB9EB5B}" type="datetime1">
              <a:rPr lang="en-US" smtClean="0">
                <a:effectLst/>
              </a:rPr>
              <a:t>11/2/2016</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a:effectLst/>
      </p:grpSpPr>
      <p:sp>
        <p:nvSpPr>
          <p:cNvPr id="2" name="Vertical Title 1"/>
          <p:cNvSpPr>
            <a:spLocks noGrp="1"/>
          </p:cNvSpPr>
          <p:nvPr>
            <p:ph type="title" orient="vert"/>
          </p:nvPr>
        </p:nvSpPr>
        <p:spPr>
          <a:xfrm>
            <a:off x="762000" y="685801"/>
            <a:ext cx="1828800" cy="5410199"/>
          </a:xfrm>
          <a:effectLst/>
        </p:spPr>
        <p:txBody>
          <a:bodyPr vert="eaVert"/>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2590800" y="685801"/>
            <a:ext cx="5715000" cy="4876800"/>
          </a:xfrm>
          <a:effectLst/>
        </p:spPr>
        <p:txBody>
          <a:bodyPr vert="eaVert" anchor="t" anchorCtr="0"/>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3"/>
          <p:cNvSpPr>
            <a:spLocks noGrp="1"/>
          </p:cNvSpPr>
          <p:nvPr>
            <p:ph type="dt" sz="half" idx="10"/>
          </p:nvPr>
        </p:nvSpPr>
        <p:spPr>
          <a:effectLst/>
        </p:spPr>
        <p:txBody>
          <a:bodyPr/>
          <a:lstStyle/>
          <a:p>
            <a:fld id="{0DA0A863-BA72-8C4B-8B77-7DBC79D7A36F}" type="datetime1">
              <a:rPr lang="en-US" smtClean="0">
                <a:effectLst/>
              </a:rPr>
              <a:t>11/2/2016</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idx="1"/>
          </p:nvPr>
        </p:nvSpPr>
        <p:spPr>
          <a:effectLst/>
        </p:spPr>
        <p:txBody>
          <a:body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3"/>
          <p:cNvSpPr>
            <a:spLocks noGrp="1"/>
          </p:cNvSpPr>
          <p:nvPr>
            <p:ph type="dt" sz="half" idx="10"/>
          </p:nvPr>
        </p:nvSpPr>
        <p:spPr>
          <a:effectLst/>
        </p:spPr>
        <p:txBody>
          <a:bodyPr/>
          <a:lstStyle/>
          <a:p>
            <a:fld id="{CDBB53A5-4FDC-844B-9765-FC9BCE990A91}" type="datetime1">
              <a:rPr lang="en-US" smtClean="0">
                <a:effectLst/>
              </a:rPr>
              <a:t>11/2/2016</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a:effectLst/>
      </p:grpSpPr>
      <p:sp>
        <p:nvSpPr>
          <p:cNvPr id="7" name="Rectangle 6"/>
          <p:cNvSpPr/>
          <p:nvPr/>
        </p:nvSpPr>
        <p:spPr>
          <a:xfrm>
            <a:off x="777240" y="0"/>
            <a:ext cx="7543800" cy="304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endParaRPr>
          </a:p>
        </p:txBody>
      </p:sp>
      <p:sp>
        <p:nvSpPr>
          <p:cNvPr id="2" name="Title 1"/>
          <p:cNvSpPr>
            <a:spLocks noGrp="1"/>
          </p:cNvSpPr>
          <p:nvPr>
            <p:ph type="title"/>
          </p:nvPr>
        </p:nvSpPr>
        <p:spPr>
          <a:xfrm>
            <a:off x="762000" y="3276600"/>
            <a:ext cx="7543800" cy="1676400"/>
          </a:xfrm>
          <a:effectLst/>
        </p:spPr>
        <p:txBody>
          <a:bodyPr anchor="b" anchorCtr="0"/>
          <a:lstStyle>
            <a:lvl1pPr algn="l">
              <a:defRPr sz="5400" b="0" cap="all">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762000" y="4953000"/>
            <a:ext cx="6858000" cy="914400"/>
          </a:xfrm>
          <a:effectLst/>
        </p:spPr>
        <p:txBody>
          <a:bodyPr anchor="t" anchorCtr="0">
            <a:normAutofit/>
          </a:bodyPr>
          <a:lstStyle>
            <a:lvl1pPr marL="0" indent="0">
              <a:buNone/>
              <a:defRPr sz="2800">
                <a:solidFill>
                  <a:schemeClr val="tx2"/>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en-US" smtClean="0">
                <a:effectLst/>
              </a:rPr>
              <a:t>Click to edit Master text styles</a:t>
            </a:r>
          </a:p>
        </p:txBody>
      </p:sp>
      <p:sp>
        <p:nvSpPr>
          <p:cNvPr id="4" name="Date Placeholder 3"/>
          <p:cNvSpPr>
            <a:spLocks noGrp="1"/>
          </p:cNvSpPr>
          <p:nvPr>
            <p:ph type="dt" sz="half" idx="10"/>
          </p:nvPr>
        </p:nvSpPr>
        <p:spPr>
          <a:effectLst/>
        </p:spPr>
        <p:txBody>
          <a:bodyPr/>
          <a:lstStyle/>
          <a:p>
            <a:fld id="{048D13C9-BE69-1344-B562-92B3A3D4CF64}" type="datetime1">
              <a:rPr lang="en-US" smtClean="0">
                <a:effectLst/>
              </a:rPr>
              <a:t>11/2/2016</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
        <p:nvSpPr>
          <p:cNvPr id="8" name="Rectangle 7"/>
          <p:cNvSpPr/>
          <p:nvPr/>
        </p:nvSpPr>
        <p:spPr>
          <a:xfrm>
            <a:off x="777240" y="6172200"/>
            <a:ext cx="7543800" cy="2743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sz="half" idx="1"/>
          </p:nvPr>
        </p:nvSpPr>
        <p:spPr>
          <a:xfrm>
            <a:off x="762000" y="609601"/>
            <a:ext cx="3657600" cy="3767328"/>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Content Placeholder 3"/>
          <p:cNvSpPr>
            <a:spLocks noGrp="1"/>
          </p:cNvSpPr>
          <p:nvPr>
            <p:ph sz="half" idx="2"/>
          </p:nvPr>
        </p:nvSpPr>
        <p:spPr>
          <a:xfrm>
            <a:off x="4648200" y="609601"/>
            <a:ext cx="3657600" cy="3767328"/>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Date Placeholder 4"/>
          <p:cNvSpPr>
            <a:spLocks noGrp="1"/>
          </p:cNvSpPr>
          <p:nvPr>
            <p:ph type="dt" sz="half" idx="10"/>
          </p:nvPr>
        </p:nvSpPr>
        <p:spPr>
          <a:effectLst/>
        </p:spPr>
        <p:txBody>
          <a:bodyPr/>
          <a:lstStyle/>
          <a:p>
            <a:fld id="{C2937163-8ECE-7F49-8DFA-E42557F256D1}" type="datetime1">
              <a:rPr lang="en-US" smtClean="0">
                <a:effectLst/>
              </a:rPr>
              <a:t>11/2/2016</a:t>
            </a:fld>
            <a:endParaRPr lang="en-US">
              <a:effectLst/>
            </a:endParaRPr>
          </a:p>
        </p:txBody>
      </p:sp>
      <p:sp>
        <p:nvSpPr>
          <p:cNvPr id="6" name="Footer Placeholder 5"/>
          <p:cNvSpPr>
            <a:spLocks noGrp="1"/>
          </p:cNvSpPr>
          <p:nvPr>
            <p:ph type="ftr" sz="quarter" idx="11"/>
          </p:nvPr>
        </p:nvSpPr>
        <p:spPr>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758952" y="609600"/>
            <a:ext cx="3657600" cy="639762"/>
          </a:xfrm>
          <a:effectLst/>
        </p:spPr>
        <p:txBody>
          <a:bodyPr anchor="b">
            <a:noAutofit/>
          </a:bodyPr>
          <a:lstStyle>
            <a:lvl1pPr marL="0" indent="0">
              <a:buNone/>
              <a:defRPr sz="2800" b="0">
                <a:effectLst/>
                <a:latin typeface="+mj-l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en-US" smtClean="0">
                <a:effectLst/>
              </a:rPr>
              <a:t>Click to edit Master text styles</a:t>
            </a:r>
          </a:p>
        </p:txBody>
      </p:sp>
      <p:sp>
        <p:nvSpPr>
          <p:cNvPr id="4" name="Content Placeholder 3"/>
          <p:cNvSpPr>
            <a:spLocks noGrp="1"/>
          </p:cNvSpPr>
          <p:nvPr>
            <p:ph sz="half" idx="2"/>
          </p:nvPr>
        </p:nvSpPr>
        <p:spPr>
          <a:xfrm>
            <a:off x="758952" y="1329264"/>
            <a:ext cx="3657600" cy="3048000"/>
          </a:xfrm>
          <a:effectLst/>
        </p:spPr>
        <p:txBody>
          <a:bodyPr anchor="t" anchorCtr="0"/>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Text Placeholder 4"/>
          <p:cNvSpPr>
            <a:spLocks noGrp="1"/>
          </p:cNvSpPr>
          <p:nvPr>
            <p:ph type="body" sz="quarter" idx="3"/>
          </p:nvPr>
        </p:nvSpPr>
        <p:spPr>
          <a:xfrm>
            <a:off x="4645152" y="609600"/>
            <a:ext cx="3657600" cy="639762"/>
          </a:xfrm>
          <a:effectLst/>
        </p:spPr>
        <p:txBody>
          <a:bodyPr anchor="b">
            <a:noAutofit/>
          </a:bodyPr>
          <a:lstStyle>
            <a:lvl1pPr marL="0" indent="0">
              <a:buNone/>
              <a:defRPr sz="2800" b="0">
                <a:effectLst/>
                <a:latin typeface="+mj-l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en-US" smtClean="0">
                <a:effectLst/>
              </a:rPr>
              <a:t>Click to edit Master text styles</a:t>
            </a:r>
          </a:p>
        </p:txBody>
      </p:sp>
      <p:sp>
        <p:nvSpPr>
          <p:cNvPr id="6" name="Content Placeholder 5"/>
          <p:cNvSpPr>
            <a:spLocks noGrp="1"/>
          </p:cNvSpPr>
          <p:nvPr>
            <p:ph sz="quarter" idx="4"/>
          </p:nvPr>
        </p:nvSpPr>
        <p:spPr>
          <a:xfrm>
            <a:off x="4645152" y="1329264"/>
            <a:ext cx="3657600" cy="3048000"/>
          </a:xfrm>
          <a:effectLst/>
        </p:spPr>
        <p:txBody>
          <a:bodyPr anchor="t" anchorCtr="0"/>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7" name="Date Placeholder 6"/>
          <p:cNvSpPr>
            <a:spLocks noGrp="1"/>
          </p:cNvSpPr>
          <p:nvPr>
            <p:ph type="dt" sz="half" idx="10"/>
          </p:nvPr>
        </p:nvSpPr>
        <p:spPr>
          <a:effectLst/>
        </p:spPr>
        <p:txBody>
          <a:bodyPr/>
          <a:lstStyle/>
          <a:p>
            <a:fld id="{E99C2969-904C-F44E-AC22-0053A801DF9E}" type="datetime1">
              <a:rPr lang="en-US" smtClean="0">
                <a:effectLst/>
              </a:rPr>
              <a:t>11/2/2016</a:t>
            </a:fld>
            <a:endParaRPr lang="en-US">
              <a:effectLst/>
            </a:endParaRPr>
          </a:p>
        </p:txBody>
      </p:sp>
      <p:sp>
        <p:nvSpPr>
          <p:cNvPr id="8" name="Footer Placeholder 7"/>
          <p:cNvSpPr>
            <a:spLocks noGrp="1"/>
          </p:cNvSpPr>
          <p:nvPr>
            <p:ph type="ftr" sz="quarter" idx="11"/>
          </p:nvPr>
        </p:nvSpPr>
        <p:spPr>
          <a:effectLst/>
        </p:spPr>
        <p:txBody>
          <a:bodyPr/>
          <a:lstStyle/>
          <a:p>
            <a:endParaRPr lang="en-US">
              <a:effectLst/>
            </a:endParaRPr>
          </a:p>
        </p:txBody>
      </p:sp>
      <p:sp>
        <p:nvSpPr>
          <p:cNvPr id="9" name="Slide Number Placeholder 8"/>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cxnSp>
        <p:nvCxnSpPr>
          <p:cNvPr id="11" name="Straight Connector 10"/>
          <p:cNvCxnSpPr/>
          <p:nvPr/>
        </p:nvCxnSpPr>
        <p:spPr>
          <a:xfrm>
            <a:off x="758952" y="1249362"/>
            <a:ext cx="3657600" cy="1588"/>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Date Placeholder 2"/>
          <p:cNvSpPr>
            <a:spLocks noGrp="1"/>
          </p:cNvSpPr>
          <p:nvPr>
            <p:ph type="dt" sz="half" idx="10"/>
          </p:nvPr>
        </p:nvSpPr>
        <p:spPr>
          <a:effectLst/>
        </p:spPr>
        <p:txBody>
          <a:bodyPr/>
          <a:lstStyle/>
          <a:p>
            <a:fld id="{4D722DE5-67C7-0841-B0B8-68040EB6B5E6}" type="datetime1">
              <a:rPr lang="en-US" smtClean="0">
                <a:effectLst/>
              </a:rPr>
              <a:t>11/2/2016</a:t>
            </a:fld>
            <a:endParaRPr lang="en-US">
              <a:effectLst/>
            </a:endParaRPr>
          </a:p>
        </p:txBody>
      </p:sp>
      <p:sp>
        <p:nvSpPr>
          <p:cNvPr id="4" name="Footer Placeholder 3"/>
          <p:cNvSpPr>
            <a:spLocks noGrp="1"/>
          </p:cNvSpPr>
          <p:nvPr>
            <p:ph type="ftr" sz="quarter" idx="11"/>
          </p:nvPr>
        </p:nvSpPr>
        <p:spPr>
          <a:effectLst/>
        </p:spPr>
        <p:txBody>
          <a:bodyPr/>
          <a:lstStyle/>
          <a:p>
            <a:endParaRPr lang="en-US">
              <a:effectLst/>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a:effectLst/>
      </p:grpSpPr>
      <p:sp>
        <p:nvSpPr>
          <p:cNvPr id="2" name="Date Placeholder 1"/>
          <p:cNvSpPr>
            <a:spLocks noGrp="1"/>
          </p:cNvSpPr>
          <p:nvPr>
            <p:ph type="dt" sz="half" idx="10"/>
          </p:nvPr>
        </p:nvSpPr>
        <p:spPr>
          <a:effectLst/>
        </p:spPr>
        <p:txBody>
          <a:bodyPr/>
          <a:lstStyle/>
          <a:p>
            <a:fld id="{D66D9228-A595-9E41-BB73-3345CA26EB3F}" type="datetime1">
              <a:rPr lang="en-US" smtClean="0">
                <a:effectLst/>
              </a:rPr>
              <a:t>11/2/2016</a:t>
            </a:fld>
            <a:endParaRPr lang="en-US">
              <a:effectLst/>
            </a:endParaRPr>
          </a:p>
        </p:txBody>
      </p:sp>
      <p:sp>
        <p:nvSpPr>
          <p:cNvPr id="3" name="Footer Placeholder 2"/>
          <p:cNvSpPr>
            <a:spLocks noGrp="1"/>
          </p:cNvSpPr>
          <p:nvPr>
            <p:ph type="ftr" sz="quarter" idx="11"/>
          </p:nvPr>
        </p:nvSpPr>
        <p:spPr>
          <a:effectLst/>
        </p:spPr>
        <p:txBody>
          <a:bodyPr/>
          <a:lstStyle/>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572000"/>
            <a:ext cx="6784848" cy="1600200"/>
          </a:xfrm>
          <a:effectLst/>
        </p:spPr>
        <p:txBody>
          <a:bodyPr anchor="b">
            <a:normAutofit/>
          </a:bodyPr>
          <a:lstStyle>
            <a:lvl1pPr algn="l">
              <a:defRPr sz="5400" b="0">
                <a:effectLst/>
              </a:defRPr>
            </a:lvl1pPr>
          </a:lstStyle>
          <a:p>
            <a:r>
              <a:rPr lang="en-US" smtClean="0">
                <a:effectLst/>
              </a:rPr>
              <a:t>Click to edit Master title style</a:t>
            </a:r>
            <a:endParaRPr lang="en-US">
              <a:effectLst/>
            </a:endParaRPr>
          </a:p>
        </p:txBody>
      </p:sp>
      <p:sp>
        <p:nvSpPr>
          <p:cNvPr id="3" name="Content Placeholder 2"/>
          <p:cNvSpPr>
            <a:spLocks noGrp="1"/>
          </p:cNvSpPr>
          <p:nvPr>
            <p:ph idx="1"/>
          </p:nvPr>
        </p:nvSpPr>
        <p:spPr>
          <a:xfrm>
            <a:off x="3710866" y="457200"/>
            <a:ext cx="4594934" cy="4114799"/>
          </a:xfrm>
          <a:effectLst/>
        </p:spPr>
        <p:txBody>
          <a:bodyPr/>
          <a:lstStyle>
            <a:lvl1pPr>
              <a:defRPr sz="2400">
                <a:effectLst/>
              </a:defRPr>
            </a:lvl1pPr>
            <a:lvl2pPr>
              <a:defRPr sz="2200">
                <a:effectLst/>
              </a:defRPr>
            </a:lvl2pPr>
            <a:lvl3pPr>
              <a:defRPr sz="2000">
                <a:effectLst/>
              </a:defRPr>
            </a:lvl3pPr>
            <a:lvl4pPr>
              <a:defRPr sz="1800">
                <a:effectLst/>
              </a:defRPr>
            </a:lvl4pPr>
            <a:lvl5pPr>
              <a:defRPr sz="1800">
                <a:effectLst/>
              </a:defRPr>
            </a:lvl5pPr>
            <a:lvl6pPr>
              <a:defRPr sz="2000">
                <a:effectLst/>
              </a:defRPr>
            </a:lvl6pPr>
            <a:lvl7pPr>
              <a:defRPr sz="2000">
                <a:effectLst/>
              </a:defRPr>
            </a:lvl7pPr>
            <a:lvl8pPr>
              <a:defRPr sz="2000">
                <a:effectLst/>
              </a:defRPr>
            </a:lvl8pPr>
            <a:lvl9pPr>
              <a:defRPr sz="2000">
                <a:effectLst/>
              </a:defRPr>
            </a:lvl9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Text Placeholder 3"/>
          <p:cNvSpPr>
            <a:spLocks noGrp="1"/>
          </p:cNvSpPr>
          <p:nvPr>
            <p:ph type="body" sz="half" idx="2"/>
          </p:nvPr>
        </p:nvSpPr>
        <p:spPr>
          <a:xfrm>
            <a:off x="762001" y="457200"/>
            <a:ext cx="2673657" cy="4114800"/>
          </a:xfrm>
          <a:effectLst/>
        </p:spPr>
        <p:txBody>
          <a:bodyPr>
            <a:normAutofit/>
          </a:bodyPr>
          <a:lstStyle>
            <a:lvl1pPr marL="0" indent="0">
              <a:buNone/>
              <a:defRPr sz="2100">
                <a:solidFill>
                  <a:schemeClr val="tx2"/>
                </a:solidFill>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en-US" smtClean="0">
                <a:effectLst/>
              </a:rPr>
              <a:t>Click to edit Master text styles</a:t>
            </a:r>
          </a:p>
        </p:txBody>
      </p:sp>
      <p:sp>
        <p:nvSpPr>
          <p:cNvPr id="5" name="Date Placeholder 4"/>
          <p:cNvSpPr>
            <a:spLocks noGrp="1"/>
          </p:cNvSpPr>
          <p:nvPr>
            <p:ph type="dt" sz="half" idx="10"/>
          </p:nvPr>
        </p:nvSpPr>
        <p:spPr>
          <a:effectLst/>
        </p:spPr>
        <p:txBody>
          <a:bodyPr/>
          <a:lstStyle/>
          <a:p>
            <a:fld id="{DACEA166-5F51-7D44-A297-765F1CB5039C}" type="datetime1">
              <a:rPr lang="en-US" smtClean="0">
                <a:effectLst/>
              </a:rPr>
              <a:t>11/2/2016</a:t>
            </a:fld>
            <a:endParaRPr lang="en-US">
              <a:effectLst/>
            </a:endParaRPr>
          </a:p>
        </p:txBody>
      </p:sp>
      <p:sp>
        <p:nvSpPr>
          <p:cNvPr id="6" name="Footer Placeholder 5"/>
          <p:cNvSpPr>
            <a:spLocks noGrp="1"/>
          </p:cNvSpPr>
          <p:nvPr>
            <p:ph type="ftr" sz="quarter" idx="11"/>
          </p:nvPr>
        </p:nvSpPr>
        <p:spPr>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58952" y="4572000"/>
            <a:ext cx="6784848" cy="1600200"/>
          </a:xfrm>
          <a:effectLst/>
        </p:spPr>
        <p:txBody>
          <a:bodyPr anchor="b">
            <a:normAutofit/>
          </a:bodyPr>
          <a:lstStyle>
            <a:lvl1pPr algn="l">
              <a:defRPr sz="5400" b="0">
                <a:effectLst/>
              </a:defRPr>
            </a:lvl1pPr>
          </a:lstStyle>
          <a:p>
            <a:r>
              <a:rPr lang="en-US" smtClean="0">
                <a:effectLst/>
              </a:rPr>
              <a:t>Click to edit Master title style</a:t>
            </a:r>
            <a:endParaRPr lang="en-US">
              <a:effectLst/>
            </a:endParaRPr>
          </a:p>
        </p:txBody>
      </p:sp>
      <p:sp>
        <p:nvSpPr>
          <p:cNvPr id="3" name="Picture Placeholder 2"/>
          <p:cNvSpPr>
            <a:spLocks noGrp="1"/>
          </p:cNvSpPr>
          <p:nvPr>
            <p:ph type="pic" idx="1"/>
          </p:nvPr>
        </p:nvSpPr>
        <p:spPr>
          <a:xfrm>
            <a:off x="777240" y="457200"/>
            <a:ext cx="7543800" cy="2895600"/>
          </a:xfrm>
          <a:ln w="6350">
            <a:solidFill>
              <a:schemeClr val="tx2"/>
            </a:solidFill>
          </a:ln>
          <a:effectLst/>
        </p:spPr>
        <p:txBody>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r>
              <a:rPr lang="en-US" smtClean="0">
                <a:effectLst/>
              </a:rPr>
              <a:t>Drag picture to placeholder or click icon to add</a:t>
            </a:r>
            <a:endParaRPr lang="en-US">
              <a:effectLst/>
            </a:endParaRPr>
          </a:p>
        </p:txBody>
      </p:sp>
      <p:sp>
        <p:nvSpPr>
          <p:cNvPr id="4" name="Text Placeholder 3"/>
          <p:cNvSpPr>
            <a:spLocks noGrp="1"/>
          </p:cNvSpPr>
          <p:nvPr>
            <p:ph type="body" sz="half" idx="2"/>
          </p:nvPr>
        </p:nvSpPr>
        <p:spPr>
          <a:xfrm>
            <a:off x="850392" y="3505200"/>
            <a:ext cx="7391400" cy="804862"/>
          </a:xfrm>
          <a:effectLst/>
        </p:spPr>
        <p:txBody>
          <a:bodyPr anchor="t" anchorCtr="0">
            <a:normAutofit/>
          </a:bodyPr>
          <a:lstStyle>
            <a:lvl1pPr marL="0" indent="0">
              <a:buNone/>
              <a:defRPr sz="18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en-US" smtClean="0">
                <a:effectLst/>
              </a:rPr>
              <a:t>Click to edit Master text styles</a:t>
            </a:r>
          </a:p>
        </p:txBody>
      </p:sp>
      <p:sp>
        <p:nvSpPr>
          <p:cNvPr id="5" name="Date Placeholder 4"/>
          <p:cNvSpPr>
            <a:spLocks noGrp="1"/>
          </p:cNvSpPr>
          <p:nvPr>
            <p:ph type="dt" sz="half" idx="10"/>
          </p:nvPr>
        </p:nvSpPr>
        <p:spPr>
          <a:effectLst/>
        </p:spPr>
        <p:txBody>
          <a:bodyPr/>
          <a:lstStyle/>
          <a:p>
            <a:fld id="{45FE965D-5E18-1F4F-BBF9-33240AEB47FE}" type="datetime1">
              <a:rPr lang="en-US" smtClean="0">
                <a:effectLst/>
              </a:rPr>
              <a:t>11/2/2016</a:t>
            </a:fld>
            <a:endParaRPr lang="en-US">
              <a:effectLst/>
            </a:endParaRPr>
          </a:p>
        </p:txBody>
      </p:sp>
      <p:sp>
        <p:nvSpPr>
          <p:cNvPr id="6" name="Footer Placeholder 5"/>
          <p:cNvSpPr>
            <a:spLocks noGrp="1"/>
          </p:cNvSpPr>
          <p:nvPr>
            <p:ph type="ftr" sz="quarter" idx="11"/>
          </p:nvPr>
        </p:nvSpPr>
        <p:spPr>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BFEBEB0A-9E3D-4B14-9782-E2AE3DA60D96}" type="slidenum">
              <a:rPr lang="en-US" smtClean="0">
                <a:effectLst/>
              </a:rPr>
              <a:t>‹#›</a:t>
            </a:fld>
            <a:endParaRPr lang="en-US">
              <a:effectLs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a:effectLst/>
      </p:grpSpPr>
      <p:sp>
        <p:nvSpPr>
          <p:cNvPr id="2" name="Title Placeholder 1"/>
          <p:cNvSpPr>
            <a:spLocks noGrp="1"/>
          </p:cNvSpPr>
          <p:nvPr>
            <p:ph type="title"/>
          </p:nvPr>
        </p:nvSpPr>
        <p:spPr>
          <a:xfrm>
            <a:off x="762000" y="4572000"/>
            <a:ext cx="6781800" cy="1600200"/>
          </a:xfrm>
          <a:prstGeom prst="rect">
            <a:avLst/>
          </a:prstGeom>
          <a:effectLst/>
        </p:spPr>
        <p:txBody>
          <a:bodyPr vert="horz" lIns="91440" tIns="45720" rIns="91440" bIns="45720" rtlCol="0" anchor="b" anchorCtr="0">
            <a:normAutofit/>
          </a:body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762000" y="685800"/>
            <a:ext cx="7543800" cy="3886200"/>
          </a:xfrm>
          <a:prstGeom prst="rect">
            <a:avLst/>
          </a:prstGeom>
          <a:effectLst/>
        </p:spPr>
        <p:txBody>
          <a:bodyPr vert="horz" lIns="91440" tIns="45720" rIns="91440" bIns="45720" rtlCol="0" anchor="ctr" anchorCtr="0">
            <a:normAutofit/>
          </a:body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3"/>
          <p:cNvSpPr>
            <a:spLocks noGrp="1"/>
          </p:cNvSpPr>
          <p:nvPr>
            <p:ph type="dt" sz="half" idx="2"/>
          </p:nvPr>
        </p:nvSpPr>
        <p:spPr>
          <a:xfrm>
            <a:off x="6248400" y="6208776"/>
            <a:ext cx="2133600" cy="365125"/>
          </a:xfrm>
          <a:prstGeom prst="rect">
            <a:avLst/>
          </a:prstGeom>
          <a:effectLst/>
        </p:spPr>
        <p:txBody>
          <a:bodyPr vert="horz" lIns="91440" tIns="45720" rIns="91440" bIns="45720" rtlCol="0" anchor="ctr"/>
          <a:lstStyle>
            <a:lvl1pPr algn="r">
              <a:defRPr sz="1200" b="1">
                <a:solidFill>
                  <a:schemeClr val="tx2">
                    <a:lumMod val="90000"/>
                    <a:lumOff val="10000"/>
                  </a:schemeClr>
                </a:solidFill>
                <a:effectLst/>
                <a:latin typeface="+mn-lt"/>
              </a:defRPr>
            </a:lvl1pPr>
          </a:lstStyle>
          <a:p>
            <a:fld id="{01CF2446-7506-0F41-8B53-9992BCCA3678}" type="datetime1">
              <a:rPr lang="en-US" smtClean="0">
                <a:effectLst/>
              </a:rPr>
              <a:t>11/2/2016</a:t>
            </a:fld>
            <a:endParaRPr lang="en-US">
              <a:effectLst/>
            </a:endParaRPr>
          </a:p>
        </p:txBody>
      </p:sp>
      <p:sp>
        <p:nvSpPr>
          <p:cNvPr id="5" name="Footer Placeholder 4"/>
          <p:cNvSpPr>
            <a:spLocks noGrp="1"/>
          </p:cNvSpPr>
          <p:nvPr>
            <p:ph type="ftr" sz="quarter" idx="3"/>
          </p:nvPr>
        </p:nvSpPr>
        <p:spPr>
          <a:xfrm>
            <a:off x="761999" y="6208776"/>
            <a:ext cx="4873869" cy="365125"/>
          </a:xfrm>
          <a:prstGeom prst="rect">
            <a:avLst/>
          </a:prstGeom>
          <a:effectLst/>
        </p:spPr>
        <p:txBody>
          <a:bodyPr vert="horz" lIns="91440" tIns="45720" rIns="91440" bIns="45720" rtlCol="0" anchor="ctr"/>
          <a:lstStyle>
            <a:lvl1pPr algn="l">
              <a:defRPr sz="1200" b="1">
                <a:solidFill>
                  <a:schemeClr val="tx2">
                    <a:lumMod val="90000"/>
                    <a:lumOff val="10000"/>
                  </a:schemeClr>
                </a:solidFill>
                <a:effectLst/>
              </a:defRPr>
            </a:lvl1pPr>
          </a:lstStyle>
          <a:p>
            <a:endParaRPr lang="en-US">
              <a:effectLst/>
            </a:endParaRPr>
          </a:p>
        </p:txBody>
      </p:sp>
      <p:sp>
        <p:nvSpPr>
          <p:cNvPr id="6" name="Slide Number Placeholder 5"/>
          <p:cNvSpPr>
            <a:spLocks noGrp="1"/>
          </p:cNvSpPr>
          <p:nvPr>
            <p:ph type="sldNum" sz="quarter" idx="4"/>
          </p:nvPr>
        </p:nvSpPr>
        <p:spPr>
          <a:xfrm>
            <a:off x="7620000" y="5687568"/>
            <a:ext cx="762000" cy="365125"/>
          </a:xfrm>
          <a:prstGeom prst="rect">
            <a:avLst/>
          </a:prstGeom>
          <a:effectLst/>
        </p:spPr>
        <p:txBody>
          <a:bodyPr vert="horz" lIns="91440" tIns="45720" rIns="91440" bIns="45720" rtlCol="0" anchor="ctr"/>
          <a:lstStyle>
            <a:lvl1pPr algn="r">
              <a:defRPr sz="2400">
                <a:solidFill>
                  <a:schemeClr val="tx1">
                    <a:lumMod val="85000"/>
                    <a:lumOff val="15000"/>
                  </a:schemeClr>
                </a:solidFill>
                <a:effectLst/>
                <a:latin typeface="+mj-lt"/>
              </a:defRPr>
            </a:lvl1pPr>
          </a:lstStyle>
          <a:p>
            <a:fld id="{BFEBEB0A-9E3D-4B14-9782-E2AE3DA60D96}" type="slidenum">
              <a:rPr lang="en-US" smtClean="0">
                <a:effectLst/>
              </a:rPr>
              <a:t>‹#›</a:t>
            </a:fld>
            <a:endParaRPr lang="en-US">
              <a:effectLst/>
            </a:endParaRPr>
          </a:p>
        </p:txBody>
      </p:sp>
      <p:sp>
        <p:nvSpPr>
          <p:cNvPr id="8" name="Rectangle 7"/>
          <p:cNvSpPr/>
          <p:nvPr/>
        </p:nvSpPr>
        <p:spPr>
          <a:xfrm>
            <a:off x="777240" y="0"/>
            <a:ext cx="7543800" cy="381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endParaRPr>
          </a:p>
        </p:txBody>
      </p:sp>
      <p:sp>
        <p:nvSpPr>
          <p:cNvPr id="9" name="Rectangle 8"/>
          <p:cNvSpPr/>
          <p:nvPr/>
        </p:nvSpPr>
        <p:spPr>
          <a:xfrm>
            <a:off x="777240" y="6172200"/>
            <a:ext cx="7543800" cy="2743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defTabSz="914400" rtl="0" eaLnBrk="1" latinLnBrk="0" hangingPunct="1">
        <a:spcBef>
          <a:spcPct val="0"/>
        </a:spcBef>
        <a:buNone/>
        <a:defRPr sz="5400" kern="1200">
          <a:solidFill>
            <a:schemeClr val="tx1">
              <a:lumMod val="85000"/>
              <a:lumOff val="15000"/>
            </a:schemeClr>
          </a:solidFill>
          <a:effectLst/>
          <a:latin typeface="+mj-lt"/>
          <a:ea typeface="+mj-ea"/>
          <a:cs typeface="+mj-cs"/>
        </a:defRPr>
      </a:lvl1pPr>
      <a:lvl2pPr eaLnBrk="1" hangingPunct="1">
        <a:defRPr>
          <a:solidFill>
            <a:schemeClr val="tx2"/>
          </a:solidFill>
          <a:effectLst/>
        </a:defRPr>
      </a:lvl2pPr>
      <a:lvl3pPr eaLnBrk="1" hangingPunct="1">
        <a:defRPr>
          <a:solidFill>
            <a:schemeClr val="tx2"/>
          </a:solidFill>
          <a:effectLst/>
        </a:defRPr>
      </a:lvl3pPr>
      <a:lvl4pPr eaLnBrk="1" hangingPunct="1">
        <a:defRPr>
          <a:solidFill>
            <a:schemeClr val="tx2"/>
          </a:solidFill>
          <a:effectLst/>
        </a:defRPr>
      </a:lvl4pPr>
      <a:lvl5pPr eaLnBrk="1" hangingPunct="1">
        <a:defRPr>
          <a:solidFill>
            <a:schemeClr val="tx2"/>
          </a:solidFill>
          <a:effectLst/>
        </a:defRPr>
      </a:lvl5pPr>
      <a:lvl6pPr eaLnBrk="1" hangingPunct="1">
        <a:defRPr>
          <a:solidFill>
            <a:schemeClr val="tx2"/>
          </a:solidFill>
          <a:effectLst/>
        </a:defRPr>
      </a:lvl6pPr>
      <a:lvl7pPr eaLnBrk="1" hangingPunct="1">
        <a:defRPr>
          <a:solidFill>
            <a:schemeClr val="tx2"/>
          </a:solidFill>
          <a:effectLst/>
        </a:defRPr>
      </a:lvl7pPr>
      <a:lvl8pPr eaLnBrk="1" hangingPunct="1">
        <a:defRPr>
          <a:solidFill>
            <a:schemeClr val="tx2"/>
          </a:solidFill>
          <a:effectLst/>
        </a:defRPr>
      </a:lvl8pPr>
      <a:lvl9pPr eaLnBrk="1" hangingPunct="1">
        <a:defRPr>
          <a:solidFill>
            <a:schemeClr val="tx2"/>
          </a:solidFill>
          <a:effectLst/>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effectLst/>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effectLst/>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effectLst/>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effectLst/>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effectLst/>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effectLst/>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effectLst/>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effectLst/>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effectLst/>
          <a:latin typeface="+mn-lt"/>
          <a:ea typeface="+mn-ea"/>
          <a:cs typeface="+mn-cs"/>
        </a:defRPr>
      </a:lvl9pPr>
    </p:bodyStyle>
    <p:other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ctrTitle"/>
          </p:nvPr>
        </p:nvSpPr>
        <p:spPr>
          <a:effectLst/>
        </p:spPr>
        <p:txBody>
          <a:bodyPr/>
          <a:lstStyle/>
          <a:p>
            <a:pPr algn="ctr"/>
            <a:r>
              <a:rPr lang="en-US" sz="5400" smtClean="0">
                <a:effectLst/>
              </a:rPr>
              <a:t/>
            </a:r>
            <a:br>
              <a:rPr lang="en-US" sz="5400" smtClean="0">
                <a:effectLst/>
              </a:rPr>
            </a:br>
            <a:r>
              <a:rPr lang="en-US" sz="5400">
                <a:effectLst/>
              </a:rPr>
              <a:t/>
            </a:r>
            <a:br>
              <a:rPr lang="en-US" sz="5400">
                <a:effectLst/>
              </a:rPr>
            </a:br>
            <a:r>
              <a:rPr lang="en-US" sz="5400" smtClean="0">
                <a:effectLst/>
              </a:rPr>
              <a:t/>
            </a:r>
            <a:br>
              <a:rPr lang="en-US" sz="5400" smtClean="0">
                <a:effectLst/>
              </a:rPr>
            </a:br>
            <a:r>
              <a:rPr lang="en-US" sz="5400">
                <a:effectLst/>
              </a:rPr>
              <a:t/>
            </a:r>
            <a:br>
              <a:rPr lang="en-US" sz="5400">
                <a:effectLst/>
              </a:rPr>
            </a:br>
            <a:r>
              <a:rPr lang="en-US" sz="5400" smtClean="0">
                <a:effectLst/>
              </a:rPr>
              <a:t/>
            </a:r>
            <a:br>
              <a:rPr lang="en-US" sz="5400" smtClean="0">
                <a:effectLst/>
              </a:rPr>
            </a:br>
            <a:r>
              <a:rPr lang="en-US" sz="5400">
                <a:effectLst/>
              </a:rPr>
              <a:t/>
            </a:r>
            <a:br>
              <a:rPr lang="en-US" sz="5400">
                <a:effectLst/>
              </a:rPr>
            </a:br>
            <a:r>
              <a:rPr lang="en-US" sz="5400" smtClean="0">
                <a:effectLst/>
              </a:rPr>
              <a:t/>
            </a:r>
            <a:br>
              <a:rPr lang="en-US" sz="5400" smtClean="0">
                <a:effectLst/>
              </a:rPr>
            </a:br>
            <a:r>
              <a:rPr lang="en-US" sz="5400">
                <a:effectLst/>
              </a:rPr>
              <a:t/>
            </a:r>
            <a:br>
              <a:rPr lang="en-US" sz="5400">
                <a:effectLst/>
              </a:rPr>
            </a:br>
            <a:r>
              <a:rPr lang="en-US" sz="5400" smtClean="0">
                <a:effectLst/>
              </a:rPr>
              <a:t>2016 LEGISLATIVE UPDATE</a:t>
            </a:r>
            <a:endParaRPr lang="en-US" sz="5400">
              <a:effectLst/>
            </a:endParaRPr>
          </a:p>
        </p:txBody>
      </p:sp>
      <p:sp>
        <p:nvSpPr>
          <p:cNvPr id="3" name="Subtitle 2"/>
          <p:cNvSpPr>
            <a:spLocks noGrp="1"/>
          </p:cNvSpPr>
          <p:nvPr>
            <p:ph type="subTitle" idx="1"/>
          </p:nvPr>
        </p:nvSpPr>
        <p:spPr>
          <a:xfrm>
            <a:off x="762000" y="4724399"/>
            <a:ext cx="6858000" cy="1328293"/>
          </a:xfrm>
          <a:effectLst/>
        </p:spPr>
        <p:txBody>
          <a:bodyPr>
            <a:normAutofit fontScale="92500" lnSpcReduction="10000"/>
          </a:bodyPr>
          <a:lstStyle/>
          <a:p>
            <a:pPr algn="just"/>
            <a:r>
              <a:rPr lang="en-US" sz="2000" smtClean="0">
                <a:effectLst/>
                <a:latin typeface="Arial"/>
                <a:cs typeface="Arial"/>
              </a:rPr>
              <a:t>JOHN C. TERELL, AICP , VP, POLICY &amp; LEGISLATION</a:t>
            </a:r>
          </a:p>
          <a:p>
            <a:pPr algn="just"/>
            <a:r>
              <a:rPr lang="en-US" sz="2000" smtClean="0">
                <a:effectLst/>
                <a:latin typeface="Arial"/>
                <a:cs typeface="Arial"/>
              </a:rPr>
              <a:t>SANDE GEORGE, STEFAN/GEORGE ASSOCIATES</a:t>
            </a:r>
          </a:p>
          <a:p>
            <a:pPr algn="just"/>
            <a:r>
              <a:rPr lang="en-US" sz="2000" smtClean="0">
                <a:effectLst/>
                <a:latin typeface="Arial"/>
                <a:cs typeface="Arial"/>
              </a:rPr>
              <a:t>LAUREN DE VALENCIA, STEFAN/GEORGE ASSOCIATES</a:t>
            </a:r>
          </a:p>
          <a:p>
            <a:pPr algn="just"/>
            <a:r>
              <a:rPr lang="en-US" sz="2000" cap="all" smtClean="0">
                <a:effectLst/>
                <a:latin typeface="Arial"/>
                <a:cs typeface="Arial"/>
              </a:rPr>
              <a:t>BARBARA KAUTZ</a:t>
            </a:r>
            <a:r>
              <a:rPr lang="en-US" sz="2000" cap="all">
                <a:effectLst/>
                <a:cs typeface="Arial"/>
              </a:rPr>
              <a:t>, Goldfarb &amp; Lipman LLP</a:t>
            </a:r>
            <a:endParaRPr lang="en-US" sz="2000" cap="all" smtClean="0">
              <a:effectLst/>
              <a:latin typeface="Arial"/>
              <a:cs typeface="Arial"/>
            </a:endParaRPr>
          </a:p>
          <a:p>
            <a:pPr algn="ctr"/>
            <a:endParaRPr lang="en-US" sz="2000">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a:t>
            </a:fld>
            <a:endParaRPr lang="en-US">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8480" y="227922"/>
            <a:ext cx="4070332" cy="2588539"/>
          </a:xfrm>
          <a:prstGeom prst="rect">
            <a:avLst/>
          </a:prstGeom>
          <a:effectLst/>
        </p:spPr>
      </p:pic>
    </p:spTree>
    <p:extLst>
      <p:ext uri="{BB962C8B-B14F-4D97-AF65-F5344CB8AC3E}">
        <p14:creationId xmlns:p14="http://schemas.microsoft.com/office/powerpoint/2010/main" val="154675525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Density Bonus</a:t>
            </a:r>
            <a:endParaRPr lang="en-US" sz="3600">
              <a:effectLst/>
            </a:endParaRPr>
          </a:p>
        </p:txBody>
      </p:sp>
      <p:sp>
        <p:nvSpPr>
          <p:cNvPr id="3" name="Content Placeholder 2"/>
          <p:cNvSpPr>
            <a:spLocks noGrp="1"/>
          </p:cNvSpPr>
          <p:nvPr>
            <p:ph idx="1"/>
          </p:nvPr>
        </p:nvSpPr>
        <p:spPr>
          <a:xfrm>
            <a:off x="1002632" y="685800"/>
            <a:ext cx="7543800" cy="3886200"/>
          </a:xfrm>
          <a:effectLst/>
        </p:spPr>
        <p:txBody>
          <a:bodyPr/>
          <a:lstStyle/>
          <a:p>
            <a:pPr marL="0" indent="0">
              <a:buNone/>
            </a:pPr>
            <a:r>
              <a:rPr lang="ro-RO" smtClean="0">
                <a:effectLst/>
              </a:rPr>
              <a:t>c</a:t>
            </a:r>
            <a:r>
              <a:rPr lang="ro-RO">
                <a:effectLst/>
              </a:rPr>
              <a:t>)   </a:t>
            </a:r>
            <a:r>
              <a:rPr lang="de-DE">
                <a:effectLst/>
              </a:rPr>
              <a:t>Up to a 20% increase in maximum height </a:t>
            </a:r>
            <a:r>
              <a:rPr lang="de-DE" smtClean="0">
                <a:effectLst/>
              </a:rPr>
              <a:t>	requirements</a:t>
            </a:r>
            <a:endParaRPr lang="de-DE">
              <a:effectLst/>
            </a:endParaRPr>
          </a:p>
          <a:p>
            <a:pPr marL="0" indent="0">
              <a:buNone/>
            </a:pPr>
            <a:r>
              <a:rPr lang="de-DE" smtClean="0">
                <a:effectLst/>
              </a:rPr>
              <a:t>d)   </a:t>
            </a:r>
            <a:r>
              <a:rPr lang="de-DE">
                <a:effectLst/>
              </a:rPr>
              <a:t>Up to a 20% </a:t>
            </a:r>
            <a:r>
              <a:rPr lang="de-DE" smtClean="0">
                <a:effectLst/>
              </a:rPr>
              <a:t>reduction </a:t>
            </a:r>
            <a:r>
              <a:rPr lang="de-DE">
                <a:effectLst/>
              </a:rPr>
              <a:t>in minimum parking </a:t>
            </a:r>
            <a:r>
              <a:rPr lang="de-DE" smtClean="0">
                <a:effectLst/>
              </a:rPr>
              <a:t>	requirements</a:t>
            </a:r>
            <a:endParaRPr lang="de-DE">
              <a:effectLst/>
            </a:endParaRPr>
          </a:p>
          <a:p>
            <a:pPr marL="0" indent="0">
              <a:buNone/>
            </a:pPr>
            <a:r>
              <a:rPr lang="de-DE">
                <a:effectLst/>
              </a:rPr>
              <a:t>e)   Use of a limited-use/limited-application elevator for </a:t>
            </a:r>
            <a:r>
              <a:rPr lang="de-DE" smtClean="0">
                <a:effectLst/>
              </a:rPr>
              <a:t>	upper </a:t>
            </a:r>
            <a:r>
              <a:rPr lang="de-DE">
                <a:effectLst/>
              </a:rPr>
              <a:t>floor accessibility</a:t>
            </a:r>
          </a:p>
          <a:p>
            <a:pPr marL="0" indent="0">
              <a:buNone/>
            </a:pPr>
            <a:r>
              <a:rPr lang="de-DE">
                <a:effectLst/>
              </a:rPr>
              <a:t>f)   An exception </a:t>
            </a:r>
            <a:r>
              <a:rPr lang="en-US">
                <a:effectLst/>
              </a:rPr>
              <a:t>to a zoning ordinance or other land </a:t>
            </a:r>
            <a:r>
              <a:rPr lang="en-US" smtClean="0">
                <a:effectLst/>
              </a:rPr>
              <a:t>	use </a:t>
            </a:r>
            <a:r>
              <a:rPr lang="ro-RO">
                <a:effectLst/>
              </a:rPr>
              <a:t>regulation</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10</a:t>
            </a:fld>
            <a:endParaRPr lang="en-US">
              <a:effectLst/>
            </a:endParaRPr>
          </a:p>
        </p:txBody>
      </p:sp>
    </p:spTree>
    <p:extLst>
      <p:ext uri="{BB962C8B-B14F-4D97-AF65-F5344CB8AC3E}">
        <p14:creationId xmlns:p14="http://schemas.microsoft.com/office/powerpoint/2010/main" val="292272567"/>
      </p:ext>
    </p:extLst>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SB 1000 (Leyva)</a:t>
            </a:r>
            <a:r>
              <a:rPr lang="en-US" sz="3200" b="1">
                <a:effectLst/>
                <a:cs typeface="Arial"/>
              </a:rPr>
              <a:t/>
            </a:r>
            <a:br>
              <a:rPr lang="en-US" sz="3200" b="1">
                <a:effectLst/>
                <a:cs typeface="Arial"/>
              </a:rPr>
            </a:br>
            <a:r>
              <a:rPr lang="en-US" sz="3200" b="1">
                <a:effectLst/>
                <a:cs typeface="Arial"/>
              </a:rPr>
              <a:t>Mandatory Environmental Justice Planning in the General Plan</a:t>
            </a:r>
            <a:endParaRPr lang="en-US" sz="3200">
              <a:effectLst/>
            </a:endParaRPr>
          </a:p>
        </p:txBody>
      </p:sp>
      <p:sp>
        <p:nvSpPr>
          <p:cNvPr id="3" name="Content Placeholder 2"/>
          <p:cNvSpPr>
            <a:spLocks noGrp="1"/>
          </p:cNvSpPr>
          <p:nvPr>
            <p:ph idx="1"/>
          </p:nvPr>
        </p:nvSpPr>
        <p:spPr>
          <a:effectLst/>
        </p:spPr>
        <p:txBody>
          <a:bodyPr/>
          <a:lstStyle/>
          <a:p>
            <a:r>
              <a:rPr lang="en-US">
                <a:effectLst/>
              </a:rPr>
              <a:t>Defines "Public facilities" to include public improvements,  public services, and community amenities</a:t>
            </a:r>
          </a:p>
          <a:p>
            <a:r>
              <a:rPr lang="en-US">
                <a:effectLst/>
              </a:rPr>
              <a:t>Defines "Low-income area" to mean an area with household incomes at or below 80% of the statewide median income or with household incomes at or below the threshold designated as low income by HCD’s list of adopted state income </a:t>
            </a:r>
            <a:r>
              <a:rPr lang="en-US" smtClean="0">
                <a:effectLst/>
              </a:rPr>
              <a:t>limits</a:t>
            </a:r>
            <a:endParaRPr lang="de-DE">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100</a:t>
            </a:fld>
            <a:endParaRPr lang="en-US">
              <a:effectLst/>
            </a:endParaRPr>
          </a:p>
        </p:txBody>
      </p:sp>
    </p:spTree>
    <p:extLst>
      <p:ext uri="{BB962C8B-B14F-4D97-AF65-F5344CB8AC3E}">
        <p14:creationId xmlns:p14="http://schemas.microsoft.com/office/powerpoint/2010/main" val="1943081376"/>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SB 1000 (Leyva)</a:t>
            </a:r>
            <a:r>
              <a:rPr lang="en-US" sz="3200" b="1">
                <a:effectLst/>
                <a:cs typeface="Arial"/>
              </a:rPr>
              <a:t/>
            </a:r>
            <a:br>
              <a:rPr lang="en-US" sz="3200" b="1">
                <a:effectLst/>
                <a:cs typeface="Arial"/>
              </a:rPr>
            </a:br>
            <a:r>
              <a:rPr lang="en-US" sz="3200" b="1">
                <a:effectLst/>
                <a:cs typeface="Arial"/>
              </a:rPr>
              <a:t>Mandatory Environmental Justice Planning in the General Plan</a:t>
            </a:r>
            <a:endParaRPr lang="en-US" sz="3200">
              <a:effectLst/>
            </a:endParaRPr>
          </a:p>
        </p:txBody>
      </p:sp>
      <p:sp>
        <p:nvSpPr>
          <p:cNvPr id="3" name="Content Placeholder 2"/>
          <p:cNvSpPr>
            <a:spLocks noGrp="1"/>
          </p:cNvSpPr>
          <p:nvPr>
            <p:ph idx="1"/>
          </p:nvPr>
        </p:nvSpPr>
        <p:spPr>
          <a:effectLst/>
        </p:spPr>
        <p:txBody>
          <a:bodyPr>
            <a:normAutofit lnSpcReduction="10000"/>
          </a:bodyPr>
          <a:lstStyle/>
          <a:p>
            <a:r>
              <a:rPr lang="de-DE" smtClean="0">
                <a:effectLst/>
              </a:rPr>
              <a:t>States the </a:t>
            </a:r>
            <a:r>
              <a:rPr lang="de-DE">
                <a:effectLst/>
              </a:rPr>
              <a:t>Legislature does not intend, pursuant to </a:t>
            </a:r>
            <a:r>
              <a:rPr lang="de-DE" smtClean="0">
                <a:effectLst/>
              </a:rPr>
              <a:t>the </a:t>
            </a:r>
            <a:r>
              <a:rPr lang="de-DE">
                <a:effectLst/>
              </a:rPr>
              <a:t>bill's requirements, to require a </a:t>
            </a:r>
            <a:r>
              <a:rPr lang="de-DE" smtClean="0">
                <a:effectLst/>
              </a:rPr>
              <a:t>city or county </a:t>
            </a:r>
            <a:r>
              <a:rPr lang="de-DE">
                <a:effectLst/>
              </a:rPr>
              <a:t>to take any action prohibited by the </a:t>
            </a:r>
            <a:r>
              <a:rPr lang="de-DE" smtClean="0">
                <a:effectLst/>
              </a:rPr>
              <a:t>US or CA Constitution</a:t>
            </a:r>
            <a:r>
              <a:rPr lang="de-DE">
                <a:effectLst/>
              </a:rPr>
              <a:t> </a:t>
            </a:r>
            <a:r>
              <a:rPr lang="de-DE" smtClean="0">
                <a:effectLst/>
              </a:rPr>
              <a:t>(new development can‘t be required to fix past EJ impacts)</a:t>
            </a:r>
          </a:p>
          <a:p>
            <a:r>
              <a:rPr lang="de-DE" smtClean="0">
                <a:effectLst/>
              </a:rPr>
              <a:t>Allows local agencies to use equivalent requirements already in local General Plans or other documents to meet these new requirements</a:t>
            </a:r>
          </a:p>
          <a:p>
            <a:pPr marL="0" indent="0">
              <a:buNone/>
            </a:pPr>
            <a:r>
              <a:rPr lang="en-US" b="1">
                <a:effectLst/>
                <a:cs typeface="Arial"/>
              </a:rPr>
              <a:t>Position: Support as Amended </a:t>
            </a:r>
          </a:p>
          <a:p>
            <a:pPr marL="0" indent="0">
              <a:buNone/>
            </a:pPr>
            <a:r>
              <a:rPr lang="en-US" b="1">
                <a:effectLst/>
                <a:cs typeface="Arial"/>
              </a:rPr>
              <a:t>Location: Signed by the Governor</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101</a:t>
            </a:fld>
            <a:endParaRPr lang="en-US">
              <a:effectLst/>
            </a:endParaRPr>
          </a:p>
        </p:txBody>
      </p:sp>
    </p:spTree>
    <p:extLst>
      <p:ext uri="{BB962C8B-B14F-4D97-AF65-F5344CB8AC3E}">
        <p14:creationId xmlns:p14="http://schemas.microsoft.com/office/powerpoint/2010/main" val="753552843"/>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b="1" dirty="0" smtClean="0">
                <a:solidFill>
                  <a:srgbClr val="000090"/>
                </a:solidFill>
                <a:effectLst/>
              </a:rPr>
              <a:t>HCD Housing Advisory Group</a:t>
            </a:r>
            <a:endParaRPr lang="en-US" b="1" dirty="0">
              <a:solidFill>
                <a:srgbClr val="000090"/>
              </a:solidFill>
              <a:effectLst/>
            </a:endParaRPr>
          </a:p>
        </p:txBody>
      </p:sp>
      <p:sp>
        <p:nvSpPr>
          <p:cNvPr id="3" name="Content Placeholder 2"/>
          <p:cNvSpPr>
            <a:spLocks noGrp="1"/>
          </p:cNvSpPr>
          <p:nvPr>
            <p:ph idx="1"/>
          </p:nvPr>
        </p:nvSpPr>
        <p:spPr>
          <a:effectLst/>
        </p:spPr>
        <p:txBody>
          <a:bodyPr>
            <a:normAutofit lnSpcReduction="10000"/>
          </a:bodyPr>
          <a:lstStyle/>
          <a:p>
            <a:r>
              <a:rPr lang="en-US" dirty="0" smtClean="0">
                <a:solidFill>
                  <a:schemeClr val="tx1"/>
                </a:solidFill>
                <a:effectLst/>
                <a:latin typeface="Arial"/>
                <a:cs typeface="Arial"/>
              </a:rPr>
              <a:t>HCD convened a ‘stakeholder’ group to discuss possible changes in Housing Element law.</a:t>
            </a:r>
          </a:p>
          <a:p>
            <a:r>
              <a:rPr lang="en-US" dirty="0" smtClean="0">
                <a:solidFill>
                  <a:schemeClr val="tx1"/>
                </a:solidFill>
                <a:effectLst/>
                <a:latin typeface="Arial"/>
                <a:cs typeface="Arial"/>
              </a:rPr>
              <a:t>Group never reached consensus and no final report or recommendations have been prepared by HCD.</a:t>
            </a:r>
          </a:p>
          <a:p>
            <a:r>
              <a:rPr lang="en-US" dirty="0" smtClean="0">
                <a:solidFill>
                  <a:schemeClr val="tx1"/>
                </a:solidFill>
                <a:effectLst/>
                <a:latin typeface="Arial"/>
                <a:cs typeface="Arial"/>
              </a:rPr>
              <a:t>Areas where the most comment from advocates:</a:t>
            </a:r>
          </a:p>
          <a:p>
            <a:pPr lvl="1"/>
            <a:r>
              <a:rPr lang="en-US" dirty="0" smtClean="0">
                <a:solidFill>
                  <a:schemeClr val="tx1"/>
                </a:solidFill>
                <a:effectLst/>
                <a:latin typeface="Arial"/>
                <a:cs typeface="Arial"/>
              </a:rPr>
              <a:t>RHNA allocations too low.</a:t>
            </a:r>
          </a:p>
          <a:p>
            <a:pPr lvl="1"/>
            <a:r>
              <a:rPr lang="en-US" dirty="0" smtClean="0">
                <a:solidFill>
                  <a:schemeClr val="tx1"/>
                </a:solidFill>
                <a:effectLst/>
                <a:latin typeface="Arial"/>
                <a:cs typeface="Arial"/>
              </a:rPr>
              <a:t>Cities designating unsuitable housing sites. ABAG study showing only 15% of housing built on sites designated in housing elements.</a:t>
            </a:r>
          </a:p>
          <a:p>
            <a:r>
              <a:rPr lang="en-US" dirty="0" smtClean="0">
                <a:solidFill>
                  <a:schemeClr val="tx1"/>
                </a:solidFill>
                <a:effectLst/>
                <a:latin typeface="Arial"/>
                <a:cs typeface="Arial"/>
              </a:rPr>
              <a:t>Stay tuned; issues won’t die.</a:t>
            </a:r>
          </a:p>
          <a:p>
            <a:endParaRPr lang="en-US" dirty="0">
              <a:solidFill>
                <a:schemeClr val="tx1"/>
              </a:solidFill>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102</a:t>
            </a:fld>
            <a:endParaRPr lang="en-US">
              <a:effectLst/>
            </a:endParaRPr>
          </a:p>
        </p:txBody>
      </p:sp>
      <p:sp>
        <p:nvSpPr>
          <p:cNvPr id="4" name="TextBox 3"/>
          <p:cNvSpPr txBox="1"/>
          <p:nvPr/>
        </p:nvSpPr>
        <p:spPr>
          <a:xfrm>
            <a:off x="8432800" y="6519333"/>
            <a:ext cx="338629" cy="369332"/>
          </a:xfrm>
          <a:prstGeom prst="rect">
            <a:avLst/>
          </a:prstGeom>
          <a:noFill/>
          <a:effectLst/>
        </p:spPr>
        <p:txBody>
          <a:bodyPr wrap="none" rtlCol="0">
            <a:spAutoFit/>
          </a:bodyPr>
          <a:lstStyle/>
          <a:p>
            <a:r>
              <a:rPr lang="en-US" smtClean="0">
                <a:effectLst/>
              </a:rPr>
              <a:t>B</a:t>
            </a:r>
            <a:endParaRPr lang="en-US">
              <a:effectLst/>
            </a:endParaRPr>
          </a:p>
        </p:txBody>
      </p:sp>
    </p:spTree>
    <p:extLst>
      <p:ext uri="{BB962C8B-B14F-4D97-AF65-F5344CB8AC3E}">
        <p14:creationId xmlns:p14="http://schemas.microsoft.com/office/powerpoint/2010/main" val="2850546125"/>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4400" b="1" dirty="0" smtClean="0">
                <a:solidFill>
                  <a:srgbClr val="000090"/>
                </a:solidFill>
                <a:effectLst/>
              </a:rPr>
              <a:t>Special Session on Transportation Funding</a:t>
            </a:r>
            <a:endParaRPr lang="en-US" sz="4400" b="1" dirty="0">
              <a:solidFill>
                <a:srgbClr val="000090"/>
              </a:solidFill>
              <a:effectLst/>
            </a:endParaRPr>
          </a:p>
        </p:txBody>
      </p:sp>
      <p:sp>
        <p:nvSpPr>
          <p:cNvPr id="3" name="Content Placeholder 2"/>
          <p:cNvSpPr>
            <a:spLocks noGrp="1"/>
          </p:cNvSpPr>
          <p:nvPr>
            <p:ph idx="1"/>
          </p:nvPr>
        </p:nvSpPr>
        <p:spPr>
          <a:effectLst/>
        </p:spPr>
        <p:txBody>
          <a:bodyPr>
            <a:normAutofit/>
          </a:bodyPr>
          <a:lstStyle/>
          <a:p>
            <a:r>
              <a:rPr lang="en-US" sz="2800" dirty="0" smtClean="0">
                <a:solidFill>
                  <a:srgbClr val="000000"/>
                </a:solidFill>
                <a:effectLst/>
                <a:latin typeface="Arial"/>
                <a:cs typeface="Arial"/>
              </a:rPr>
              <a:t>No agreement on gas tax increases to pay for transportation funding to date</a:t>
            </a:r>
          </a:p>
          <a:p>
            <a:r>
              <a:rPr lang="en-US" sz="2800" dirty="0" smtClean="0">
                <a:solidFill>
                  <a:srgbClr val="000000"/>
                </a:solidFill>
                <a:effectLst/>
                <a:latin typeface="Arial"/>
                <a:cs typeface="Arial"/>
              </a:rPr>
              <a:t>Need Republican votes to pass the gas tax increases</a:t>
            </a:r>
          </a:p>
          <a:p>
            <a:r>
              <a:rPr lang="en-US" sz="2800" dirty="0" smtClean="0">
                <a:solidFill>
                  <a:srgbClr val="000000"/>
                </a:solidFill>
                <a:effectLst/>
                <a:latin typeface="Arial"/>
                <a:cs typeface="Arial"/>
              </a:rPr>
              <a:t>Special Session still reported for later this year </a:t>
            </a:r>
            <a:r>
              <a:rPr lang="en-US" sz="2800" dirty="0" smtClean="0">
                <a:solidFill>
                  <a:srgbClr val="000000"/>
                </a:solidFill>
                <a:latin typeface="Arial"/>
                <a:cs typeface="Arial"/>
              </a:rPr>
              <a:t>– RETREAT IN NOVEMBER?</a:t>
            </a:r>
            <a:endParaRPr lang="en-US" sz="2800" dirty="0">
              <a:solidFill>
                <a:srgbClr val="000000"/>
              </a:solidFill>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103</a:t>
            </a:fld>
            <a:endParaRPr lang="en-US">
              <a:effectLst/>
            </a:endParaRPr>
          </a:p>
        </p:txBody>
      </p:sp>
      <p:sp>
        <p:nvSpPr>
          <p:cNvPr id="5" name="TextBox 4"/>
          <p:cNvSpPr txBox="1"/>
          <p:nvPr/>
        </p:nvSpPr>
        <p:spPr>
          <a:xfrm>
            <a:off x="8551334" y="6417733"/>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1587868683"/>
      </p:ext>
    </p:extLst>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dirty="0" smtClean="0">
                <a:solidFill>
                  <a:srgbClr val="000090"/>
                </a:solidFill>
                <a:effectLst/>
              </a:rPr>
              <a:t>JOIN THE APA CALIFORNIA LEGISLATIVE REVIEW TEAM</a:t>
            </a:r>
            <a:endParaRPr lang="en-US" sz="3200" b="1" dirty="0">
              <a:solidFill>
                <a:srgbClr val="000090"/>
              </a:solidFill>
              <a:effectLst/>
            </a:endParaRPr>
          </a:p>
        </p:txBody>
      </p:sp>
      <p:sp>
        <p:nvSpPr>
          <p:cNvPr id="3" name="Content Placeholder 2"/>
          <p:cNvSpPr>
            <a:spLocks noGrp="1"/>
          </p:cNvSpPr>
          <p:nvPr>
            <p:ph idx="1"/>
          </p:nvPr>
        </p:nvSpPr>
        <p:spPr>
          <a:xfrm>
            <a:off x="762000" y="685800"/>
            <a:ext cx="7543800" cy="3886200"/>
          </a:xfrm>
          <a:effectLst/>
        </p:spPr>
        <p:txBody>
          <a:bodyPr>
            <a:normAutofit/>
          </a:bodyPr>
          <a:lstStyle/>
          <a:p>
            <a:r>
              <a:rPr lang="en-US" sz="4400" dirty="0" smtClean="0">
                <a:effectLst/>
                <a:latin typeface="Arial"/>
                <a:cs typeface="Arial"/>
              </a:rPr>
              <a:t>Just send an email to Lauren De Valencia</a:t>
            </a:r>
          </a:p>
          <a:p>
            <a:r>
              <a:rPr lang="en-US" sz="4400" dirty="0" err="1" smtClean="0">
                <a:effectLst/>
                <a:latin typeface="Arial"/>
                <a:cs typeface="Arial"/>
              </a:rPr>
              <a:t>Lauren@stefangeorge.com</a:t>
            </a:r>
            <a:endParaRPr lang="en-US" sz="4400" dirty="0">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104</a:t>
            </a:fld>
            <a:endParaRPr lang="en-US">
              <a:effectLst/>
            </a:endParaRPr>
          </a:p>
        </p:txBody>
      </p:sp>
      <p:sp>
        <p:nvSpPr>
          <p:cNvPr id="4" name="TextBox 3"/>
          <p:cNvSpPr txBox="1"/>
          <p:nvPr/>
        </p:nvSpPr>
        <p:spPr>
          <a:xfrm>
            <a:off x="8178800" y="6417733"/>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21201090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Density Bonus</a:t>
            </a:r>
            <a:endParaRPr lang="en-US" sz="3600">
              <a:effectLst/>
            </a:endParaRPr>
          </a:p>
        </p:txBody>
      </p:sp>
      <p:sp>
        <p:nvSpPr>
          <p:cNvPr id="3" name="Content Placeholder 2"/>
          <p:cNvSpPr>
            <a:spLocks noGrp="1"/>
          </p:cNvSpPr>
          <p:nvPr>
            <p:ph idx="1"/>
          </p:nvPr>
        </p:nvSpPr>
        <p:spPr>
          <a:xfrm>
            <a:off x="762000" y="685800"/>
            <a:ext cx="7543800" cy="4273884"/>
          </a:xfrm>
          <a:effectLst/>
        </p:spPr>
        <p:txBody>
          <a:bodyPr>
            <a:normAutofit fontScale="92500"/>
          </a:bodyPr>
          <a:lstStyle/>
          <a:p>
            <a:r>
              <a:rPr lang="en-US">
                <a:effectLst/>
              </a:rPr>
              <a:t>Provides that affordable housing may be contributed by the </a:t>
            </a:r>
            <a:r>
              <a:rPr lang="en-US" smtClean="0">
                <a:effectLst/>
              </a:rPr>
              <a:t>commercial </a:t>
            </a:r>
            <a:r>
              <a:rPr lang="en-US">
                <a:effectLst/>
              </a:rPr>
              <a:t>developer in one of the following </a:t>
            </a:r>
            <a:r>
              <a:rPr lang="en-US" smtClean="0">
                <a:effectLst/>
              </a:rPr>
              <a:t>manners:</a:t>
            </a:r>
            <a:endParaRPr lang="en-US">
              <a:effectLst/>
            </a:endParaRPr>
          </a:p>
          <a:p>
            <a:pPr marL="457200" indent="-457200">
              <a:buAutoNum type="alphaLcParenR"/>
            </a:pPr>
            <a:r>
              <a:rPr lang="en-US" smtClean="0">
                <a:effectLst/>
              </a:rPr>
              <a:t>The </a:t>
            </a:r>
            <a:r>
              <a:rPr lang="en-US">
                <a:effectLst/>
              </a:rPr>
              <a:t>commercial developer may directly build the </a:t>
            </a:r>
            <a:r>
              <a:rPr lang="en-US" smtClean="0">
                <a:effectLst/>
              </a:rPr>
              <a:t>units</a:t>
            </a:r>
            <a:endParaRPr lang="en-US">
              <a:effectLst/>
            </a:endParaRPr>
          </a:p>
          <a:p>
            <a:pPr marL="457200" indent="-457200">
              <a:buAutoNum type="alphaLcParenR"/>
            </a:pPr>
            <a:r>
              <a:rPr lang="en-US" smtClean="0">
                <a:effectLst/>
              </a:rPr>
              <a:t>The </a:t>
            </a:r>
            <a:r>
              <a:rPr lang="en-US">
                <a:effectLst/>
              </a:rPr>
              <a:t>commercial developer may donate a portion of </a:t>
            </a:r>
            <a:r>
              <a:rPr lang="en-US" smtClean="0">
                <a:effectLst/>
              </a:rPr>
              <a:t>the site or </a:t>
            </a:r>
            <a:r>
              <a:rPr lang="en-US">
                <a:effectLst/>
              </a:rPr>
              <a:t>property elsewhere to the affordable housing </a:t>
            </a:r>
            <a:r>
              <a:rPr lang="en-US" smtClean="0">
                <a:effectLst/>
              </a:rPr>
              <a:t>developer </a:t>
            </a:r>
            <a:r>
              <a:rPr lang="en-US">
                <a:effectLst/>
              </a:rPr>
              <a:t>for use as a site for affordable </a:t>
            </a:r>
            <a:r>
              <a:rPr lang="en-US" smtClean="0">
                <a:effectLst/>
              </a:rPr>
              <a:t>housing</a:t>
            </a:r>
            <a:endParaRPr lang="en-US">
              <a:effectLst/>
            </a:endParaRPr>
          </a:p>
          <a:p>
            <a:pPr marL="457200" indent="-457200">
              <a:buAutoNum type="alphaLcParenR" startAt="3"/>
            </a:pPr>
            <a:r>
              <a:rPr lang="en-US" smtClean="0">
                <a:effectLst/>
              </a:rPr>
              <a:t>The </a:t>
            </a:r>
            <a:r>
              <a:rPr lang="en-US">
                <a:effectLst/>
              </a:rPr>
              <a:t>commercial developer may make a cash payment to the  </a:t>
            </a:r>
            <a:r>
              <a:rPr lang="en-US" smtClean="0">
                <a:effectLst/>
              </a:rPr>
              <a:t>affordable </a:t>
            </a:r>
            <a:r>
              <a:rPr lang="en-US">
                <a:effectLst/>
              </a:rPr>
              <a:t>housing developer that must be used towards the </a:t>
            </a:r>
            <a:r>
              <a:rPr lang="en-US" smtClean="0">
                <a:effectLst/>
              </a:rPr>
              <a:t>cost </a:t>
            </a:r>
            <a:r>
              <a:rPr lang="en-US">
                <a:effectLst/>
              </a:rPr>
              <a:t>of constructing the affordable housing </a:t>
            </a:r>
            <a:r>
              <a:rPr lang="en-US" smtClean="0">
                <a:effectLst/>
              </a:rPr>
              <a:t>project</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11</a:t>
            </a:fld>
            <a:endParaRPr lang="en-US">
              <a:effectLst/>
            </a:endParaRPr>
          </a:p>
        </p:txBody>
      </p:sp>
    </p:spTree>
    <p:extLst>
      <p:ext uri="{BB962C8B-B14F-4D97-AF65-F5344CB8AC3E}">
        <p14:creationId xmlns:p14="http://schemas.microsoft.com/office/powerpoint/2010/main" val="17281160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852736"/>
            <a:ext cx="6781800" cy="1319463"/>
          </a:xfrm>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a:t>
            </a:r>
            <a:r>
              <a:rPr lang="en-US" sz="3600" b="1" smtClean="0">
                <a:effectLst/>
              </a:rPr>
              <a:t>Density Bonus</a:t>
            </a:r>
            <a:endParaRPr lang="en-US" sz="3600">
              <a:effectLst/>
            </a:endParaRPr>
          </a:p>
        </p:txBody>
      </p:sp>
      <p:sp>
        <p:nvSpPr>
          <p:cNvPr id="3" name="Content Placeholder 2"/>
          <p:cNvSpPr>
            <a:spLocks noGrp="1"/>
          </p:cNvSpPr>
          <p:nvPr>
            <p:ph idx="1"/>
          </p:nvPr>
        </p:nvSpPr>
        <p:spPr>
          <a:xfrm>
            <a:off x="762000" y="685799"/>
            <a:ext cx="7543800" cy="4394201"/>
          </a:xfrm>
          <a:effectLst/>
        </p:spPr>
        <p:txBody>
          <a:bodyPr>
            <a:normAutofit lnSpcReduction="10000"/>
          </a:bodyPr>
          <a:lstStyle/>
          <a:p>
            <a:endParaRPr lang="en-US" smtClean="0">
              <a:effectLst/>
            </a:endParaRPr>
          </a:p>
          <a:p>
            <a:r>
              <a:rPr lang="en-US" smtClean="0">
                <a:effectLst/>
              </a:rPr>
              <a:t>States </a:t>
            </a:r>
            <a:r>
              <a:rPr lang="en-US">
                <a:effectLst/>
              </a:rPr>
              <a:t>that the affordable housing replacement provisions in </a:t>
            </a:r>
            <a:r>
              <a:rPr lang="en-US" smtClean="0">
                <a:effectLst/>
              </a:rPr>
              <a:t>State </a:t>
            </a:r>
            <a:r>
              <a:rPr lang="en-US">
                <a:effectLst/>
              </a:rPr>
              <a:t>Density Bonus Law </a:t>
            </a:r>
            <a:r>
              <a:rPr lang="en-US" smtClean="0">
                <a:effectLst/>
              </a:rPr>
              <a:t>apply</a:t>
            </a:r>
            <a:endParaRPr lang="en-US">
              <a:effectLst/>
            </a:endParaRPr>
          </a:p>
          <a:p>
            <a:r>
              <a:rPr lang="en-US" smtClean="0">
                <a:effectLst/>
              </a:rPr>
              <a:t>Provides </a:t>
            </a:r>
            <a:r>
              <a:rPr lang="en-US">
                <a:effectLst/>
              </a:rPr>
              <a:t>that, if the developer of affordable units does not </a:t>
            </a:r>
            <a:r>
              <a:rPr lang="de-DE" smtClean="0">
                <a:effectLst/>
              </a:rPr>
              <a:t>begin </a:t>
            </a:r>
            <a:r>
              <a:rPr lang="de-DE">
                <a:effectLst/>
              </a:rPr>
              <a:t>construction of the units in accordance with the </a:t>
            </a:r>
            <a:r>
              <a:rPr lang="de-DE" smtClean="0">
                <a:effectLst/>
              </a:rPr>
              <a:t>agreed </a:t>
            </a:r>
            <a:r>
              <a:rPr lang="de-DE">
                <a:effectLst/>
              </a:rPr>
              <a:t>upon </a:t>
            </a:r>
            <a:r>
              <a:rPr lang="de-DE" smtClean="0">
                <a:effectLst/>
              </a:rPr>
              <a:t>timeline</a:t>
            </a:r>
            <a:r>
              <a:rPr lang="de-DE">
                <a:effectLst/>
              </a:rPr>
              <a:t>:</a:t>
            </a:r>
            <a:r>
              <a:rPr lang="de-DE" smtClean="0">
                <a:effectLst/>
              </a:rPr>
              <a:t> </a:t>
            </a:r>
          </a:p>
          <a:p>
            <a:r>
              <a:rPr lang="de-DE" smtClean="0">
                <a:effectLst/>
              </a:rPr>
              <a:t>the </a:t>
            </a:r>
            <a:r>
              <a:rPr lang="de-DE">
                <a:effectLst/>
              </a:rPr>
              <a:t>local government may withhold </a:t>
            </a:r>
            <a:r>
              <a:rPr lang="de-DE" smtClean="0">
                <a:effectLst/>
              </a:rPr>
              <a:t>certificates </a:t>
            </a:r>
            <a:r>
              <a:rPr lang="de-DE">
                <a:effectLst/>
              </a:rPr>
              <a:t>of occupancy for the commercial development </a:t>
            </a:r>
            <a:r>
              <a:rPr lang="de-DE" smtClean="0">
                <a:effectLst/>
              </a:rPr>
              <a:t>under</a:t>
            </a:r>
            <a:r>
              <a:rPr lang="de-DE">
                <a:effectLst/>
              </a:rPr>
              <a:t> </a:t>
            </a:r>
            <a:r>
              <a:rPr lang="de-DE" smtClean="0">
                <a:effectLst/>
              </a:rPr>
              <a:t>construction </a:t>
            </a:r>
          </a:p>
          <a:p>
            <a:r>
              <a:rPr lang="de-DE" smtClean="0">
                <a:effectLst/>
              </a:rPr>
              <a:t>until </a:t>
            </a:r>
            <a:r>
              <a:rPr lang="de-DE">
                <a:effectLst/>
              </a:rPr>
              <a:t>the developer has completed construction of </a:t>
            </a:r>
            <a:r>
              <a:rPr lang="de-DE" smtClean="0">
                <a:effectLst/>
              </a:rPr>
              <a:t>the </a:t>
            </a:r>
            <a:r>
              <a:rPr lang="de-DE">
                <a:effectLst/>
              </a:rPr>
              <a:t>affordable </a:t>
            </a:r>
            <a:r>
              <a:rPr lang="de-DE" smtClean="0">
                <a:effectLst/>
              </a:rPr>
              <a:t>units</a:t>
            </a:r>
          </a:p>
          <a:p>
            <a:endParaRPr lang="de-DE" smtClean="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12</a:t>
            </a:fld>
            <a:endParaRPr lang="en-US">
              <a:effectLst/>
            </a:endParaRPr>
          </a:p>
        </p:txBody>
      </p:sp>
    </p:spTree>
    <p:extLst>
      <p:ext uri="{BB962C8B-B14F-4D97-AF65-F5344CB8AC3E}">
        <p14:creationId xmlns:p14="http://schemas.microsoft.com/office/powerpoint/2010/main" val="26652516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4000" b="1" u="sng">
                <a:effectLst/>
              </a:rPr>
              <a:t>AB 1934 (Santiago)</a:t>
            </a:r>
            <a:r>
              <a:rPr lang="en-US" sz="4000" b="1">
                <a:effectLst/>
              </a:rPr>
              <a:t> </a:t>
            </a:r>
            <a:br>
              <a:rPr lang="en-US" sz="4000" b="1">
                <a:effectLst/>
              </a:rPr>
            </a:br>
            <a:r>
              <a:rPr lang="en-US" sz="4000" b="1">
                <a:effectLst/>
              </a:rPr>
              <a:t>Development </a:t>
            </a:r>
            <a:r>
              <a:rPr lang="en-US" sz="3600" b="1" smtClean="0">
                <a:effectLst/>
              </a:rPr>
              <a:t>Density Bonus</a:t>
            </a:r>
            <a:endParaRPr lang="en-US" sz="3600">
              <a:effectLst/>
            </a:endParaRPr>
          </a:p>
        </p:txBody>
      </p:sp>
      <p:sp>
        <p:nvSpPr>
          <p:cNvPr id="3" name="Content Placeholder 2"/>
          <p:cNvSpPr>
            <a:spLocks noGrp="1"/>
          </p:cNvSpPr>
          <p:nvPr>
            <p:ph idx="1"/>
          </p:nvPr>
        </p:nvSpPr>
        <p:spPr>
          <a:effectLst/>
        </p:spPr>
        <p:txBody>
          <a:bodyPr>
            <a:normAutofit lnSpcReduction="10000"/>
          </a:bodyPr>
          <a:lstStyle/>
          <a:p>
            <a:endParaRPr lang="de-DE">
              <a:effectLst/>
            </a:endParaRPr>
          </a:p>
          <a:p>
            <a:r>
              <a:rPr lang="de-DE">
                <a:effectLst/>
              </a:rPr>
              <a:t>T</a:t>
            </a:r>
            <a:r>
              <a:rPr lang="de-DE" smtClean="0">
                <a:effectLst/>
              </a:rPr>
              <a:t>o </a:t>
            </a:r>
            <a:r>
              <a:rPr lang="de-DE">
                <a:effectLst/>
              </a:rPr>
              <a:t>qualify for a </a:t>
            </a:r>
            <a:r>
              <a:rPr lang="de-DE" smtClean="0">
                <a:effectLst/>
              </a:rPr>
              <a:t>DDB, requires a </a:t>
            </a:r>
            <a:r>
              <a:rPr lang="de-DE">
                <a:effectLst/>
              </a:rPr>
              <a:t>commercial developer to partner with a housing developer that provides at least 30% of the total units for low-income households or at least 15% of the total units for very low-income </a:t>
            </a:r>
            <a:r>
              <a:rPr lang="de-DE" smtClean="0">
                <a:effectLst/>
              </a:rPr>
              <a:t>households</a:t>
            </a:r>
          </a:p>
          <a:p>
            <a:r>
              <a:rPr lang="en-US">
                <a:effectLst/>
              </a:rPr>
              <a:t>Provides that nothing precludes an affordable housing developer from seeking a density bonus,  concessions or incentives, waivers or reductions of  development standards, or parking ratios under existing </a:t>
            </a:r>
            <a:r>
              <a:rPr lang="pl-PL">
                <a:effectLst/>
              </a:rPr>
              <a:t>density bonus law</a:t>
            </a:r>
          </a:p>
          <a:p>
            <a:endParaRPr lang="de-DE">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13</a:t>
            </a:fld>
            <a:endParaRPr lang="en-US">
              <a:effectLst/>
            </a:endParaRPr>
          </a:p>
        </p:txBody>
      </p:sp>
    </p:spTree>
    <p:extLst>
      <p:ext uri="{BB962C8B-B14F-4D97-AF65-F5344CB8AC3E}">
        <p14:creationId xmlns:p14="http://schemas.microsoft.com/office/powerpoint/2010/main" val="6442840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906210"/>
            <a:ext cx="6781800" cy="1265989"/>
          </a:xfrm>
          <a:effectLst/>
        </p:spPr>
        <p:txBody>
          <a:bodyPr>
            <a:normAutofit/>
          </a:bodyPr>
          <a:lstStyle/>
          <a:p>
            <a:pPr algn="ctr"/>
            <a:r>
              <a:rPr lang="en-US" sz="3600" b="1" u="sng">
                <a:effectLst/>
              </a:rPr>
              <a:t>AB </a:t>
            </a:r>
            <a:r>
              <a:rPr lang="en-US" sz="3600" b="1" u="sng" smtClean="0">
                <a:effectLst/>
              </a:rPr>
              <a:t>1934 (Santiago) </a:t>
            </a:r>
            <a:r>
              <a:rPr lang="en-US" sz="3600" b="1" smtClean="0">
                <a:effectLst/>
              </a:rPr>
              <a:t/>
            </a:r>
            <a:br>
              <a:rPr lang="en-US" sz="3600" b="1" smtClean="0">
                <a:effectLst/>
              </a:rPr>
            </a:br>
            <a:r>
              <a:rPr lang="en-US" sz="3600" b="1" smtClean="0">
                <a:effectLst/>
              </a:rPr>
              <a:t>Development </a:t>
            </a:r>
            <a:r>
              <a:rPr lang="en-US" sz="3600" b="1">
                <a:effectLst/>
              </a:rPr>
              <a:t>Density Bonus</a:t>
            </a:r>
          </a:p>
        </p:txBody>
      </p:sp>
      <p:sp>
        <p:nvSpPr>
          <p:cNvPr id="3" name="Content Placeholder 2"/>
          <p:cNvSpPr>
            <a:spLocks noGrp="1"/>
          </p:cNvSpPr>
          <p:nvPr>
            <p:ph idx="1"/>
          </p:nvPr>
        </p:nvSpPr>
        <p:spPr>
          <a:effectLst/>
        </p:spPr>
        <p:txBody>
          <a:bodyPr>
            <a:normAutofit fontScale="92500" lnSpcReduction="20000"/>
          </a:bodyPr>
          <a:lstStyle/>
          <a:p>
            <a:endParaRPr lang="pl-PL">
              <a:effectLst/>
            </a:endParaRPr>
          </a:p>
          <a:p>
            <a:r>
              <a:rPr lang="pl-PL" sz="2800" smtClean="0">
                <a:effectLst/>
              </a:rPr>
              <a:t>Provides that a DB shall not include a reduction or waiver of a fee imposed on a commercial developer for the provision of affordable housing</a:t>
            </a:r>
          </a:p>
          <a:p>
            <a:r>
              <a:rPr lang="pl-PL" sz="2800" smtClean="0">
                <a:effectLst/>
              </a:rPr>
              <a:t>Provides </a:t>
            </a:r>
            <a:r>
              <a:rPr lang="pl-PL" sz="2800">
                <a:effectLst/>
              </a:rPr>
              <a:t>that a city or county shall submit to HCD, as part of the annual report, info on the projects including the number of affordable units </a:t>
            </a:r>
            <a:r>
              <a:rPr lang="pl-PL" sz="2800" smtClean="0">
                <a:effectLst/>
              </a:rPr>
              <a:t>constructed</a:t>
            </a:r>
            <a:endParaRPr lang="en-US" sz="2800" smtClean="0">
              <a:effectLst/>
              <a:latin typeface="Arial"/>
              <a:cs typeface="Arial"/>
            </a:endParaRPr>
          </a:p>
          <a:p>
            <a:r>
              <a:rPr lang="en-US" sz="2800" smtClean="0">
                <a:effectLst/>
                <a:latin typeface="Arial"/>
                <a:cs typeface="Arial"/>
              </a:rPr>
              <a:t>Applies to charter cities</a:t>
            </a:r>
          </a:p>
          <a:p>
            <a:r>
              <a:rPr lang="en-US" sz="2800">
                <a:effectLst/>
              </a:rPr>
              <a:t>Provides a sunset date of January 1, 2022</a:t>
            </a:r>
            <a:endParaRPr lang="en-US" sz="2800">
              <a:effectLst/>
              <a:latin typeface="Arial"/>
              <a:cs typeface="Arial"/>
            </a:endParaRPr>
          </a:p>
          <a:p>
            <a:pPr marL="0" indent="0">
              <a:buNone/>
            </a:pPr>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14</a:t>
            </a:fld>
            <a:endParaRPr lang="en-US">
              <a:effectLst/>
            </a:endParaRPr>
          </a:p>
        </p:txBody>
      </p:sp>
    </p:spTree>
    <p:extLst>
      <p:ext uri="{BB962C8B-B14F-4D97-AF65-F5344CB8AC3E}">
        <p14:creationId xmlns:p14="http://schemas.microsoft.com/office/powerpoint/2010/main" val="26508917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600" b="1" u="sng">
                <a:effectLst/>
              </a:rPr>
              <a:t>AB 1934 (Santiago) </a:t>
            </a:r>
            <a:r>
              <a:rPr lang="en-US" sz="3600" b="1">
                <a:effectLst/>
              </a:rPr>
              <a:t/>
            </a:r>
            <a:br>
              <a:rPr lang="en-US" sz="3600" b="1">
                <a:effectLst/>
              </a:rPr>
            </a:br>
            <a:r>
              <a:rPr lang="en-US" sz="3600" b="1">
                <a:effectLst/>
              </a:rPr>
              <a:t>Development Density Bonus</a:t>
            </a:r>
            <a:endParaRPr lang="en-US" sz="3600">
              <a:effectLst/>
            </a:endParaRPr>
          </a:p>
        </p:txBody>
      </p:sp>
      <p:sp>
        <p:nvSpPr>
          <p:cNvPr id="3" name="Content Placeholder 2"/>
          <p:cNvSpPr>
            <a:spLocks noGrp="1"/>
          </p:cNvSpPr>
          <p:nvPr>
            <p:ph idx="1"/>
          </p:nvPr>
        </p:nvSpPr>
        <p:spPr>
          <a:effectLst/>
        </p:spPr>
        <p:txBody>
          <a:bodyPr>
            <a:normAutofit fontScale="85000" lnSpcReduction="10000"/>
          </a:bodyPr>
          <a:lstStyle/>
          <a:p>
            <a:r>
              <a:rPr lang="en-US">
                <a:effectLst/>
                <a:cs typeface="Arial"/>
              </a:rPr>
              <a:t>APA participated in a stakeholder working group to better define and narrow the bill</a:t>
            </a:r>
          </a:p>
          <a:p>
            <a:r>
              <a:rPr lang="en-US">
                <a:effectLst/>
                <a:cs typeface="Arial"/>
              </a:rPr>
              <a:t>Originally required extensive concessions to commercial and housing developer without demonstrating that a specific % of </a:t>
            </a:r>
            <a:r>
              <a:rPr lang="en-US" smtClean="0">
                <a:effectLst/>
                <a:cs typeface="Arial"/>
              </a:rPr>
              <a:t>affordable housing would be </a:t>
            </a:r>
            <a:r>
              <a:rPr lang="en-US">
                <a:effectLst/>
                <a:cs typeface="Arial"/>
              </a:rPr>
              <a:t>built</a:t>
            </a:r>
          </a:p>
          <a:p>
            <a:r>
              <a:rPr lang="en-US">
                <a:effectLst/>
                <a:cs typeface="Arial"/>
              </a:rPr>
              <a:t>Amendments were made to reflect APA’s concerns and APA went neutral on the bill </a:t>
            </a:r>
            <a:endParaRPr lang="en-US" smtClean="0">
              <a:effectLst/>
              <a:cs typeface="Arial"/>
            </a:endParaRPr>
          </a:p>
          <a:p>
            <a:r>
              <a:rPr lang="en-US" b="1" smtClean="0">
                <a:effectLst/>
                <a:cs typeface="Arial"/>
              </a:rPr>
              <a:t>Of note, the determination of the development bonus is undefined leaving local agencies </a:t>
            </a:r>
            <a:r>
              <a:rPr lang="en-US" b="1" smtClean="0">
                <a:effectLst/>
              </a:rPr>
              <a:t>substantial </a:t>
            </a:r>
            <a:r>
              <a:rPr lang="en-US" b="1">
                <a:effectLst/>
              </a:rPr>
              <a:t>control over the project and the development bonus </a:t>
            </a:r>
            <a:r>
              <a:rPr lang="en-US" b="1" smtClean="0">
                <a:effectLst/>
              </a:rPr>
              <a:t>provided</a:t>
            </a:r>
            <a:endParaRPr lang="en-US" b="1">
              <a:effectLst/>
              <a:cs typeface="Arial"/>
            </a:endParaRPr>
          </a:p>
          <a:p>
            <a:pPr marL="0" indent="0">
              <a:buNone/>
            </a:pPr>
            <a:r>
              <a:rPr lang="en-US" b="1">
                <a:effectLst/>
                <a:cs typeface="Arial"/>
              </a:rPr>
              <a:t>Position: Neutral as Amended</a:t>
            </a:r>
          </a:p>
          <a:p>
            <a:pPr marL="0" indent="0">
              <a:buNone/>
            </a:pPr>
            <a:r>
              <a:rPr lang="en-US" b="1">
                <a:effectLst/>
                <a:cs typeface="Arial"/>
              </a:rPr>
              <a:t>Status: Signed by the Governor</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15</a:t>
            </a:fld>
            <a:endParaRPr lang="en-US">
              <a:effectLst/>
            </a:endParaRPr>
          </a:p>
        </p:txBody>
      </p:sp>
    </p:spTree>
    <p:extLst>
      <p:ext uri="{BB962C8B-B14F-4D97-AF65-F5344CB8AC3E}">
        <p14:creationId xmlns:p14="http://schemas.microsoft.com/office/powerpoint/2010/main" val="414178762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838200" y="4452493"/>
            <a:ext cx="6781800" cy="1600200"/>
          </a:xfrm>
          <a:effectLst/>
        </p:spPr>
        <p:txBody>
          <a:bodyPr>
            <a:noAutofit/>
          </a:bodyPr>
          <a:lstStyle/>
          <a:p>
            <a:pPr algn="ctr"/>
            <a:r>
              <a:rPr lang="en-US" sz="3200" b="1" u="sng" smtClean="0">
                <a:effectLst/>
                <a:latin typeface="Arial"/>
                <a:cs typeface="Arial"/>
              </a:rPr>
              <a:t>AB 2208 (Santiago) </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Housing Above Local Gov Buildings </a:t>
            </a:r>
            <a:endParaRPr lang="en-US" sz="3200" b="1">
              <a:effectLst/>
              <a:latin typeface="Arial"/>
              <a:cs typeface="Arial"/>
            </a:endParaRPr>
          </a:p>
        </p:txBody>
      </p:sp>
      <p:sp>
        <p:nvSpPr>
          <p:cNvPr id="3" name="Content Placeholder 2"/>
          <p:cNvSpPr>
            <a:spLocks noGrp="1"/>
          </p:cNvSpPr>
          <p:nvPr>
            <p:ph idx="1"/>
          </p:nvPr>
        </p:nvSpPr>
        <p:spPr>
          <a:effectLst/>
        </p:spPr>
        <p:txBody>
          <a:bodyPr>
            <a:normAutofit/>
          </a:bodyPr>
          <a:lstStyle/>
          <a:p>
            <a:r>
              <a:rPr lang="en-US" smtClean="0">
                <a:effectLst/>
                <a:latin typeface="Arial"/>
                <a:cs typeface="Arial"/>
              </a:rPr>
              <a:t>Originally, would have:</a:t>
            </a:r>
          </a:p>
          <a:p>
            <a:r>
              <a:rPr lang="en-US" smtClean="0">
                <a:effectLst/>
                <a:latin typeface="Arial"/>
                <a:cs typeface="Arial"/>
              </a:rPr>
              <a:t>expanded </a:t>
            </a:r>
            <a:r>
              <a:rPr lang="en-US">
                <a:effectLst/>
                <a:latin typeface="Arial"/>
                <a:cs typeface="Arial"/>
              </a:rPr>
              <a:t>the Housing Element inventory of land suitable for residential development to include buildings owned or under the control of a city or a </a:t>
            </a:r>
            <a:r>
              <a:rPr lang="en-US" smtClean="0">
                <a:effectLst/>
                <a:latin typeface="Arial"/>
                <a:cs typeface="Arial"/>
              </a:rPr>
              <a:t>county </a:t>
            </a:r>
          </a:p>
          <a:p>
            <a:r>
              <a:rPr lang="en-US" smtClean="0">
                <a:effectLst/>
                <a:latin typeface="Arial"/>
                <a:cs typeface="Arial"/>
              </a:rPr>
              <a:t>zoned </a:t>
            </a:r>
            <a:r>
              <a:rPr lang="en-US">
                <a:effectLst/>
                <a:latin typeface="Arial"/>
                <a:cs typeface="Arial"/>
              </a:rPr>
              <a:t>for residential or nonresidential use </a:t>
            </a:r>
            <a:endParaRPr lang="en-US" smtClean="0">
              <a:effectLst/>
              <a:latin typeface="Arial"/>
              <a:cs typeface="Arial"/>
            </a:endParaRPr>
          </a:p>
          <a:p>
            <a:r>
              <a:rPr lang="en-US" smtClean="0">
                <a:effectLst/>
                <a:latin typeface="Arial"/>
                <a:cs typeface="Arial"/>
              </a:rPr>
              <a:t>and “capable </a:t>
            </a:r>
            <a:r>
              <a:rPr lang="en-US">
                <a:effectLst/>
                <a:latin typeface="Arial"/>
                <a:cs typeface="Arial"/>
              </a:rPr>
              <a:t>of having residential developments constructed above the existing </a:t>
            </a:r>
            <a:r>
              <a:rPr lang="en-US" smtClean="0">
                <a:effectLst/>
                <a:latin typeface="Arial"/>
                <a:cs typeface="Arial"/>
              </a:rPr>
              <a:t>building” </a:t>
            </a:r>
            <a:r>
              <a:rPr lang="en-US">
                <a:effectLst/>
                <a:latin typeface="Arial"/>
                <a:cs typeface="Arial"/>
              </a:rPr>
              <a:t>as well as “underutilized” sites (which </a:t>
            </a:r>
            <a:r>
              <a:rPr lang="en-US" smtClean="0">
                <a:effectLst/>
                <a:latin typeface="Arial"/>
                <a:cs typeface="Arial"/>
              </a:rPr>
              <a:t>were </a:t>
            </a:r>
            <a:r>
              <a:rPr lang="en-US">
                <a:effectLst/>
                <a:latin typeface="Arial"/>
                <a:cs typeface="Arial"/>
              </a:rPr>
              <a:t>not defined</a:t>
            </a:r>
            <a:r>
              <a:rPr lang="en-US" smtClean="0">
                <a:effectLst/>
                <a:latin typeface="Arial"/>
                <a:cs typeface="Arial"/>
              </a:rPr>
              <a:t>)</a:t>
            </a: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16</a:t>
            </a:fld>
            <a:endParaRPr lang="en-US">
              <a:effectLst/>
            </a:endParaRPr>
          </a:p>
        </p:txBody>
      </p:sp>
      <p:sp>
        <p:nvSpPr>
          <p:cNvPr id="5" name="TextBox 4"/>
          <p:cNvSpPr txBox="1"/>
          <p:nvPr/>
        </p:nvSpPr>
        <p:spPr>
          <a:xfrm>
            <a:off x="8585200" y="6570133"/>
            <a:ext cx="300082" cy="369332"/>
          </a:xfrm>
          <a:prstGeom prst="rect">
            <a:avLst/>
          </a:prstGeom>
          <a:noFill/>
          <a:effectLst/>
        </p:spPr>
        <p:txBody>
          <a:bodyPr wrap="none" rtlCol="0">
            <a:spAutoFit/>
          </a:bodyPr>
          <a:lstStyle/>
          <a:p>
            <a:r>
              <a:rPr lang="en-US" smtClean="0">
                <a:effectLst/>
              </a:rPr>
              <a:t>J</a:t>
            </a:r>
            <a:endParaRPr lang="en-US">
              <a:effectLst/>
            </a:endParaRPr>
          </a:p>
        </p:txBody>
      </p:sp>
    </p:spTree>
    <p:extLst>
      <p:ext uri="{BB962C8B-B14F-4D97-AF65-F5344CB8AC3E}">
        <p14:creationId xmlns:p14="http://schemas.microsoft.com/office/powerpoint/2010/main" val="279651661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a:effectLst/>
                <a:latin typeface="Arial"/>
                <a:cs typeface="Arial"/>
              </a:rPr>
              <a:t>AB </a:t>
            </a:r>
            <a:r>
              <a:rPr lang="en-US" sz="3200" b="1" u="sng" smtClean="0">
                <a:effectLst/>
                <a:latin typeface="Arial"/>
                <a:cs typeface="Arial"/>
              </a:rPr>
              <a:t>2208 (Santiago)</a:t>
            </a:r>
            <a:r>
              <a:rPr lang="en-US" sz="3200" b="1">
                <a:effectLst/>
                <a:latin typeface="Arial"/>
                <a:cs typeface="Arial"/>
              </a:rPr>
              <a:t/>
            </a:r>
            <a:br>
              <a:rPr lang="en-US" sz="3200" b="1">
                <a:effectLst/>
                <a:latin typeface="Arial"/>
                <a:cs typeface="Arial"/>
              </a:rPr>
            </a:br>
            <a:r>
              <a:rPr lang="en-US" sz="3200" b="1">
                <a:effectLst/>
                <a:latin typeface="Arial"/>
                <a:cs typeface="Arial"/>
              </a:rPr>
              <a:t>Housing Above Local Gov Buildings </a:t>
            </a:r>
            <a:endParaRPr lang="en-US" sz="3200">
              <a:effectLst/>
            </a:endParaRPr>
          </a:p>
        </p:txBody>
      </p:sp>
      <p:sp>
        <p:nvSpPr>
          <p:cNvPr id="3" name="Content Placeholder 2"/>
          <p:cNvSpPr>
            <a:spLocks noGrp="1"/>
          </p:cNvSpPr>
          <p:nvPr>
            <p:ph idx="1"/>
          </p:nvPr>
        </p:nvSpPr>
        <p:spPr>
          <a:effectLst/>
        </p:spPr>
        <p:txBody>
          <a:bodyPr>
            <a:normAutofit/>
          </a:bodyPr>
          <a:lstStyle/>
          <a:p>
            <a:r>
              <a:rPr lang="en-US">
                <a:effectLst/>
                <a:cs typeface="Arial"/>
              </a:rPr>
              <a:t>APA </a:t>
            </a:r>
            <a:r>
              <a:rPr lang="en-US" smtClean="0">
                <a:effectLst/>
                <a:cs typeface="Arial"/>
              </a:rPr>
              <a:t>opposed the bill as such “air rights” </a:t>
            </a:r>
            <a:r>
              <a:rPr lang="en-US">
                <a:effectLst/>
                <a:cs typeface="Arial"/>
              </a:rPr>
              <a:t>sites </a:t>
            </a:r>
            <a:r>
              <a:rPr lang="en-US" smtClean="0">
                <a:effectLst/>
                <a:cs typeface="Arial"/>
              </a:rPr>
              <a:t>would likely </a:t>
            </a:r>
            <a:r>
              <a:rPr lang="en-US">
                <a:effectLst/>
                <a:cs typeface="Arial"/>
              </a:rPr>
              <a:t>be infeasible </a:t>
            </a:r>
            <a:r>
              <a:rPr lang="en-US" smtClean="0">
                <a:effectLst/>
                <a:cs typeface="Arial"/>
              </a:rPr>
              <a:t>and incapable of being </a:t>
            </a:r>
            <a:r>
              <a:rPr lang="en-US">
                <a:effectLst/>
                <a:cs typeface="Arial"/>
              </a:rPr>
              <a:t>developed within the planning period </a:t>
            </a:r>
          </a:p>
          <a:p>
            <a:r>
              <a:rPr lang="en-US" smtClean="0">
                <a:effectLst/>
                <a:latin typeface="Arial"/>
                <a:cs typeface="Arial"/>
              </a:rPr>
              <a:t>The </a:t>
            </a:r>
            <a:r>
              <a:rPr lang="en-US">
                <a:effectLst/>
                <a:latin typeface="Arial"/>
                <a:cs typeface="Arial"/>
              </a:rPr>
              <a:t>bill was </a:t>
            </a:r>
            <a:r>
              <a:rPr lang="en-US" smtClean="0">
                <a:effectLst/>
                <a:latin typeface="Arial"/>
                <a:cs typeface="Arial"/>
              </a:rPr>
              <a:t>substantially narrowed as sent to Governor</a:t>
            </a:r>
          </a:p>
          <a:p>
            <a:r>
              <a:rPr lang="en-US" smtClean="0">
                <a:effectLst/>
                <a:latin typeface="Arial"/>
                <a:cs typeface="Arial"/>
              </a:rPr>
              <a:t>It adds to the types of sites a local government can identify as “suitable for </a:t>
            </a:r>
            <a:r>
              <a:rPr lang="en-US">
                <a:effectLst/>
                <a:latin typeface="Arial"/>
                <a:cs typeface="Arial"/>
              </a:rPr>
              <a:t>residential </a:t>
            </a:r>
            <a:r>
              <a:rPr lang="en-US" smtClean="0">
                <a:effectLst/>
                <a:latin typeface="Arial"/>
                <a:cs typeface="Arial"/>
              </a:rPr>
              <a:t>development” in the housing element </a:t>
            </a:r>
            <a:r>
              <a:rPr lang="en-US">
                <a:effectLst/>
                <a:latin typeface="Arial"/>
                <a:cs typeface="Arial"/>
              </a:rPr>
              <a:t>to include air rights on sites owned by a city or </a:t>
            </a:r>
            <a:r>
              <a:rPr lang="en-US" smtClean="0">
                <a:effectLst/>
                <a:latin typeface="Arial"/>
                <a:cs typeface="Arial"/>
              </a:rPr>
              <a:t>county  </a:t>
            </a:r>
          </a:p>
          <a:p>
            <a:pPr marL="0" indent="0">
              <a:buNone/>
            </a:pPr>
            <a:endParaRPr lang="en-US">
              <a:effectLst/>
              <a:latin typeface="Arial"/>
              <a:cs typeface="Arial"/>
            </a:endParaRPr>
          </a:p>
          <a:p>
            <a:pPr marL="0" indent="0">
              <a:buNone/>
            </a:pP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17</a:t>
            </a:fld>
            <a:endParaRPr lang="en-US">
              <a:effectLst/>
            </a:endParaRPr>
          </a:p>
        </p:txBody>
      </p:sp>
    </p:spTree>
    <p:extLst>
      <p:ext uri="{BB962C8B-B14F-4D97-AF65-F5344CB8AC3E}">
        <p14:creationId xmlns:p14="http://schemas.microsoft.com/office/powerpoint/2010/main" val="41512924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2208 (Santiago)</a:t>
            </a:r>
            <a:r>
              <a:rPr lang="en-US" sz="3200" b="1">
                <a:effectLst/>
                <a:cs typeface="Arial"/>
              </a:rPr>
              <a:t/>
            </a:r>
            <a:br>
              <a:rPr lang="en-US" sz="3200" b="1">
                <a:effectLst/>
                <a:cs typeface="Arial"/>
              </a:rPr>
            </a:br>
            <a:r>
              <a:rPr lang="en-US" sz="3200" b="1">
                <a:effectLst/>
                <a:cs typeface="Arial"/>
              </a:rPr>
              <a:t>Housing Above Local Gov Buildings </a:t>
            </a:r>
            <a:endParaRPr lang="en-US" sz="3200">
              <a:effectLst/>
            </a:endParaRPr>
          </a:p>
        </p:txBody>
      </p:sp>
      <p:sp>
        <p:nvSpPr>
          <p:cNvPr id="3" name="Content Placeholder 2"/>
          <p:cNvSpPr>
            <a:spLocks noGrp="1"/>
          </p:cNvSpPr>
          <p:nvPr>
            <p:ph idx="1"/>
          </p:nvPr>
        </p:nvSpPr>
        <p:spPr>
          <a:effectLst/>
        </p:spPr>
        <p:txBody>
          <a:bodyPr>
            <a:normAutofit fontScale="55000" lnSpcReduction="20000"/>
          </a:bodyPr>
          <a:lstStyle/>
          <a:p>
            <a:pPr marL="0" indent="0">
              <a:buNone/>
            </a:pPr>
            <a:endParaRPr lang="en-US">
              <a:effectLst/>
            </a:endParaRPr>
          </a:p>
          <a:p>
            <a:pPr marL="0" indent="0">
              <a:buNone/>
            </a:pPr>
            <a:r>
              <a:rPr lang="en-US" sz="4400" smtClean="0">
                <a:effectLst/>
              </a:rPr>
              <a:t> SPECIFICALLY AB 2208:</a:t>
            </a:r>
            <a:endParaRPr lang="en-US" sz="4400">
              <a:effectLst/>
            </a:endParaRPr>
          </a:p>
          <a:p>
            <a:r>
              <a:rPr lang="en-US" sz="4400" smtClean="0">
                <a:effectLst/>
              </a:rPr>
              <a:t>Adds </a:t>
            </a:r>
            <a:r>
              <a:rPr lang="en-US" sz="4400">
                <a:effectLst/>
              </a:rPr>
              <a:t>the following to the list of "land suitable for </a:t>
            </a:r>
            <a:r>
              <a:rPr lang="en-US" sz="4400" smtClean="0">
                <a:effectLst/>
              </a:rPr>
              <a:t>residential </a:t>
            </a:r>
            <a:r>
              <a:rPr lang="en-US" sz="4400">
                <a:effectLst/>
              </a:rPr>
              <a:t>development</a:t>
            </a:r>
            <a:r>
              <a:rPr lang="en-US" sz="4400" smtClean="0">
                <a:effectLst/>
              </a:rPr>
              <a:t>:”</a:t>
            </a:r>
            <a:endParaRPr lang="en-US" sz="4400">
              <a:effectLst/>
            </a:endParaRPr>
          </a:p>
          <a:p>
            <a:r>
              <a:rPr lang="en-US" sz="4400">
                <a:effectLst/>
              </a:rPr>
              <a:t>f</a:t>
            </a:r>
            <a:r>
              <a:rPr lang="en-US" sz="4400" smtClean="0">
                <a:effectLst/>
              </a:rPr>
              <a:t>or </a:t>
            </a:r>
            <a:r>
              <a:rPr lang="en-US" sz="4400">
                <a:effectLst/>
              </a:rPr>
              <a:t>residentially zoned sites that are </a:t>
            </a:r>
            <a:r>
              <a:rPr lang="en-US" sz="4400" smtClean="0">
                <a:effectLst/>
              </a:rPr>
              <a:t>capable </a:t>
            </a:r>
            <a:r>
              <a:rPr lang="en-US" sz="4400">
                <a:effectLst/>
              </a:rPr>
              <a:t>of being developed at a higher density</a:t>
            </a:r>
            <a:r>
              <a:rPr lang="en-US" sz="4400" smtClean="0">
                <a:effectLst/>
              </a:rPr>
              <a:t>, </a:t>
            </a:r>
            <a:r>
              <a:rPr lang="en-US" sz="4400">
                <a:effectLst/>
              </a:rPr>
              <a:t>the airspace above sites owned or leased by a </a:t>
            </a:r>
            <a:r>
              <a:rPr lang="en-US" sz="4400" smtClean="0">
                <a:effectLst/>
              </a:rPr>
              <a:t>city</a:t>
            </a:r>
            <a:r>
              <a:rPr lang="en-US" sz="4400">
                <a:effectLst/>
              </a:rPr>
              <a:t> </a:t>
            </a:r>
            <a:r>
              <a:rPr lang="en-US" sz="4400" smtClean="0">
                <a:effectLst/>
              </a:rPr>
              <a:t>or county</a:t>
            </a:r>
          </a:p>
          <a:p>
            <a:r>
              <a:rPr lang="en-US" sz="4400" smtClean="0">
                <a:effectLst/>
              </a:rPr>
              <a:t>for </a:t>
            </a:r>
            <a:r>
              <a:rPr lang="en-US" sz="4400">
                <a:effectLst/>
              </a:rPr>
              <a:t>sites zoned for nonresidential use that </a:t>
            </a:r>
            <a:r>
              <a:rPr lang="de-DE" sz="4400" smtClean="0">
                <a:effectLst/>
              </a:rPr>
              <a:t>can </a:t>
            </a:r>
            <a:r>
              <a:rPr lang="de-DE" sz="4400">
                <a:effectLst/>
              </a:rPr>
              <a:t>be redeveloped for, and as necessary, rezoned for, </a:t>
            </a:r>
            <a:r>
              <a:rPr lang="de-DE" sz="4400" smtClean="0">
                <a:effectLst/>
              </a:rPr>
              <a:t>residential </a:t>
            </a:r>
            <a:r>
              <a:rPr lang="de-DE" sz="4400">
                <a:effectLst/>
              </a:rPr>
              <a:t>use, </a:t>
            </a:r>
            <a:r>
              <a:rPr lang="de-DE" sz="4400" smtClean="0">
                <a:effectLst/>
              </a:rPr>
              <a:t>above </a:t>
            </a:r>
            <a:r>
              <a:rPr lang="de-DE" sz="4400">
                <a:effectLst/>
              </a:rPr>
              <a:t>sites owned or </a:t>
            </a:r>
            <a:r>
              <a:rPr lang="de-DE" sz="4400" smtClean="0">
                <a:effectLst/>
              </a:rPr>
              <a:t>leased </a:t>
            </a:r>
            <a:r>
              <a:rPr lang="de-DE" sz="4400">
                <a:effectLst/>
              </a:rPr>
              <a:t>by </a:t>
            </a:r>
            <a:r>
              <a:rPr lang="de-DE" sz="4400" smtClean="0">
                <a:effectLst/>
              </a:rPr>
              <a:t>a city or county</a:t>
            </a:r>
            <a:endParaRPr lang="de-DE" sz="4400">
              <a:effectLst/>
            </a:endParaRPr>
          </a:p>
          <a:p>
            <a:endParaRPr lang="de-DE">
              <a:effectLst/>
            </a:endParaRPr>
          </a:p>
          <a:p>
            <a:endParaRPr lang="de-DE">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18</a:t>
            </a:fld>
            <a:endParaRPr lang="en-US">
              <a:effectLst/>
            </a:endParaRPr>
          </a:p>
        </p:txBody>
      </p:sp>
    </p:spTree>
    <p:extLst>
      <p:ext uri="{BB962C8B-B14F-4D97-AF65-F5344CB8AC3E}">
        <p14:creationId xmlns:p14="http://schemas.microsoft.com/office/powerpoint/2010/main" val="278217945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2208 (Santiago)</a:t>
            </a:r>
            <a:r>
              <a:rPr lang="en-US" sz="3200" b="1">
                <a:effectLst/>
                <a:cs typeface="Arial"/>
              </a:rPr>
              <a:t/>
            </a:r>
            <a:br>
              <a:rPr lang="en-US" sz="3200" b="1">
                <a:effectLst/>
                <a:cs typeface="Arial"/>
              </a:rPr>
            </a:br>
            <a:r>
              <a:rPr lang="en-US" sz="3200" b="1">
                <a:effectLst/>
                <a:cs typeface="Arial"/>
              </a:rPr>
              <a:t>Housing Above Local Gov Buildings </a:t>
            </a:r>
            <a:endParaRPr lang="en-US" sz="3200">
              <a:effectLst/>
            </a:endParaRPr>
          </a:p>
        </p:txBody>
      </p:sp>
      <p:sp>
        <p:nvSpPr>
          <p:cNvPr id="3" name="Content Placeholder 2"/>
          <p:cNvSpPr>
            <a:spLocks noGrp="1"/>
          </p:cNvSpPr>
          <p:nvPr>
            <p:ph idx="1"/>
          </p:nvPr>
        </p:nvSpPr>
        <p:spPr>
          <a:effectLst/>
        </p:spPr>
        <p:txBody>
          <a:bodyPr/>
          <a:lstStyle/>
          <a:p>
            <a:r>
              <a:rPr lang="de-DE">
                <a:effectLst/>
              </a:rPr>
              <a:t>States that the Department of Housing and Community Development (HCD) shall provide guidance to local governments to properly survey, detail, and account for sites listed in the housing element</a:t>
            </a:r>
          </a:p>
          <a:p>
            <a:pPr marL="0" indent="0">
              <a:buNone/>
            </a:pPr>
            <a:endParaRPr lang="en-US" b="1">
              <a:effectLst/>
              <a:cs typeface="Arial"/>
            </a:endParaRPr>
          </a:p>
          <a:p>
            <a:pPr marL="0" indent="0">
              <a:buNone/>
            </a:pPr>
            <a:r>
              <a:rPr lang="en-US" b="1">
                <a:effectLst/>
                <a:cs typeface="Arial"/>
              </a:rPr>
              <a:t>Position: Neutral as Amended</a:t>
            </a:r>
          </a:p>
          <a:p>
            <a:pPr marL="0" indent="0">
              <a:buNone/>
            </a:pPr>
            <a:r>
              <a:rPr lang="en-US" b="1">
                <a:effectLst/>
                <a:cs typeface="Arial"/>
              </a:rPr>
              <a:t>Location: Signed by the Governor</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19</a:t>
            </a:fld>
            <a:endParaRPr lang="en-US">
              <a:effectLst/>
            </a:endParaRPr>
          </a:p>
        </p:txBody>
      </p:sp>
    </p:spTree>
    <p:extLst>
      <p:ext uri="{BB962C8B-B14F-4D97-AF65-F5344CB8AC3E}">
        <p14:creationId xmlns:p14="http://schemas.microsoft.com/office/powerpoint/2010/main" val="190805736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902286" y="4428559"/>
            <a:ext cx="6717714" cy="1624134"/>
          </a:xfrm>
          <a:effectLst/>
        </p:spPr>
        <p:txBody>
          <a:bodyPr>
            <a:normAutofit fontScale="90000"/>
          </a:bodyPr>
          <a:lstStyle/>
          <a:p>
            <a:r>
              <a:rPr lang="en-US" dirty="0" smtClean="0">
                <a:solidFill>
                  <a:srgbClr val="000090"/>
                </a:solidFill>
                <a:effectLst/>
              </a:rPr>
              <a:t>So</a:t>
            </a:r>
            <a:r>
              <a:rPr lang="is-IS" dirty="0" smtClean="0">
                <a:solidFill>
                  <a:srgbClr val="000090"/>
                </a:solidFill>
                <a:effectLst/>
              </a:rPr>
              <a:t>…. What Happed to those Hot Bills? </a:t>
            </a:r>
            <a:endParaRPr lang="en-US" dirty="0">
              <a:solidFill>
                <a:srgbClr val="000090"/>
              </a:solidFill>
              <a:effectLst/>
            </a:endParaRPr>
          </a:p>
        </p:txBody>
      </p:sp>
      <p:sp>
        <p:nvSpPr>
          <p:cNvPr id="3" name="Content Placeholder 2"/>
          <p:cNvSpPr>
            <a:spLocks noGrp="1"/>
          </p:cNvSpPr>
          <p:nvPr>
            <p:ph idx="1"/>
          </p:nvPr>
        </p:nvSpPr>
        <p:spPr>
          <a:effectLst/>
        </p:spPr>
        <p:txBody>
          <a:bodyPr>
            <a:noAutofit/>
          </a:bodyPr>
          <a:lstStyle/>
          <a:p>
            <a:r>
              <a:rPr lang="en-US" sz="2800" dirty="0" smtClean="0">
                <a:effectLst/>
                <a:latin typeface="Arial"/>
                <a:cs typeface="Arial"/>
              </a:rPr>
              <a:t>2016 SESSION ENDED 8/31/2016</a:t>
            </a:r>
          </a:p>
          <a:p>
            <a:r>
              <a:rPr lang="en-US" sz="2800" dirty="0" smtClean="0">
                <a:effectLst/>
                <a:latin typeface="Arial"/>
                <a:cs typeface="Arial"/>
              </a:rPr>
              <a:t>THE “SUPER YEAR” OF PLANNING BILLS</a:t>
            </a:r>
          </a:p>
          <a:p>
            <a:r>
              <a:rPr lang="en-US" sz="2800" dirty="0" smtClean="0">
                <a:effectLst/>
                <a:latin typeface="Arial"/>
                <a:cs typeface="Arial"/>
              </a:rPr>
              <a:t>KEY ISSUES: HOUSING, CLIMATE CHANGE, EQUITY</a:t>
            </a:r>
          </a:p>
          <a:p>
            <a:r>
              <a:rPr lang="en-US" sz="2800" dirty="0" smtClean="0">
                <a:effectLst/>
                <a:latin typeface="Arial"/>
                <a:cs typeface="Arial"/>
              </a:rPr>
              <a:t>VISIT </a:t>
            </a:r>
            <a:r>
              <a:rPr lang="en-US" sz="2800" dirty="0" err="1" smtClean="0">
                <a:effectLst/>
                <a:latin typeface="Arial"/>
                <a:cs typeface="Arial"/>
              </a:rPr>
              <a:t>www.apacalifornia.org</a:t>
            </a:r>
            <a:r>
              <a:rPr lang="en-US" sz="2800" dirty="0" smtClean="0">
                <a:effectLst/>
                <a:latin typeface="Arial"/>
                <a:cs typeface="Arial"/>
              </a:rPr>
              <a:t> LEGISLATIVE PAGE FOR CONTINUALLY UPDATED INFO OR </a:t>
            </a:r>
            <a:r>
              <a:rPr lang="en-US" sz="2800" dirty="0" err="1" smtClean="0">
                <a:effectLst/>
                <a:latin typeface="Arial"/>
                <a:cs typeface="Arial"/>
              </a:rPr>
              <a:t>www.leginfo.ca.gov</a:t>
            </a:r>
            <a:r>
              <a:rPr lang="en-US" sz="2800" dirty="0" smtClean="0">
                <a:effectLst/>
                <a:latin typeface="Arial"/>
                <a:cs typeface="Arial"/>
              </a:rPr>
              <a:t> FOR MORE INFO</a:t>
            </a:r>
          </a:p>
          <a:p>
            <a:endParaRPr lang="en-US" sz="2800" dirty="0" smtClean="0">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2</a:t>
            </a:fld>
            <a:endParaRPr lang="en-US">
              <a:effectLst/>
            </a:endParaRPr>
          </a:p>
        </p:txBody>
      </p:sp>
      <p:sp>
        <p:nvSpPr>
          <p:cNvPr id="4" name="TextBox 3"/>
          <p:cNvSpPr txBox="1"/>
          <p:nvPr/>
        </p:nvSpPr>
        <p:spPr>
          <a:xfrm>
            <a:off x="7066096" y="6414367"/>
            <a:ext cx="184666" cy="369332"/>
          </a:xfrm>
          <a:prstGeom prst="rect">
            <a:avLst/>
          </a:prstGeom>
          <a:noFill/>
          <a:effectLst/>
        </p:spPr>
        <p:txBody>
          <a:bodyPr wrap="none" rtlCol="0">
            <a:spAutoFit/>
          </a:bodyPr>
          <a:lstStyle/>
          <a:p>
            <a:endParaRPr lang="en-US">
              <a:effectLst/>
            </a:endParaRPr>
          </a:p>
        </p:txBody>
      </p:sp>
      <p:sp>
        <p:nvSpPr>
          <p:cNvPr id="6" name="TextBox 5"/>
          <p:cNvSpPr txBox="1"/>
          <p:nvPr/>
        </p:nvSpPr>
        <p:spPr>
          <a:xfrm>
            <a:off x="8466667" y="6485467"/>
            <a:ext cx="300082" cy="369332"/>
          </a:xfrm>
          <a:prstGeom prst="rect">
            <a:avLst/>
          </a:prstGeom>
          <a:noFill/>
          <a:effectLst/>
        </p:spPr>
        <p:txBody>
          <a:bodyPr wrap="none" rtlCol="0">
            <a:spAutoFit/>
          </a:bodyPr>
          <a:lstStyle/>
          <a:p>
            <a:r>
              <a:rPr lang="en-US" smtClean="0">
                <a:effectLst/>
              </a:rPr>
              <a:t>J</a:t>
            </a:r>
            <a:endParaRPr lang="en-US">
              <a:effectLst/>
            </a:endParaRPr>
          </a:p>
        </p:txBody>
      </p:sp>
    </p:spTree>
    <p:extLst>
      <p:ext uri="{BB962C8B-B14F-4D97-AF65-F5344CB8AC3E}">
        <p14:creationId xmlns:p14="http://schemas.microsoft.com/office/powerpoint/2010/main" val="34351412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2400" b="1" u="sng" dirty="0">
                <a:effectLst/>
                <a:cs typeface="Arial"/>
              </a:rPr>
              <a:t>AB 2299 (Bloom) - SB 1069 (Wieckowski)</a:t>
            </a:r>
            <a:br>
              <a:rPr lang="en-US" sz="2400" b="1" u="sng" dirty="0">
                <a:effectLst/>
                <a:cs typeface="Arial"/>
              </a:rPr>
            </a:br>
            <a:r>
              <a:rPr lang="en-US" sz="2400" b="1" dirty="0">
                <a:effectLst/>
                <a:cs typeface="Arial"/>
              </a:rPr>
              <a:t>Mandatory Accessory Dwelling Unit Ordinances and Reduced Parking</a:t>
            </a:r>
            <a:endParaRPr lang="en-US" sz="2400" b="1" dirty="0">
              <a:effectLst/>
            </a:endParaRPr>
          </a:p>
        </p:txBody>
      </p:sp>
      <p:sp>
        <p:nvSpPr>
          <p:cNvPr id="3" name="Content Placeholder 2"/>
          <p:cNvSpPr>
            <a:spLocks noGrp="1"/>
          </p:cNvSpPr>
          <p:nvPr>
            <p:ph idx="1"/>
          </p:nvPr>
        </p:nvSpPr>
        <p:spPr>
          <a:effectLst/>
        </p:spPr>
        <p:txBody>
          <a:bodyPr>
            <a:noAutofit/>
          </a:bodyPr>
          <a:lstStyle/>
          <a:p>
            <a:r>
              <a:rPr lang="en-US" sz="2000" dirty="0" smtClean="0">
                <a:latin typeface="Arial"/>
                <a:cs typeface="Arial"/>
              </a:rPr>
              <a:t>Both of these bills renamed “2</a:t>
            </a:r>
            <a:r>
              <a:rPr lang="en-US" sz="2000" baseline="30000" dirty="0" smtClean="0">
                <a:latin typeface="Arial"/>
                <a:cs typeface="Arial"/>
              </a:rPr>
              <a:t>nd</a:t>
            </a:r>
            <a:r>
              <a:rPr lang="en-US" sz="2000" dirty="0" smtClean="0">
                <a:latin typeface="Arial"/>
                <a:cs typeface="Arial"/>
              </a:rPr>
              <a:t> units” to “accessory dwelling units” (ADUs)</a:t>
            </a:r>
          </a:p>
          <a:p>
            <a:r>
              <a:rPr lang="en-US" sz="2000" dirty="0" smtClean="0">
                <a:latin typeface="Arial"/>
                <a:cs typeface="Arial"/>
              </a:rPr>
              <a:t>However they differed in their approach to the ordinance requirements </a:t>
            </a:r>
          </a:p>
          <a:p>
            <a:r>
              <a:rPr lang="en-US" sz="2000" dirty="0" smtClean="0">
                <a:latin typeface="Arial"/>
                <a:cs typeface="Arial"/>
              </a:rPr>
              <a:t>AB </a:t>
            </a:r>
            <a:r>
              <a:rPr lang="en-US" sz="2000" dirty="0"/>
              <a:t>2299 originally </a:t>
            </a:r>
            <a:r>
              <a:rPr lang="en-US" sz="2000" u="sng" dirty="0" smtClean="0"/>
              <a:t>mandated</a:t>
            </a:r>
            <a:r>
              <a:rPr lang="en-US" sz="2000" dirty="0" smtClean="0"/>
              <a:t> jurisdictions to adopt or modify existing ordinances to allow </a:t>
            </a:r>
            <a:r>
              <a:rPr lang="en-US" sz="2000" dirty="0"/>
              <a:t>for the construction of </a:t>
            </a:r>
            <a:r>
              <a:rPr lang="en-US" sz="2000" dirty="0" smtClean="0"/>
              <a:t>ADUs on </a:t>
            </a:r>
            <a:r>
              <a:rPr lang="en-US" sz="2000" dirty="0"/>
              <a:t>residential lots </a:t>
            </a:r>
            <a:r>
              <a:rPr lang="en-US" sz="2000" dirty="0" smtClean="0"/>
              <a:t>as well as various other requirements that would need to be met</a:t>
            </a:r>
          </a:p>
          <a:p>
            <a:r>
              <a:rPr lang="en-US" sz="2000" dirty="0" smtClean="0">
                <a:latin typeface="Arial"/>
                <a:cs typeface="Arial"/>
              </a:rPr>
              <a:t>SB 1069 </a:t>
            </a:r>
            <a:r>
              <a:rPr lang="en-US" sz="2000" dirty="0" err="1" smtClean="0">
                <a:latin typeface="Arial"/>
                <a:cs typeface="Arial"/>
              </a:rPr>
              <a:t>didn</a:t>
            </a:r>
            <a:r>
              <a:rPr lang="mr-IN" sz="2000" dirty="0" smtClean="0">
                <a:latin typeface="Arial"/>
                <a:cs typeface="Arial"/>
              </a:rPr>
              <a:t>’</a:t>
            </a:r>
            <a:r>
              <a:rPr lang="en-US" sz="2000" dirty="0" smtClean="0">
                <a:latin typeface="Arial"/>
                <a:cs typeface="Arial"/>
              </a:rPr>
              <a:t>t mandate but rather</a:t>
            </a:r>
            <a:r>
              <a:rPr lang="en-US" sz="2000" dirty="0" smtClean="0"/>
              <a:t> if a jurisdiction adopted an ordinance on ADUs, then certain restrictions would apply, similar to those in AB 2299. However this bill had more restrictions on utility hook up fees, etc.  </a:t>
            </a: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20</a:t>
            </a:fld>
            <a:endParaRPr lang="en-US">
              <a:effectLst/>
            </a:endParaRPr>
          </a:p>
        </p:txBody>
      </p:sp>
      <p:sp>
        <p:nvSpPr>
          <p:cNvPr id="5" name="TextBox 4"/>
          <p:cNvSpPr txBox="1"/>
          <p:nvPr/>
        </p:nvSpPr>
        <p:spPr>
          <a:xfrm>
            <a:off x="8382000" y="6366933"/>
            <a:ext cx="575411" cy="369332"/>
          </a:xfrm>
          <a:prstGeom prst="rect">
            <a:avLst/>
          </a:prstGeom>
          <a:noFill/>
          <a:effectLst/>
        </p:spPr>
        <p:txBody>
          <a:bodyPr wrap="square" rtlCol="0">
            <a:spAutoFit/>
          </a:bodyPr>
          <a:lstStyle/>
          <a:p>
            <a:r>
              <a:rPr lang="en-US" smtClean="0">
                <a:effectLst/>
              </a:rPr>
              <a:t>L</a:t>
            </a:r>
            <a:endParaRPr lang="en-US">
              <a:effectLst/>
            </a:endParaRPr>
          </a:p>
        </p:txBody>
      </p:sp>
    </p:spTree>
    <p:extLst>
      <p:ext uri="{BB962C8B-B14F-4D97-AF65-F5344CB8AC3E}">
        <p14:creationId xmlns:p14="http://schemas.microsoft.com/office/powerpoint/2010/main" val="366897886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b="1">
              <a:effectLst/>
            </a:endParaRPr>
          </a:p>
        </p:txBody>
      </p:sp>
      <p:sp>
        <p:nvSpPr>
          <p:cNvPr id="3" name="Content Placeholder 2"/>
          <p:cNvSpPr>
            <a:spLocks noGrp="1"/>
          </p:cNvSpPr>
          <p:nvPr>
            <p:ph idx="1"/>
          </p:nvPr>
        </p:nvSpPr>
        <p:spPr>
          <a:xfrm>
            <a:off x="762000" y="457201"/>
            <a:ext cx="7543800" cy="4538132"/>
          </a:xfrm>
          <a:effectLst/>
        </p:spPr>
        <p:txBody>
          <a:bodyPr>
            <a:noAutofit/>
          </a:bodyPr>
          <a:lstStyle/>
          <a:p>
            <a:pPr marL="0" indent="0">
              <a:buNone/>
            </a:pPr>
            <a:endParaRPr lang="en-US" dirty="0"/>
          </a:p>
          <a:p>
            <a:endParaRPr lang="en-US" sz="2000" dirty="0" smtClean="0"/>
          </a:p>
          <a:p>
            <a:r>
              <a:rPr lang="en-US" sz="2000" dirty="0"/>
              <a:t>APA CA took a Support if Amended position on both bills </a:t>
            </a:r>
            <a:r>
              <a:rPr lang="mr-IN" sz="2000" dirty="0">
                <a:latin typeface="Arial"/>
              </a:rPr>
              <a:t>–</a:t>
            </a:r>
            <a:r>
              <a:rPr lang="en-US" sz="2000" dirty="0"/>
              <a:t> the only major concern were the parking </a:t>
            </a:r>
            <a:r>
              <a:rPr lang="en-US" sz="2000" dirty="0" smtClean="0"/>
              <a:t>provisions</a:t>
            </a:r>
            <a:endParaRPr lang="en-US" sz="2000" dirty="0"/>
          </a:p>
          <a:p>
            <a:r>
              <a:rPr lang="en-US" sz="2000" dirty="0" smtClean="0"/>
              <a:t>The bills both </a:t>
            </a:r>
            <a:r>
              <a:rPr lang="en-US" sz="2000" dirty="0"/>
              <a:t>restricted </a:t>
            </a:r>
            <a:r>
              <a:rPr lang="en-US" sz="2000" dirty="0" smtClean="0"/>
              <a:t>the ability to require a parking space(s) if the unit was within a ½ mile of </a:t>
            </a:r>
            <a:r>
              <a:rPr lang="en-US" sz="2000" dirty="0"/>
              <a:t>“transit” </a:t>
            </a:r>
            <a:r>
              <a:rPr lang="en-US" sz="2000" b="1" u="sng" dirty="0"/>
              <a:t>or</a:t>
            </a:r>
            <a:r>
              <a:rPr lang="en-US" sz="2000" dirty="0"/>
              <a:t> </a:t>
            </a:r>
            <a:r>
              <a:rPr lang="en-US" sz="2000" dirty="0" smtClean="0"/>
              <a:t>“shopping”</a:t>
            </a:r>
          </a:p>
          <a:p>
            <a:r>
              <a:rPr lang="en-US" sz="2000" dirty="0" smtClean="0"/>
              <a:t>APA </a:t>
            </a:r>
            <a:r>
              <a:rPr lang="en-US" sz="2000" dirty="0"/>
              <a:t>requested that the bill </a:t>
            </a:r>
            <a:r>
              <a:rPr lang="en-US" sz="2000" dirty="0" smtClean="0"/>
              <a:t>remove shopping entirely and better define transit so that parking could only be restricted if </a:t>
            </a:r>
            <a:r>
              <a:rPr lang="en-US" sz="2000" dirty="0"/>
              <a:t>the unit was near </a:t>
            </a:r>
            <a:r>
              <a:rPr lang="en-US" sz="2000" dirty="0" smtClean="0"/>
              <a:t>true active transit </a:t>
            </a:r>
            <a:r>
              <a:rPr lang="mr-IN" sz="2000" dirty="0" smtClean="0"/>
              <a:t>–</a:t>
            </a:r>
            <a:r>
              <a:rPr lang="en-US" sz="2000" dirty="0" smtClean="0"/>
              <a:t> Important to clarify for the jurisdiction what type of transit was appropriate </a:t>
            </a:r>
          </a:p>
          <a:p>
            <a:r>
              <a:rPr lang="en-US" sz="2000" dirty="0" smtClean="0"/>
              <a:t>If </a:t>
            </a:r>
            <a:r>
              <a:rPr lang="en-US" sz="2000" dirty="0"/>
              <a:t>ADU residents are not provided parking, and presumably wouldn’t have a car, they need to have access to reliable public </a:t>
            </a:r>
            <a:r>
              <a:rPr lang="en-US" sz="2000" dirty="0" smtClean="0"/>
              <a:t>transit to get around</a:t>
            </a:r>
          </a:p>
          <a:p>
            <a:endParaRPr lang="en-US" sz="2000" dirty="0" smtClean="0"/>
          </a:p>
          <a:p>
            <a:endParaRPr lang="en-US" sz="2000" dirty="0" smtClean="0"/>
          </a:p>
          <a:p>
            <a:endParaRPr lang="en-US" sz="2000" dirty="0" smtClean="0"/>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21</a:t>
            </a:fld>
            <a:endParaRPr lang="en-US">
              <a:effectLst/>
            </a:endParaRPr>
          </a:p>
        </p:txBody>
      </p:sp>
    </p:spTree>
    <p:extLst>
      <p:ext uri="{BB962C8B-B14F-4D97-AF65-F5344CB8AC3E}">
        <p14:creationId xmlns:p14="http://schemas.microsoft.com/office/powerpoint/2010/main" val="8191266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b="1">
              <a:effectLst/>
            </a:endParaRPr>
          </a:p>
        </p:txBody>
      </p:sp>
      <p:sp>
        <p:nvSpPr>
          <p:cNvPr id="3" name="Content Placeholder 2"/>
          <p:cNvSpPr>
            <a:spLocks noGrp="1"/>
          </p:cNvSpPr>
          <p:nvPr>
            <p:ph idx="1"/>
          </p:nvPr>
        </p:nvSpPr>
        <p:spPr>
          <a:xfrm>
            <a:off x="762000" y="685799"/>
            <a:ext cx="7543800" cy="4309533"/>
          </a:xfrm>
          <a:effectLst/>
        </p:spPr>
        <p:txBody>
          <a:bodyPr>
            <a:noAutofit/>
          </a:bodyPr>
          <a:lstStyle/>
          <a:p>
            <a:endParaRPr lang="en-US" sz="2000" dirty="0" smtClean="0">
              <a:cs typeface="Arial"/>
            </a:endParaRPr>
          </a:p>
          <a:p>
            <a:endParaRPr lang="en-US" sz="2000" dirty="0" smtClean="0"/>
          </a:p>
          <a:p>
            <a:r>
              <a:rPr lang="en-US" sz="2000" dirty="0" smtClean="0"/>
              <a:t>APA </a:t>
            </a:r>
            <a:r>
              <a:rPr lang="en-US" sz="2000" dirty="0"/>
              <a:t>suggested using the definition of a “major transit stop” </a:t>
            </a:r>
          </a:p>
          <a:p>
            <a:pPr lvl="1"/>
            <a:r>
              <a:rPr lang="en-US" sz="1800" dirty="0">
                <a:solidFill>
                  <a:schemeClr val="accent1"/>
                </a:solidFill>
              </a:rPr>
              <a:t>“an existing rail transit station, a ferry terminal served by either a bus or rail transit service, or the intersection of two or more major bus routes with a frequency of service interval of 15 minutes or less during the morning and afternoon peak commute periods, includes a major transit stop that is included in the applicable regional transportation plan.” </a:t>
            </a:r>
            <a:endParaRPr lang="en-US" sz="2000" dirty="0" smtClean="0">
              <a:solidFill>
                <a:schemeClr val="accent1"/>
              </a:solidFill>
              <a:cs typeface="Arial"/>
            </a:endParaRPr>
          </a:p>
          <a:p>
            <a:r>
              <a:rPr lang="en-US" sz="2000" dirty="0" smtClean="0">
                <a:cs typeface="Arial"/>
              </a:rPr>
              <a:t>Assembly Member Bloom agreed to work on the transit definition, however Senator Wieckowski felt that defining transit would greatly reduce the areas where these units could be built because the definition was too limiting</a:t>
            </a:r>
          </a:p>
          <a:p>
            <a:r>
              <a:rPr lang="en-US" sz="2000" dirty="0">
                <a:cs typeface="Arial"/>
              </a:rPr>
              <a:t>P</a:t>
            </a:r>
            <a:r>
              <a:rPr lang="en-US" sz="2000" dirty="0" smtClean="0">
                <a:cs typeface="Arial"/>
              </a:rPr>
              <a:t>arking had been cited as being used to stop ADU development in many cites according to a study they focused on</a:t>
            </a:r>
          </a:p>
          <a:p>
            <a:endParaRPr lang="en-US" sz="2000" dirty="0" smtClean="0">
              <a:effectLst/>
              <a:cs typeface="Arial"/>
            </a:endParaRPr>
          </a:p>
          <a:p>
            <a:endParaRPr lang="en-US" sz="2000" dirty="0">
              <a:effectLst/>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22</a:t>
            </a:fld>
            <a:endParaRPr lang="en-US">
              <a:effectLst/>
            </a:endParaRPr>
          </a:p>
        </p:txBody>
      </p:sp>
    </p:spTree>
    <p:extLst>
      <p:ext uri="{BB962C8B-B14F-4D97-AF65-F5344CB8AC3E}">
        <p14:creationId xmlns:p14="http://schemas.microsoft.com/office/powerpoint/2010/main" val="244497555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xfrm>
            <a:off x="762000" y="685800"/>
            <a:ext cx="7543800" cy="4315972"/>
          </a:xfrm>
          <a:effectLst/>
        </p:spPr>
        <p:txBody>
          <a:bodyPr>
            <a:normAutofit fontScale="25000" lnSpcReduction="20000"/>
          </a:bodyPr>
          <a:lstStyle/>
          <a:p>
            <a:pPr marL="0" indent="0">
              <a:buNone/>
            </a:pPr>
            <a:endParaRPr lang="en-US" sz="4200" dirty="0"/>
          </a:p>
          <a:p>
            <a:r>
              <a:rPr lang="en-US" sz="7200" dirty="0" smtClean="0"/>
              <a:t>Infill </a:t>
            </a:r>
            <a:r>
              <a:rPr lang="en-US" sz="7200" dirty="0"/>
              <a:t>areas within jurisdictions would most likely be able to meet the active transit </a:t>
            </a:r>
            <a:r>
              <a:rPr lang="en-US" sz="7200" dirty="0" smtClean="0"/>
              <a:t>definition. Those </a:t>
            </a:r>
            <a:r>
              <a:rPr lang="en-US" sz="7200" dirty="0"/>
              <a:t>areas without active transit would likely be suburban areas with bigger lots where requiring parking wouldn’t be an issue </a:t>
            </a:r>
            <a:endParaRPr lang="en-US" sz="7200" dirty="0" smtClean="0"/>
          </a:p>
          <a:p>
            <a:r>
              <a:rPr lang="en-US" sz="7200" dirty="0" smtClean="0">
                <a:cs typeface="Arial"/>
              </a:rPr>
              <a:t>Both authors needed to reach agreement on language</a:t>
            </a:r>
          </a:p>
          <a:p>
            <a:r>
              <a:rPr lang="en-US" sz="7200" dirty="0">
                <a:cs typeface="Arial"/>
              </a:rPr>
              <a:t>T</a:t>
            </a:r>
            <a:r>
              <a:rPr lang="en-US" sz="7200" dirty="0" smtClean="0">
                <a:cs typeface="Arial"/>
              </a:rPr>
              <a:t>he Governor signaled his support of the bills even as is</a:t>
            </a:r>
            <a:endParaRPr lang="en-US" sz="7200" dirty="0">
              <a:cs typeface="Arial"/>
            </a:endParaRPr>
          </a:p>
          <a:p>
            <a:r>
              <a:rPr lang="en-US" sz="7200" dirty="0" smtClean="0">
                <a:effectLst/>
                <a:cs typeface="Arial"/>
              </a:rPr>
              <a:t>AB </a:t>
            </a:r>
            <a:r>
              <a:rPr lang="en-US" sz="7200" dirty="0">
                <a:effectLst/>
                <a:cs typeface="Arial"/>
              </a:rPr>
              <a:t>2299 was eventually amended back to existing law -  no more than one parking spot required per </a:t>
            </a:r>
            <a:r>
              <a:rPr lang="en-US" sz="7200" dirty="0" smtClean="0">
                <a:effectLst/>
                <a:cs typeface="Arial"/>
              </a:rPr>
              <a:t>bedroom rather then defining transit</a:t>
            </a:r>
          </a:p>
          <a:p>
            <a:r>
              <a:rPr lang="en-US" sz="7200" dirty="0" smtClean="0">
                <a:effectLst/>
                <a:cs typeface="Arial"/>
              </a:rPr>
              <a:t>SB 1069 was sent to the Governor with transit undefined </a:t>
            </a:r>
            <a:r>
              <a:rPr lang="mr-IN" sz="7200" dirty="0" smtClean="0">
                <a:effectLst/>
                <a:cs typeface="Arial"/>
              </a:rPr>
              <a:t>–</a:t>
            </a:r>
            <a:r>
              <a:rPr lang="en-US" sz="7200" dirty="0" smtClean="0">
                <a:effectLst/>
                <a:cs typeface="Arial"/>
              </a:rPr>
              <a:t> APA moved to an oppose position</a:t>
            </a:r>
            <a:endParaRPr lang="en-US" sz="7200" dirty="0">
              <a:effectLst/>
              <a:cs typeface="Arial"/>
            </a:endParaRPr>
          </a:p>
          <a:p>
            <a:r>
              <a:rPr lang="en-US" sz="7200" dirty="0">
                <a:effectLst/>
                <a:cs typeface="Arial"/>
              </a:rPr>
              <a:t>Unfortunately, </a:t>
            </a:r>
            <a:r>
              <a:rPr lang="en-US" sz="7200" dirty="0" smtClean="0">
                <a:effectLst/>
                <a:cs typeface="Arial"/>
              </a:rPr>
              <a:t>both bills had to take last minute amendments </a:t>
            </a:r>
            <a:r>
              <a:rPr lang="en-US" sz="7200" dirty="0" smtClean="0"/>
              <a:t>due </a:t>
            </a:r>
            <a:r>
              <a:rPr lang="en-US" sz="7200" dirty="0"/>
              <a:t>to the chaptering process , </a:t>
            </a:r>
            <a:r>
              <a:rPr lang="en-US" sz="7200" dirty="0" smtClean="0">
                <a:effectLst/>
                <a:cs typeface="Arial"/>
              </a:rPr>
              <a:t>that  </a:t>
            </a:r>
            <a:r>
              <a:rPr lang="en-US" sz="7200" dirty="0">
                <a:effectLst/>
                <a:cs typeface="Arial"/>
              </a:rPr>
              <a:t>left SB 1069’s parking restrictions in </a:t>
            </a:r>
            <a:r>
              <a:rPr lang="en-US" sz="7200" dirty="0" smtClean="0">
                <a:effectLst/>
                <a:cs typeface="Arial"/>
              </a:rPr>
              <a:t>place</a:t>
            </a:r>
            <a:r>
              <a:rPr lang="en-US" sz="7200" u="sng" dirty="0" smtClean="0">
                <a:effectLst/>
                <a:cs typeface="Arial"/>
              </a:rPr>
              <a:t> IF </a:t>
            </a:r>
            <a:r>
              <a:rPr lang="en-US" sz="7200" dirty="0" smtClean="0">
                <a:cs typeface="Arial"/>
              </a:rPr>
              <a:t>both bills were signed by the Governor, which he did</a:t>
            </a:r>
            <a:endParaRPr lang="en-US" sz="7200" b="1" dirty="0">
              <a:cs typeface="Arial"/>
            </a:endParaRPr>
          </a:p>
          <a:p>
            <a:pPr marL="0" indent="0">
              <a:buNone/>
            </a:pPr>
            <a:endParaRPr lang="en-US" sz="4200" b="1" dirty="0" smtClean="0">
              <a:effectLst/>
              <a:cs typeface="Arial"/>
            </a:endParaRPr>
          </a:p>
          <a:p>
            <a:pPr marL="0" indent="0">
              <a:buNone/>
            </a:pPr>
            <a:r>
              <a:rPr lang="en-US" sz="6400" b="1" dirty="0" smtClean="0">
                <a:effectLst/>
                <a:cs typeface="Arial"/>
              </a:rPr>
              <a:t>Position</a:t>
            </a:r>
            <a:r>
              <a:rPr lang="en-US" sz="6400" b="1" dirty="0">
                <a:effectLst/>
                <a:cs typeface="Arial"/>
              </a:rPr>
              <a:t>: Support as Amended on AB 2299/Oppose SB 1069 </a:t>
            </a:r>
            <a:endParaRPr lang="en-US" sz="6400" b="1" dirty="0" smtClean="0">
              <a:effectLst/>
              <a:cs typeface="Arial"/>
            </a:endParaRPr>
          </a:p>
          <a:p>
            <a:pPr marL="0" indent="0">
              <a:buNone/>
            </a:pPr>
            <a:r>
              <a:rPr lang="en-US" sz="6400" b="1" dirty="0" smtClean="0">
                <a:effectLst/>
                <a:cs typeface="Arial"/>
              </a:rPr>
              <a:t>Location</a:t>
            </a:r>
            <a:r>
              <a:rPr lang="en-US" sz="6400" b="1" dirty="0">
                <a:effectLst/>
                <a:cs typeface="Arial"/>
              </a:rPr>
              <a:t>: Both bills signed by </a:t>
            </a:r>
            <a:r>
              <a:rPr lang="en-US" sz="6400" b="1" dirty="0" smtClean="0">
                <a:effectLst/>
                <a:cs typeface="Arial"/>
              </a:rPr>
              <a:t>Governor</a:t>
            </a:r>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23</a:t>
            </a:fld>
            <a:endParaRPr lang="en-US">
              <a:effectLst/>
            </a:endParaRPr>
          </a:p>
        </p:txBody>
      </p:sp>
    </p:spTree>
    <p:extLst>
      <p:ext uri="{BB962C8B-B14F-4D97-AF65-F5344CB8AC3E}">
        <p14:creationId xmlns:p14="http://schemas.microsoft.com/office/powerpoint/2010/main" val="111548984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1022501" y="4572000"/>
            <a:ext cx="6781800" cy="1600200"/>
          </a:xfrm>
          <a:effectLst/>
        </p:spPr>
        <p:txBody>
          <a:bodyPr>
            <a:noAutofit/>
          </a:bodyPr>
          <a:lstStyle/>
          <a:p>
            <a:pPr algn="ctr"/>
            <a:r>
              <a:rPr lang="en-US" sz="2400" b="1" u="sng">
                <a:effectLst/>
                <a:latin typeface="Arial"/>
                <a:cs typeface="Arial"/>
              </a:rPr>
              <a:t>AB </a:t>
            </a:r>
            <a:r>
              <a:rPr lang="en-US" sz="2400" b="1" u="sng" smtClean="0">
                <a:effectLst/>
                <a:latin typeface="Arial"/>
                <a:cs typeface="Arial"/>
              </a:rPr>
              <a:t>2299 (Bloom) - </a:t>
            </a:r>
            <a:r>
              <a:rPr lang="en-US" sz="2400" b="1" u="sng" smtClean="0">
                <a:effectLst/>
                <a:cs typeface="Arial"/>
              </a:rPr>
              <a:t>SB </a:t>
            </a:r>
            <a:r>
              <a:rPr lang="en-US" sz="2400" b="1" u="sng">
                <a:effectLst/>
                <a:cs typeface="Arial"/>
              </a:rPr>
              <a:t>1069 (Wieckowski)</a:t>
            </a:r>
            <a:br>
              <a:rPr lang="en-US" sz="2400" b="1" u="sng">
                <a:effectLst/>
                <a:cs typeface="Arial"/>
              </a:rPr>
            </a:br>
            <a:r>
              <a:rPr lang="en-US" sz="2400" b="1" smtClean="0">
                <a:effectLst/>
                <a:latin typeface="Arial"/>
                <a:cs typeface="Arial"/>
              </a:rPr>
              <a:t>Mandatory </a:t>
            </a:r>
            <a:r>
              <a:rPr lang="en-US" sz="2400" b="1">
                <a:effectLst/>
                <a:latin typeface="Arial"/>
                <a:cs typeface="Arial"/>
              </a:rPr>
              <a:t>Accessory Dwelling Unit </a:t>
            </a:r>
            <a:r>
              <a:rPr lang="en-US" sz="2400" b="1" smtClean="0">
                <a:effectLst/>
                <a:latin typeface="Arial"/>
                <a:cs typeface="Arial"/>
              </a:rPr>
              <a:t>Ordinances </a:t>
            </a:r>
            <a:r>
              <a:rPr lang="en-US" sz="2400" b="1">
                <a:effectLst/>
                <a:latin typeface="Arial"/>
                <a:cs typeface="Arial"/>
              </a:rPr>
              <a:t>and Reduced </a:t>
            </a:r>
            <a:r>
              <a:rPr lang="en-US" sz="2400" b="1" smtClean="0">
                <a:effectLst/>
                <a:latin typeface="Arial"/>
                <a:cs typeface="Arial"/>
              </a:rPr>
              <a:t>Parking</a:t>
            </a:r>
            <a:endParaRPr lang="en-US" sz="2000" b="1">
              <a:effectLst/>
              <a:latin typeface="Arial"/>
              <a:cs typeface="Arial"/>
            </a:endParaRPr>
          </a:p>
        </p:txBody>
      </p:sp>
      <p:sp>
        <p:nvSpPr>
          <p:cNvPr id="3" name="Content Placeholder 2"/>
          <p:cNvSpPr>
            <a:spLocks noGrp="1"/>
          </p:cNvSpPr>
          <p:nvPr>
            <p:ph idx="1"/>
          </p:nvPr>
        </p:nvSpPr>
        <p:spPr>
          <a:effectLst/>
        </p:spPr>
        <p:txBody>
          <a:bodyPr/>
          <a:lstStyle/>
          <a:p>
            <a:r>
              <a:rPr lang="en-US" b="1" smtClean="0">
                <a:effectLst/>
              </a:rPr>
              <a:t>LOCAL </a:t>
            </a:r>
            <a:r>
              <a:rPr lang="en-US" b="1">
                <a:effectLst/>
              </a:rPr>
              <a:t>ORDINANCES MUST BE UPDATED BY JANUARY 1, </a:t>
            </a:r>
            <a:r>
              <a:rPr lang="en-US" b="1" smtClean="0">
                <a:effectLst/>
              </a:rPr>
              <a:t>2017</a:t>
            </a:r>
          </a:p>
          <a:p>
            <a:r>
              <a:rPr lang="en-US" b="1" smtClean="0">
                <a:solidFill>
                  <a:srgbClr val="FF0000"/>
                </a:solidFill>
                <a:effectLst/>
                <a:latin typeface="Arial"/>
                <a:cs typeface="Arial"/>
              </a:rPr>
              <a:t>Analysis courtesy of Barb Kautz with Goldfarb &amp; Lipman LLP</a:t>
            </a:r>
            <a:endParaRPr lang="en-US" b="1">
              <a:solidFill>
                <a:srgbClr val="FF0000"/>
              </a:solidFill>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24</a:t>
            </a:fld>
            <a:endParaRPr lang="en-US">
              <a:effectLst/>
            </a:endParaRPr>
          </a:p>
        </p:txBody>
      </p:sp>
      <p:sp>
        <p:nvSpPr>
          <p:cNvPr id="5" name="TextBox 4"/>
          <p:cNvSpPr txBox="1"/>
          <p:nvPr/>
        </p:nvSpPr>
        <p:spPr>
          <a:xfrm>
            <a:off x="8305800" y="6172200"/>
            <a:ext cx="565666" cy="369332"/>
          </a:xfrm>
          <a:prstGeom prst="rect">
            <a:avLst/>
          </a:prstGeom>
          <a:noFill/>
          <a:effectLst/>
        </p:spPr>
        <p:txBody>
          <a:bodyPr wrap="square" rtlCol="0">
            <a:spAutoFit/>
          </a:bodyPr>
          <a:lstStyle/>
          <a:p>
            <a:r>
              <a:rPr lang="en-US" smtClean="0">
                <a:effectLst/>
              </a:rPr>
              <a:t>B</a:t>
            </a:r>
            <a:endParaRPr lang="en-US">
              <a:effectLst/>
            </a:endParaRPr>
          </a:p>
        </p:txBody>
      </p:sp>
    </p:spTree>
    <p:extLst>
      <p:ext uri="{BB962C8B-B14F-4D97-AF65-F5344CB8AC3E}">
        <p14:creationId xmlns:p14="http://schemas.microsoft.com/office/powerpoint/2010/main" val="214783203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2800" b="1" u="sng">
                <a:effectLst/>
                <a:cs typeface="Arial"/>
              </a:rPr>
              <a:t>AB 2299 (Bloom) - SB 1069 (Wieckowski)</a:t>
            </a:r>
            <a:br>
              <a:rPr lang="en-US" sz="2800" b="1" u="sng">
                <a:effectLst/>
                <a:cs typeface="Arial"/>
              </a:rPr>
            </a:br>
            <a:r>
              <a:rPr lang="en-US" sz="2800" b="1">
                <a:effectLst/>
                <a:cs typeface="Arial"/>
              </a:rPr>
              <a:t>Mandatory Accessory Dwelling Unit Ordinances and Reduced Parking</a:t>
            </a:r>
            <a:endParaRPr lang="en-US" sz="2800" b="1">
              <a:effectLst/>
              <a:latin typeface="Arial"/>
              <a:cs typeface="Arial"/>
            </a:endParaRPr>
          </a:p>
        </p:txBody>
      </p:sp>
      <p:sp>
        <p:nvSpPr>
          <p:cNvPr id="3" name="Content Placeholder 2"/>
          <p:cNvSpPr>
            <a:spLocks noGrp="1"/>
          </p:cNvSpPr>
          <p:nvPr>
            <p:ph idx="1"/>
          </p:nvPr>
        </p:nvSpPr>
        <p:spPr>
          <a:xfrm>
            <a:off x="762000" y="685800"/>
            <a:ext cx="7543800" cy="3992023"/>
          </a:xfrm>
          <a:effectLst/>
        </p:spPr>
        <p:txBody>
          <a:bodyPr>
            <a:normAutofit fontScale="47500" lnSpcReduction="20000"/>
          </a:bodyPr>
          <a:lstStyle/>
          <a:p>
            <a:r>
              <a:rPr lang="en-US" sz="5100">
                <a:effectLst/>
              </a:rPr>
              <a:t>In an effort to streamline housing production in the face of the state's ongoing housing crisis, Governor Brown signed AB 2299 (Bloom) and SB 1069 (Wieckowski</a:t>
            </a:r>
            <a:r>
              <a:rPr lang="en-US" sz="5100" smtClean="0">
                <a:effectLst/>
              </a:rPr>
              <a:t>)</a:t>
            </a:r>
          </a:p>
          <a:p>
            <a:r>
              <a:rPr lang="en-US" sz="5100" smtClean="0">
                <a:effectLst/>
              </a:rPr>
              <a:t>And to </a:t>
            </a:r>
            <a:r>
              <a:rPr lang="en-US" sz="5100">
                <a:effectLst/>
              </a:rPr>
              <a:t>make it easier for property owners to create second units (referred to as "accessory dwelling units" or "ADUs") in existing single-family and multifamily </a:t>
            </a:r>
            <a:r>
              <a:rPr lang="en-US" sz="5100" smtClean="0">
                <a:effectLst/>
              </a:rPr>
              <a:t>homes</a:t>
            </a:r>
          </a:p>
          <a:p>
            <a:r>
              <a:rPr lang="en-US" sz="5100">
                <a:effectLst/>
              </a:rPr>
              <a:t>Prior to the new legislation, cities and counties had substantial flexibility in adopting local ordinances to regulate the development of ADUs</a:t>
            </a:r>
          </a:p>
          <a:p>
            <a:pPr marL="0" indent="0">
              <a:buNone/>
            </a:pPr>
            <a:endParaRPr lang="en-US" sz="2800">
              <a:effectLst/>
            </a:endParaRPr>
          </a:p>
          <a:p>
            <a:pPr marL="0" indent="0">
              <a:buNone/>
            </a:pPr>
            <a:r>
              <a:rPr lang="sk-SK" sz="2800">
                <a:effectLst/>
              </a:rPr>
              <a:t> 	</a:t>
            </a:r>
          </a:p>
          <a:p>
            <a:endParaRPr lang="en-US" sz="2800" smtClean="0">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25</a:t>
            </a:fld>
            <a:endParaRPr lang="en-US">
              <a:effectLst/>
            </a:endParaRPr>
          </a:p>
        </p:txBody>
      </p:sp>
    </p:spTree>
    <p:extLst>
      <p:ext uri="{BB962C8B-B14F-4D97-AF65-F5344CB8AC3E}">
        <p14:creationId xmlns:p14="http://schemas.microsoft.com/office/powerpoint/2010/main" val="38040060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932876"/>
            <a:ext cx="6781800" cy="1239324"/>
          </a:xfrm>
          <a:effectLst/>
        </p:spPr>
        <p:txBody>
          <a:bodyPr>
            <a:no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b="1">
              <a:effectLst/>
              <a:latin typeface="Arial"/>
              <a:cs typeface="Arial"/>
            </a:endParaRPr>
          </a:p>
        </p:txBody>
      </p:sp>
      <p:sp>
        <p:nvSpPr>
          <p:cNvPr id="3" name="Content Placeholder 2"/>
          <p:cNvSpPr>
            <a:spLocks noGrp="1"/>
          </p:cNvSpPr>
          <p:nvPr>
            <p:ph idx="1"/>
          </p:nvPr>
        </p:nvSpPr>
        <p:spPr>
          <a:xfrm>
            <a:off x="762000" y="685800"/>
            <a:ext cx="7543800" cy="4247076"/>
          </a:xfrm>
          <a:effectLst/>
        </p:spPr>
        <p:txBody>
          <a:bodyPr>
            <a:noAutofit/>
          </a:bodyPr>
          <a:lstStyle/>
          <a:p>
            <a:r>
              <a:rPr lang="en-US" smtClean="0">
                <a:effectLst/>
              </a:rPr>
              <a:t>By </a:t>
            </a:r>
            <a:r>
              <a:rPr lang="en-US">
                <a:effectLst/>
              </a:rPr>
              <a:t>making certain findings, they could also prohibit ADUs </a:t>
            </a:r>
            <a:r>
              <a:rPr lang="en-US" smtClean="0">
                <a:effectLst/>
              </a:rPr>
              <a:t>entirely</a:t>
            </a:r>
          </a:p>
          <a:p>
            <a:r>
              <a:rPr lang="en-US" smtClean="0">
                <a:effectLst/>
              </a:rPr>
              <a:t>Proponents </a:t>
            </a:r>
            <a:r>
              <a:rPr lang="en-US">
                <a:effectLst/>
              </a:rPr>
              <a:t>of the bills asserted that local agencies and special districts often imposed costly restrictions relating to parking, fees for utility hook-ups, and other development </a:t>
            </a:r>
            <a:r>
              <a:rPr lang="en-US" smtClean="0">
                <a:effectLst/>
              </a:rPr>
              <a:t>standards </a:t>
            </a:r>
          </a:p>
          <a:p>
            <a:r>
              <a:rPr lang="en-US" smtClean="0">
                <a:effectLst/>
              </a:rPr>
              <a:t>The </a:t>
            </a:r>
            <a:r>
              <a:rPr lang="en-US">
                <a:effectLst/>
              </a:rPr>
              <a:t>new bills limit public agencies' ability to regulate </a:t>
            </a:r>
            <a:r>
              <a:rPr lang="en-US" smtClean="0">
                <a:effectLst/>
              </a:rPr>
              <a:t>ADUs and </a:t>
            </a:r>
            <a:r>
              <a:rPr lang="en-US">
                <a:effectLst/>
              </a:rPr>
              <a:t>mandate that all local agencies adopt an ADU ordinance consistent with the new provisions by </a:t>
            </a:r>
            <a:r>
              <a:rPr lang="en-US" b="1">
                <a:effectLst/>
              </a:rPr>
              <a:t>January 1, 2017</a:t>
            </a:r>
            <a:r>
              <a:rPr lang="en-US">
                <a:effectLst/>
              </a:rPr>
              <a:t>.</a:t>
            </a:r>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26</a:t>
            </a:fld>
            <a:endParaRPr lang="en-US">
              <a:effectLst/>
            </a:endParaRPr>
          </a:p>
        </p:txBody>
      </p:sp>
    </p:spTree>
    <p:extLst>
      <p:ext uri="{BB962C8B-B14F-4D97-AF65-F5344CB8AC3E}">
        <p14:creationId xmlns:p14="http://schemas.microsoft.com/office/powerpoint/2010/main" val="73230265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sz="2800" b="1" u="sng">
                <a:effectLst/>
                <a:cs typeface="Arial"/>
              </a:rPr>
              <a:t>AB 2299 (Bloom) - SB 1069 (Wieckowski)</a:t>
            </a:r>
            <a:br>
              <a:rPr lang="en-US" sz="2800" b="1" u="sng">
                <a:effectLst/>
                <a:cs typeface="Arial"/>
              </a:rPr>
            </a:br>
            <a:r>
              <a:rPr lang="en-US" sz="2800" b="1">
                <a:effectLst/>
                <a:cs typeface="Arial"/>
              </a:rPr>
              <a:t>Mandatory Accessory Dwelling Unit Ordinances and Reduced Parking</a:t>
            </a:r>
            <a:endParaRPr lang="en-US" sz="2800" b="1">
              <a:effectLst/>
              <a:latin typeface="Arial"/>
              <a:cs typeface="Arial"/>
            </a:endParaRPr>
          </a:p>
        </p:txBody>
      </p:sp>
      <p:sp>
        <p:nvSpPr>
          <p:cNvPr id="3" name="Content Placeholder 2"/>
          <p:cNvSpPr>
            <a:spLocks noGrp="1"/>
          </p:cNvSpPr>
          <p:nvPr>
            <p:ph idx="1"/>
          </p:nvPr>
        </p:nvSpPr>
        <p:spPr>
          <a:effectLst/>
        </p:spPr>
        <p:txBody>
          <a:bodyPr>
            <a:normAutofit fontScale="85000" lnSpcReduction="20000"/>
          </a:bodyPr>
          <a:lstStyle/>
          <a:p>
            <a:pPr marL="0" indent="0">
              <a:buNone/>
            </a:pPr>
            <a:r>
              <a:rPr lang="en-US" sz="2800" b="1" u="sng" smtClean="0">
                <a:effectLst/>
              </a:rPr>
              <a:t>ADU </a:t>
            </a:r>
            <a:r>
              <a:rPr lang="en-US" sz="2800" b="1" u="sng">
                <a:effectLst/>
              </a:rPr>
              <a:t>Ordinance Adoption </a:t>
            </a:r>
            <a:r>
              <a:rPr lang="en-US" sz="2800" b="1" u="sng" smtClean="0">
                <a:effectLst/>
              </a:rPr>
              <a:t>Requirement</a:t>
            </a:r>
            <a:r>
              <a:rPr lang="sk-SK" sz="2800">
                <a:effectLst/>
              </a:rPr>
              <a:t> </a:t>
            </a:r>
          </a:p>
          <a:p>
            <a:r>
              <a:rPr lang="sk-SK" sz="2800" b="1">
                <a:effectLst/>
              </a:rPr>
              <a:t>Time Limit to Act.</a:t>
            </a:r>
            <a:r>
              <a:rPr lang="sk-SK" sz="2800">
                <a:effectLst/>
              </a:rPr>
              <a:t> </a:t>
            </a:r>
            <a:r>
              <a:rPr lang="sk-SK" sz="2800" smtClean="0">
                <a:effectLst/>
              </a:rPr>
              <a:t>Any </a:t>
            </a:r>
            <a:r>
              <a:rPr lang="sk-SK" sz="2800">
                <a:effectLst/>
              </a:rPr>
              <a:t>existing ordinances or new ordinances are required to include an approval process for ADUs that includes only ministerial review, meaning that no discretionary review is permitted in connection with an ADU </a:t>
            </a:r>
            <a:r>
              <a:rPr lang="sk-SK" sz="2800" smtClean="0">
                <a:effectLst/>
              </a:rPr>
              <a:t>application</a:t>
            </a:r>
            <a:r>
              <a:rPr lang="en-US" sz="2800" smtClean="0">
                <a:effectLst/>
              </a:rPr>
              <a:t>. </a:t>
            </a:r>
            <a:r>
              <a:rPr lang="sk-SK" sz="2800">
                <a:effectLst/>
              </a:rPr>
              <a:t>ADU applications must be approved or disapproved within 120 days of </a:t>
            </a:r>
            <a:r>
              <a:rPr lang="sk-SK" sz="2800" smtClean="0">
                <a:effectLst/>
              </a:rPr>
              <a:t>receipt </a:t>
            </a:r>
          </a:p>
          <a:p>
            <a:r>
              <a:rPr lang="sk-SK" sz="2800" smtClean="0">
                <a:effectLst/>
              </a:rPr>
              <a:t>Local </a:t>
            </a:r>
            <a:r>
              <a:rPr lang="sk-SK" sz="2800">
                <a:effectLst/>
              </a:rPr>
              <a:t>agencies are required to submit a copy of their ADU ordinance to the Department of Housing and Community Development within 60 days of adoption.</a:t>
            </a:r>
          </a:p>
          <a:p>
            <a:pPr marL="0" indent="0">
              <a:buNone/>
            </a:pPr>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27</a:t>
            </a:fld>
            <a:endParaRPr lang="en-US">
              <a:effectLst/>
            </a:endParaRPr>
          </a:p>
        </p:txBody>
      </p:sp>
    </p:spTree>
    <p:extLst>
      <p:ext uri="{BB962C8B-B14F-4D97-AF65-F5344CB8AC3E}">
        <p14:creationId xmlns:p14="http://schemas.microsoft.com/office/powerpoint/2010/main" val="214315182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lnSpcReduction="10000"/>
          </a:bodyPr>
          <a:lstStyle/>
          <a:p>
            <a:r>
              <a:rPr lang="sk-SK" smtClean="0">
                <a:effectLst/>
              </a:rPr>
              <a:t>To </a:t>
            </a:r>
            <a:r>
              <a:rPr lang="sk-SK">
                <a:effectLst/>
              </a:rPr>
              <a:t>the extent that a local ordinance imposes requirements beyond those enumerated in the state law, </a:t>
            </a:r>
            <a:r>
              <a:rPr lang="en-US" b="1" smtClean="0">
                <a:effectLst/>
              </a:rPr>
              <a:t>the local ordinance is null and void </a:t>
            </a:r>
            <a:r>
              <a:rPr lang="sk-SK" b="1" smtClean="0">
                <a:effectLst/>
              </a:rPr>
              <a:t>as </a:t>
            </a:r>
            <a:r>
              <a:rPr lang="sk-SK" b="1">
                <a:effectLst/>
              </a:rPr>
              <a:t>of January 1, 2017</a:t>
            </a:r>
            <a:r>
              <a:rPr lang="sk-SK">
                <a:effectLst/>
              </a:rPr>
              <a:t>, and only state standards may be </a:t>
            </a:r>
            <a:r>
              <a:rPr lang="sk-SK" smtClean="0">
                <a:effectLst/>
              </a:rPr>
              <a:t>enforced</a:t>
            </a:r>
            <a:r>
              <a:rPr lang="en-US" smtClean="0">
                <a:effectLst/>
              </a:rPr>
              <a:t>.</a:t>
            </a:r>
            <a:endParaRPr lang="sk-SK">
              <a:effectLst/>
            </a:endParaRPr>
          </a:p>
          <a:p>
            <a:r>
              <a:rPr lang="sk-SK">
                <a:effectLst/>
              </a:rPr>
              <a:t>Similarly, if a local agency fails to adopt an ordinance in accordance with state law, the local agency is required to approve or disapprove an ADU application ministerially, applying only the standards specified in Government Code section </a:t>
            </a:r>
            <a:r>
              <a:rPr lang="sk-SK" smtClean="0">
                <a:effectLst/>
              </a:rPr>
              <a:t>65852.2</a:t>
            </a:r>
            <a:r>
              <a:rPr lang="sk-SK">
                <a:effectLst/>
              </a:rPr>
              <a:t>	</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28</a:t>
            </a:fld>
            <a:endParaRPr lang="en-US">
              <a:effectLst/>
            </a:endParaRPr>
          </a:p>
        </p:txBody>
      </p:sp>
    </p:spTree>
    <p:extLst>
      <p:ext uri="{BB962C8B-B14F-4D97-AF65-F5344CB8AC3E}">
        <p14:creationId xmlns:p14="http://schemas.microsoft.com/office/powerpoint/2010/main" val="196143944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755572"/>
            <a:ext cx="6781800" cy="1416628"/>
          </a:xfrm>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b="1">
              <a:effectLst/>
            </a:endParaRPr>
          </a:p>
        </p:txBody>
      </p:sp>
      <p:sp>
        <p:nvSpPr>
          <p:cNvPr id="3" name="Content Placeholder 2"/>
          <p:cNvSpPr>
            <a:spLocks noGrp="1"/>
          </p:cNvSpPr>
          <p:nvPr>
            <p:ph idx="1"/>
          </p:nvPr>
        </p:nvSpPr>
        <p:spPr>
          <a:effectLst/>
        </p:spPr>
        <p:txBody>
          <a:bodyPr>
            <a:normAutofit/>
          </a:bodyPr>
          <a:lstStyle/>
          <a:p>
            <a:pPr marL="0" indent="0">
              <a:buNone/>
            </a:pPr>
            <a:r>
              <a:rPr lang="en-US" b="1" u="sng" smtClean="0">
                <a:effectLst/>
              </a:rPr>
              <a:t>Two Categories of ADUs</a:t>
            </a:r>
            <a:endParaRPr lang="sk-SK" u="sng">
              <a:effectLst/>
            </a:endParaRPr>
          </a:p>
          <a:p>
            <a:r>
              <a:rPr lang="en-US" b="1" smtClean="0">
                <a:effectLst/>
              </a:rPr>
              <a:t>Those that Require Additions to Existing Structures or New Accessory Buildings</a:t>
            </a:r>
            <a:r>
              <a:rPr lang="sk-SK" smtClean="0">
                <a:effectLst/>
              </a:rPr>
              <a:t>. </a:t>
            </a:r>
            <a:r>
              <a:rPr lang="en-US" smtClean="0">
                <a:effectLst/>
              </a:rPr>
              <a:t>Local agencies can designate areas where they are permitted and impose other criteria.</a:t>
            </a:r>
          </a:p>
          <a:p>
            <a:r>
              <a:rPr lang="en-US" b="1" smtClean="0">
                <a:effectLst/>
                <a:latin typeface="Arial"/>
                <a:cs typeface="Arial"/>
              </a:rPr>
              <a:t>Those Contained Entirely within Existing Structures (including garages). </a:t>
            </a:r>
            <a:r>
              <a:rPr lang="en-US" smtClean="0">
                <a:effectLst/>
                <a:latin typeface="Arial"/>
                <a:cs typeface="Arial"/>
              </a:rPr>
              <a:t>Very little local discretion, although not clear this was the authors’ intent.</a:t>
            </a:r>
            <a:endParaRPr lang="en-US" b="1">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29</a:t>
            </a:fld>
            <a:endParaRPr lang="en-US">
              <a:effectLst/>
            </a:endParaRPr>
          </a:p>
        </p:txBody>
      </p:sp>
    </p:spTree>
    <p:extLst>
      <p:ext uri="{BB962C8B-B14F-4D97-AF65-F5344CB8AC3E}">
        <p14:creationId xmlns:p14="http://schemas.microsoft.com/office/powerpoint/2010/main" val="251168049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HOUSING</a:t>
            </a:r>
            <a:endParaRPr lang="en-US" sz="6600" dirty="0"/>
          </a:p>
        </p:txBody>
      </p:sp>
      <p:sp>
        <p:nvSpPr>
          <p:cNvPr id="3" name="Subtitle 2"/>
          <p:cNvSpPr>
            <a:spLocks noGrp="1"/>
          </p:cNvSpPr>
          <p:nvPr>
            <p:ph type="subTitle" idx="1"/>
          </p:nvPr>
        </p:nvSpPr>
        <p:spPr/>
        <p:txBody>
          <a:bodyPr>
            <a:noAutofit/>
          </a:bodyPr>
          <a:lstStyle/>
          <a:p>
            <a:r>
              <a:rPr lang="en-US" sz="6600" dirty="0"/>
              <a:t>LEGISLATION</a:t>
            </a:r>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3</a:t>
            </a:fld>
            <a:endParaRPr lang="en-US">
              <a:effectLst/>
            </a:endParaRPr>
          </a:p>
        </p:txBody>
      </p:sp>
    </p:spTree>
    <p:extLst>
      <p:ext uri="{BB962C8B-B14F-4D97-AF65-F5344CB8AC3E}">
        <p14:creationId xmlns:p14="http://schemas.microsoft.com/office/powerpoint/2010/main" val="392889560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755572"/>
            <a:ext cx="6781800" cy="1416628"/>
          </a:xfrm>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b="1">
              <a:effectLst/>
            </a:endParaRPr>
          </a:p>
        </p:txBody>
      </p:sp>
      <p:sp>
        <p:nvSpPr>
          <p:cNvPr id="3" name="Content Placeholder 2"/>
          <p:cNvSpPr>
            <a:spLocks noGrp="1"/>
          </p:cNvSpPr>
          <p:nvPr>
            <p:ph idx="1"/>
          </p:nvPr>
        </p:nvSpPr>
        <p:spPr>
          <a:effectLst/>
        </p:spPr>
        <p:txBody>
          <a:bodyPr>
            <a:normAutofit/>
          </a:bodyPr>
          <a:lstStyle/>
          <a:p>
            <a:pPr marL="0" indent="0">
              <a:buNone/>
            </a:pPr>
            <a:r>
              <a:rPr lang="en-US" b="1" u="sng">
                <a:effectLst/>
              </a:rPr>
              <a:t>Applicable </a:t>
            </a:r>
            <a:r>
              <a:rPr lang="en-US" b="1" u="sng" smtClean="0">
                <a:effectLst/>
              </a:rPr>
              <a:t>Standards for Additions and New Accessory Buildings</a:t>
            </a:r>
            <a:r>
              <a:rPr lang="sk-SK" u="sng">
                <a:effectLst/>
              </a:rPr>
              <a:t> </a:t>
            </a:r>
          </a:p>
          <a:p>
            <a:pPr marL="0" indent="0">
              <a:buNone/>
            </a:pPr>
            <a:endParaRPr lang="sk-SK">
              <a:effectLst/>
            </a:endParaRPr>
          </a:p>
          <a:p>
            <a:r>
              <a:rPr lang="sk-SK" b="1" smtClean="0">
                <a:effectLst/>
              </a:rPr>
              <a:t>Location </a:t>
            </a:r>
            <a:r>
              <a:rPr lang="sk-SK" b="1">
                <a:effectLst/>
              </a:rPr>
              <a:t>and Other Physical Standards.</a:t>
            </a:r>
            <a:r>
              <a:rPr lang="sk-SK">
                <a:effectLst/>
              </a:rPr>
              <a:t> </a:t>
            </a:r>
            <a:r>
              <a:rPr lang="sk-SK" b="1">
                <a:effectLst/>
              </a:rPr>
              <a:t>Jurisdictions are permitted to designate areas where ADUs are permitted</a:t>
            </a:r>
            <a:r>
              <a:rPr lang="sk-SK">
                <a:effectLst/>
              </a:rPr>
              <a:t>. Local agencies may impose certain physical development standards on ADUs (e.g., height, setbacks, landscaping, </a:t>
            </a:r>
            <a:r>
              <a:rPr lang="en-US" smtClean="0">
                <a:effectLst/>
              </a:rPr>
              <a:t>architectural review, </a:t>
            </a:r>
            <a:r>
              <a:rPr lang="sk-SK" smtClean="0">
                <a:effectLst/>
              </a:rPr>
              <a:t>etc</a:t>
            </a:r>
            <a:r>
              <a:rPr lang="sk-SK">
                <a:effectLst/>
              </a:rPr>
              <a:t>.</a:t>
            </a:r>
            <a:r>
              <a:rPr lang="sk-SK" smtClean="0">
                <a:effectLst/>
              </a:rPr>
              <a:t>)</a:t>
            </a:r>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30</a:t>
            </a:fld>
            <a:endParaRPr lang="en-US">
              <a:effectLst/>
            </a:endParaRPr>
          </a:p>
        </p:txBody>
      </p:sp>
    </p:spTree>
    <p:extLst>
      <p:ext uri="{BB962C8B-B14F-4D97-AF65-F5344CB8AC3E}">
        <p14:creationId xmlns:p14="http://schemas.microsoft.com/office/powerpoint/2010/main" val="260148285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b="1">
              <a:effectLst/>
            </a:endParaRPr>
          </a:p>
        </p:txBody>
      </p:sp>
      <p:sp>
        <p:nvSpPr>
          <p:cNvPr id="3" name="Content Placeholder 2"/>
          <p:cNvSpPr>
            <a:spLocks noGrp="1"/>
          </p:cNvSpPr>
          <p:nvPr>
            <p:ph idx="1"/>
          </p:nvPr>
        </p:nvSpPr>
        <p:spPr>
          <a:effectLst/>
        </p:spPr>
        <p:txBody>
          <a:bodyPr>
            <a:normAutofit lnSpcReduction="10000"/>
          </a:bodyPr>
          <a:lstStyle/>
          <a:p>
            <a:r>
              <a:rPr lang="sk-SK">
                <a:effectLst/>
              </a:rPr>
              <a:t>ADUs attached to an existing dwelling shall not exceed 50 percent of the existing living area, with a maximum increase in floor area of 1,200 square feet</a:t>
            </a:r>
          </a:p>
          <a:p>
            <a:r>
              <a:rPr lang="sk-SK">
                <a:effectLst/>
              </a:rPr>
              <a:t>ADUs in detached buildings shall not exceed 1,200 square feet of floor </a:t>
            </a:r>
            <a:r>
              <a:rPr lang="sk-SK" smtClean="0">
                <a:effectLst/>
              </a:rPr>
              <a:t>space</a:t>
            </a:r>
          </a:p>
          <a:p>
            <a:r>
              <a:rPr lang="en-US" b="1" smtClean="0">
                <a:effectLst/>
              </a:rPr>
              <a:t>Relationship </a:t>
            </a:r>
            <a:r>
              <a:rPr lang="en-US" b="1">
                <a:effectLst/>
              </a:rPr>
              <a:t>to Zoning and General Plan.</a:t>
            </a:r>
            <a:r>
              <a:rPr lang="en-US">
                <a:effectLst/>
              </a:rPr>
              <a:t> The addition of an ADU does not cause a lot to exceed the allowable density, and ADUs are residential uses consistent with existing residential zoning and general plan </a:t>
            </a:r>
            <a:r>
              <a:rPr lang="en-US" smtClean="0">
                <a:effectLst/>
              </a:rPr>
              <a:t>designations</a:t>
            </a:r>
            <a:endParaRPr lang="en-US">
              <a:effectLst/>
              <a:cs typeface="Arial"/>
            </a:endParaRPr>
          </a:p>
          <a:p>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31</a:t>
            </a:fld>
            <a:endParaRPr lang="en-US">
              <a:effectLst/>
            </a:endParaRPr>
          </a:p>
        </p:txBody>
      </p:sp>
    </p:spTree>
    <p:extLst>
      <p:ext uri="{BB962C8B-B14F-4D97-AF65-F5344CB8AC3E}">
        <p14:creationId xmlns:p14="http://schemas.microsoft.com/office/powerpoint/2010/main" val="157718039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a:bodyPr>
          <a:lstStyle/>
          <a:p>
            <a:pPr marL="0" indent="0">
              <a:buNone/>
            </a:pPr>
            <a:r>
              <a:rPr lang="en-US" b="1">
                <a:effectLst/>
              </a:rPr>
              <a:t>Parking </a:t>
            </a:r>
            <a:r>
              <a:rPr lang="en-US" b="1" smtClean="0">
                <a:effectLst/>
              </a:rPr>
              <a:t>Standards</a:t>
            </a:r>
          </a:p>
          <a:p>
            <a:r>
              <a:rPr lang="en-US" smtClean="0">
                <a:effectLst/>
              </a:rPr>
              <a:t>At </a:t>
            </a:r>
            <a:r>
              <a:rPr lang="en-US">
                <a:effectLst/>
              </a:rPr>
              <a:t>most, only one space per unit or per bedroom may be </a:t>
            </a:r>
            <a:r>
              <a:rPr lang="en-US" smtClean="0">
                <a:effectLst/>
              </a:rPr>
              <a:t>required</a:t>
            </a:r>
          </a:p>
          <a:p>
            <a:r>
              <a:rPr lang="en-US" smtClean="0">
                <a:effectLst/>
              </a:rPr>
              <a:t>and </a:t>
            </a:r>
            <a:r>
              <a:rPr lang="en-US">
                <a:effectLst/>
              </a:rPr>
              <a:t>the parking requirement may be provided as tandem parking on an existing driveway </a:t>
            </a:r>
            <a:endParaRPr lang="en-US" smtClean="0">
              <a:effectLst/>
            </a:endParaRPr>
          </a:p>
          <a:p>
            <a:r>
              <a:rPr lang="en-US" smtClean="0">
                <a:effectLst/>
              </a:rPr>
              <a:t>or </a:t>
            </a:r>
            <a:r>
              <a:rPr lang="en-US">
                <a:effectLst/>
              </a:rPr>
              <a:t>in setback </a:t>
            </a:r>
            <a:r>
              <a:rPr lang="en-US" smtClean="0">
                <a:effectLst/>
              </a:rPr>
              <a:t>areas</a:t>
            </a:r>
          </a:p>
          <a:p>
            <a:r>
              <a:rPr lang="en-US" smtClean="0">
                <a:effectLst/>
              </a:rPr>
              <a:t>unless </a:t>
            </a:r>
            <a:r>
              <a:rPr lang="en-US">
                <a:effectLst/>
              </a:rPr>
              <a:t>specific findings are made </a:t>
            </a:r>
            <a:r>
              <a:rPr lang="en-US" smtClean="0">
                <a:effectLst/>
              </a:rPr>
              <a:t>based on </a:t>
            </a:r>
            <a:r>
              <a:rPr lang="en-US">
                <a:effectLst/>
              </a:rPr>
              <a:t>specific topographical </a:t>
            </a:r>
            <a:r>
              <a:rPr lang="en-US" smtClean="0">
                <a:effectLst/>
              </a:rPr>
              <a:t>or fire/life safety conditions </a:t>
            </a:r>
            <a:r>
              <a:rPr lang="en-US">
                <a:effectLst/>
              </a:rPr>
              <a:t>or it is not permitted anywhere else in the </a:t>
            </a:r>
            <a:r>
              <a:rPr lang="en-US" smtClean="0">
                <a:effectLst/>
              </a:rPr>
              <a:t>jurisdiction </a:t>
            </a:r>
            <a:r>
              <a:rPr lang="sk-SK">
                <a:effectLst/>
              </a:rPr>
              <a:t> </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32</a:t>
            </a:fld>
            <a:endParaRPr lang="en-US">
              <a:effectLst/>
            </a:endParaRPr>
          </a:p>
        </p:txBody>
      </p:sp>
    </p:spTree>
    <p:extLst>
      <p:ext uri="{BB962C8B-B14F-4D97-AF65-F5344CB8AC3E}">
        <p14:creationId xmlns:p14="http://schemas.microsoft.com/office/powerpoint/2010/main" val="156110261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a:bodyPr>
          <a:lstStyle/>
          <a:p>
            <a:pPr marL="0" indent="0">
              <a:buNone/>
            </a:pPr>
            <a:r>
              <a:rPr lang="en-US">
                <a:effectLst/>
              </a:rPr>
              <a:t>Furthermore, </a:t>
            </a:r>
            <a:r>
              <a:rPr lang="en-US" b="1">
                <a:effectLst/>
              </a:rPr>
              <a:t>no</a:t>
            </a:r>
            <a:r>
              <a:rPr lang="en-US">
                <a:effectLst/>
              </a:rPr>
              <a:t> additional parking may be required if the ADU is located: </a:t>
            </a:r>
            <a:endParaRPr lang="en-US" smtClean="0">
              <a:effectLst/>
            </a:endParaRPr>
          </a:p>
          <a:p>
            <a:r>
              <a:rPr lang="en-US" smtClean="0">
                <a:effectLst/>
              </a:rPr>
              <a:t>(</a:t>
            </a:r>
            <a:r>
              <a:rPr lang="en-US">
                <a:effectLst/>
              </a:rPr>
              <a:t>1) within one-half mile of public </a:t>
            </a:r>
            <a:r>
              <a:rPr lang="en-US" smtClean="0">
                <a:effectLst/>
              </a:rPr>
              <a:t>transit </a:t>
            </a:r>
          </a:p>
          <a:p>
            <a:r>
              <a:rPr lang="en-US" smtClean="0">
                <a:effectLst/>
              </a:rPr>
              <a:t>(</a:t>
            </a:r>
            <a:r>
              <a:rPr lang="en-US">
                <a:effectLst/>
              </a:rPr>
              <a:t>2) in an historic </a:t>
            </a:r>
            <a:r>
              <a:rPr lang="en-US" smtClean="0">
                <a:effectLst/>
              </a:rPr>
              <a:t>district </a:t>
            </a:r>
          </a:p>
          <a:p>
            <a:r>
              <a:rPr lang="en-US" smtClean="0">
                <a:effectLst/>
              </a:rPr>
              <a:t>(</a:t>
            </a:r>
            <a:r>
              <a:rPr lang="en-US">
                <a:effectLst/>
              </a:rPr>
              <a:t>3) in part of an existing primary residence or an existing accessory </a:t>
            </a:r>
            <a:r>
              <a:rPr lang="en-US" smtClean="0">
                <a:effectLst/>
              </a:rPr>
              <a:t>structure </a:t>
            </a:r>
          </a:p>
          <a:p>
            <a:r>
              <a:rPr lang="en-US" smtClean="0">
                <a:effectLst/>
              </a:rPr>
              <a:t>(</a:t>
            </a:r>
            <a:r>
              <a:rPr lang="en-US">
                <a:effectLst/>
              </a:rPr>
              <a:t>4) in an area requiring on-street parking permits but they are not offered to the ADU </a:t>
            </a:r>
            <a:r>
              <a:rPr lang="en-US" smtClean="0">
                <a:effectLst/>
              </a:rPr>
              <a:t>occupant – </a:t>
            </a:r>
            <a:r>
              <a:rPr lang="en-US">
                <a:effectLst/>
              </a:rPr>
              <a:t>or </a:t>
            </a:r>
            <a:endParaRPr lang="en-US" smtClean="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33</a:t>
            </a:fld>
            <a:endParaRPr lang="en-US">
              <a:effectLst/>
            </a:endParaRPr>
          </a:p>
        </p:txBody>
      </p:sp>
    </p:spTree>
    <p:extLst>
      <p:ext uri="{BB962C8B-B14F-4D97-AF65-F5344CB8AC3E}">
        <p14:creationId xmlns:p14="http://schemas.microsoft.com/office/powerpoint/2010/main" val="79887107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lstStyle/>
          <a:p>
            <a:r>
              <a:rPr lang="en-US" dirty="0">
                <a:effectLst/>
              </a:rPr>
              <a:t>(5) within one block of a car-share </a:t>
            </a:r>
            <a:r>
              <a:rPr lang="en-US" dirty="0" smtClean="0">
                <a:effectLst/>
              </a:rPr>
              <a:t>vehicle</a:t>
            </a:r>
          </a:p>
          <a:p>
            <a:pPr marL="0" indent="0">
              <a:buNone/>
            </a:pPr>
            <a:r>
              <a:rPr lang="en-US" dirty="0" smtClean="0">
                <a:effectLst/>
              </a:rPr>
              <a:t>While </a:t>
            </a:r>
            <a:r>
              <a:rPr lang="en-US" dirty="0">
                <a:effectLst/>
              </a:rPr>
              <a:t>"public transit" and "car-share vehicle" are not defined, a reasonable interpretation may be </a:t>
            </a:r>
            <a:r>
              <a:rPr lang="en-US" dirty="0" smtClean="0">
                <a:effectLst/>
              </a:rPr>
              <a:t>that:</a:t>
            </a:r>
          </a:p>
          <a:p>
            <a:r>
              <a:rPr lang="en-US" dirty="0" smtClean="0">
                <a:effectLst/>
              </a:rPr>
              <a:t>public </a:t>
            </a:r>
            <a:r>
              <a:rPr lang="en-US" dirty="0">
                <a:effectLst/>
              </a:rPr>
              <a:t>transit refers </a:t>
            </a:r>
            <a:r>
              <a:rPr lang="en-US" dirty="0" smtClean="0">
                <a:effectLst/>
              </a:rPr>
              <a:t>to a </a:t>
            </a:r>
            <a:r>
              <a:rPr lang="en-US" dirty="0">
                <a:effectLst/>
              </a:rPr>
              <a:t>transit stop (not just a route) </a:t>
            </a:r>
            <a:endParaRPr lang="en-US" dirty="0" smtClean="0">
              <a:effectLst/>
            </a:endParaRPr>
          </a:p>
          <a:p>
            <a:r>
              <a:rPr lang="en-US" dirty="0" smtClean="0">
                <a:effectLst/>
              </a:rPr>
              <a:t>and </a:t>
            </a:r>
            <a:r>
              <a:rPr lang="en-US" dirty="0">
                <a:effectLst/>
              </a:rPr>
              <a:t>that car-share vehicle refers to a car-sharing pick-up/drop-off </a:t>
            </a:r>
            <a:r>
              <a:rPr lang="en-US" dirty="0" smtClean="0">
                <a:effectLst/>
              </a:rPr>
              <a:t>location</a:t>
            </a:r>
            <a:endParaRPr lang="en-US" dirty="0">
              <a:effectLst/>
            </a:endParaRPr>
          </a:p>
          <a:p>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34</a:t>
            </a:fld>
            <a:endParaRPr lang="en-US">
              <a:effectLst/>
            </a:endParaRPr>
          </a:p>
        </p:txBody>
      </p:sp>
    </p:spTree>
    <p:extLst>
      <p:ext uri="{BB962C8B-B14F-4D97-AF65-F5344CB8AC3E}">
        <p14:creationId xmlns:p14="http://schemas.microsoft.com/office/powerpoint/2010/main" val="340698203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a:bodyPr>
          <a:lstStyle/>
          <a:p>
            <a:pPr marL="0" indent="0">
              <a:buNone/>
            </a:pPr>
            <a:r>
              <a:rPr lang="en-US" b="1" dirty="0" smtClean="0">
                <a:effectLst/>
              </a:rPr>
              <a:t>No Other Ordinance Can Apply</a:t>
            </a:r>
          </a:p>
          <a:p>
            <a:r>
              <a:rPr lang="en-US" dirty="0" smtClean="0"/>
              <a:t>ADU cannot be denied for noncompliance with another ordinance, policy, or regulation</a:t>
            </a:r>
            <a:endParaRPr lang="en-US" dirty="0" smtClean="0">
              <a:effectLst/>
            </a:endParaRPr>
          </a:p>
          <a:p>
            <a:r>
              <a:rPr lang="en-US" dirty="0" smtClean="0">
                <a:effectLst/>
              </a:rPr>
              <a:t>So a reference to the other ordinance needs to be included within the ADU ordinance</a:t>
            </a:r>
          </a:p>
          <a:p>
            <a:pPr lvl="1"/>
            <a:r>
              <a:rPr lang="en-US" dirty="0" smtClean="0"/>
              <a:t>Example</a:t>
            </a:r>
            <a:r>
              <a:rPr lang="en-US" smtClean="0"/>
              <a:t>:  “An </a:t>
            </a:r>
            <a:r>
              <a:rPr lang="en-US" dirty="0" smtClean="0"/>
              <a:t>ADU must comply with all provisions of the underlying zoning district, except as modified in this chapter.”</a:t>
            </a:r>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35</a:t>
            </a:fld>
            <a:endParaRPr lang="en-US">
              <a:effectLst/>
            </a:endParaRPr>
          </a:p>
        </p:txBody>
      </p:sp>
    </p:spTree>
    <p:extLst>
      <p:ext uri="{BB962C8B-B14F-4D97-AF65-F5344CB8AC3E}">
        <p14:creationId xmlns:p14="http://schemas.microsoft.com/office/powerpoint/2010/main" val="240618304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fontScale="92500" lnSpcReduction="10000"/>
          </a:bodyPr>
          <a:lstStyle/>
          <a:p>
            <a:pPr marL="0" indent="0">
              <a:buNone/>
            </a:pPr>
            <a:r>
              <a:rPr lang="en-US" b="1">
                <a:effectLst/>
              </a:rPr>
              <a:t>ADUs in Existing </a:t>
            </a:r>
            <a:r>
              <a:rPr lang="en-US" b="1" smtClean="0">
                <a:effectLst/>
              </a:rPr>
              <a:t>Structures</a:t>
            </a:r>
          </a:p>
          <a:p>
            <a:pPr marL="0" indent="0">
              <a:buNone/>
            </a:pPr>
            <a:r>
              <a:rPr lang="en-US" smtClean="0">
                <a:effectLst/>
              </a:rPr>
              <a:t>An </a:t>
            </a:r>
            <a:r>
              <a:rPr lang="en-US">
                <a:effectLst/>
              </a:rPr>
              <a:t>application for an ADU shall be ministerially approved without being subject to the other requirements of Government Code </a:t>
            </a:r>
            <a:r>
              <a:rPr lang="en-US" smtClean="0">
                <a:effectLst/>
              </a:rPr>
              <a:t>Section </a:t>
            </a:r>
            <a:r>
              <a:rPr lang="en-US">
                <a:effectLst/>
              </a:rPr>
              <a:t>65852.2 if: </a:t>
            </a:r>
            <a:endParaRPr lang="en-US" smtClean="0">
              <a:effectLst/>
            </a:endParaRPr>
          </a:p>
          <a:p>
            <a:r>
              <a:rPr lang="en-US" smtClean="0">
                <a:effectLst/>
              </a:rPr>
              <a:t>(</a:t>
            </a:r>
            <a:r>
              <a:rPr lang="en-US">
                <a:effectLst/>
              </a:rPr>
              <a:t>1) the ADU is proposed to be contained within the existing space of a single-family residence or accessory </a:t>
            </a:r>
            <a:r>
              <a:rPr lang="en-US" smtClean="0">
                <a:effectLst/>
              </a:rPr>
              <a:t>structure </a:t>
            </a:r>
          </a:p>
          <a:p>
            <a:r>
              <a:rPr lang="en-US" smtClean="0">
                <a:effectLst/>
              </a:rPr>
              <a:t>(</a:t>
            </a:r>
            <a:r>
              <a:rPr lang="en-US">
                <a:effectLst/>
              </a:rPr>
              <a:t>2) the property is in a single-family residential </a:t>
            </a:r>
            <a:r>
              <a:rPr lang="en-US" smtClean="0">
                <a:effectLst/>
              </a:rPr>
              <a:t>zone </a:t>
            </a:r>
          </a:p>
          <a:p>
            <a:r>
              <a:rPr lang="en-US" smtClean="0">
                <a:effectLst/>
              </a:rPr>
              <a:t>(</a:t>
            </a:r>
            <a:r>
              <a:rPr lang="en-US">
                <a:effectLst/>
              </a:rPr>
              <a:t>3) the ADU has independent exterior access from the existing </a:t>
            </a:r>
            <a:r>
              <a:rPr lang="en-US" smtClean="0">
                <a:effectLst/>
              </a:rPr>
              <a:t>residence – and</a:t>
            </a:r>
          </a:p>
          <a:p>
            <a:r>
              <a:rPr lang="en-US" smtClean="0">
                <a:effectLst/>
              </a:rPr>
              <a:t>(</a:t>
            </a:r>
            <a:r>
              <a:rPr lang="en-US">
                <a:effectLst/>
              </a:rPr>
              <a:t>4) the side and rear setbacks are sufficient for fire </a:t>
            </a:r>
            <a:r>
              <a:rPr lang="en-US" smtClean="0">
                <a:effectLst/>
              </a:rPr>
              <a:t>safety</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36</a:t>
            </a:fld>
            <a:endParaRPr lang="en-US">
              <a:effectLst/>
            </a:endParaRPr>
          </a:p>
        </p:txBody>
      </p:sp>
    </p:spTree>
    <p:extLst>
      <p:ext uri="{BB962C8B-B14F-4D97-AF65-F5344CB8AC3E}">
        <p14:creationId xmlns:p14="http://schemas.microsoft.com/office/powerpoint/2010/main" val="1287258831"/>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fontScale="92500" lnSpcReduction="10000"/>
          </a:bodyPr>
          <a:lstStyle/>
          <a:p>
            <a:r>
              <a:rPr lang="en-US">
                <a:effectLst/>
              </a:rPr>
              <a:t>In addition, such ADUs shall not be required to provide fire sprinklers if they are not also required for the primary residence </a:t>
            </a:r>
            <a:endParaRPr lang="en-US" smtClean="0">
              <a:effectLst/>
            </a:endParaRPr>
          </a:p>
          <a:p>
            <a:r>
              <a:rPr lang="en-US" smtClean="0">
                <a:effectLst/>
              </a:rPr>
              <a:t>nor </a:t>
            </a:r>
            <a:r>
              <a:rPr lang="en-US">
                <a:effectLst/>
              </a:rPr>
              <a:t>be required to install new or separate utility </a:t>
            </a:r>
            <a:r>
              <a:rPr lang="en-US" smtClean="0">
                <a:effectLst/>
              </a:rPr>
              <a:t>connections </a:t>
            </a:r>
          </a:p>
          <a:p>
            <a:pPr marL="0" indent="0">
              <a:buNone/>
            </a:pPr>
            <a:r>
              <a:rPr lang="en-US" smtClean="0">
                <a:effectLst/>
              </a:rPr>
              <a:t>This </a:t>
            </a:r>
            <a:r>
              <a:rPr lang="en-US">
                <a:effectLst/>
              </a:rPr>
              <a:t>appears to permit qualifying ADUs anywhere single-family residential uses are permitted, notwithstanding the limitations on other ADUs discussed above; however, it is unclear if this was the legislative </a:t>
            </a:r>
            <a:r>
              <a:rPr lang="en-US" smtClean="0">
                <a:effectLst/>
              </a:rPr>
              <a:t>intent and </a:t>
            </a:r>
            <a:r>
              <a:rPr lang="en-US" b="1" smtClean="0">
                <a:effectLst/>
              </a:rPr>
              <a:t>both authors stated that the local agency can determine areas in the city/county where ADU’s are permissible.</a:t>
            </a:r>
            <a:endParaRPr lang="en-US" b="1">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37</a:t>
            </a:fld>
            <a:endParaRPr lang="en-US">
              <a:effectLst/>
            </a:endParaRPr>
          </a:p>
        </p:txBody>
      </p:sp>
    </p:spTree>
    <p:extLst>
      <p:ext uri="{BB962C8B-B14F-4D97-AF65-F5344CB8AC3E}">
        <p14:creationId xmlns:p14="http://schemas.microsoft.com/office/powerpoint/2010/main" val="392570748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lstStyle/>
          <a:p>
            <a:pPr marL="0" indent="0">
              <a:buNone/>
            </a:pPr>
            <a:r>
              <a:rPr lang="en-US" b="1">
                <a:effectLst/>
              </a:rPr>
              <a:t>Occupancy </a:t>
            </a:r>
            <a:r>
              <a:rPr lang="en-US" b="1" smtClean="0">
                <a:effectLst/>
              </a:rPr>
              <a:t>Restrictions</a:t>
            </a:r>
            <a:endParaRPr lang="en-US">
              <a:effectLst/>
            </a:endParaRPr>
          </a:p>
          <a:p>
            <a:r>
              <a:rPr lang="en-US" smtClean="0">
                <a:effectLst/>
              </a:rPr>
              <a:t>May require </a:t>
            </a:r>
            <a:r>
              <a:rPr lang="en-US">
                <a:effectLst/>
              </a:rPr>
              <a:t>that applicants be owner-occupants of properties proposed to include an </a:t>
            </a:r>
            <a:r>
              <a:rPr lang="en-US" smtClean="0">
                <a:effectLst/>
              </a:rPr>
              <a:t>ADU</a:t>
            </a:r>
          </a:p>
          <a:p>
            <a:r>
              <a:rPr lang="en-US" smtClean="0">
                <a:effectLst/>
              </a:rPr>
              <a:t>and </a:t>
            </a:r>
            <a:r>
              <a:rPr lang="en-US">
                <a:effectLst/>
              </a:rPr>
              <a:t>require that ADUs be used for rentals of terms longer than 30 </a:t>
            </a:r>
            <a:r>
              <a:rPr lang="en-US" smtClean="0">
                <a:effectLst/>
              </a:rPr>
              <a:t>days</a:t>
            </a:r>
          </a:p>
          <a:p>
            <a:r>
              <a:rPr lang="en-US" smtClean="0">
                <a:effectLst/>
              </a:rPr>
              <a:t>but </a:t>
            </a:r>
            <a:r>
              <a:rPr lang="en-US">
                <a:effectLst/>
              </a:rPr>
              <a:t>no additional standards may be imposed other than those listed in the </a:t>
            </a:r>
            <a:r>
              <a:rPr lang="en-US" smtClean="0">
                <a:effectLst/>
              </a:rPr>
              <a:t>statute</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38</a:t>
            </a:fld>
            <a:endParaRPr lang="en-US">
              <a:effectLst/>
            </a:endParaRPr>
          </a:p>
        </p:txBody>
      </p:sp>
    </p:spTree>
    <p:extLst>
      <p:ext uri="{BB962C8B-B14F-4D97-AF65-F5344CB8AC3E}">
        <p14:creationId xmlns:p14="http://schemas.microsoft.com/office/powerpoint/2010/main" val="65147637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400" b="1" u="sng">
                <a:effectLst/>
                <a:cs typeface="Arial"/>
              </a:rPr>
              <a:t>AB 2299 (Bloom) - SB 1069 (Wieckowski)</a:t>
            </a:r>
            <a:br>
              <a:rPr lang="en-US" sz="2400" b="1" u="sng">
                <a:effectLst/>
                <a:cs typeface="Arial"/>
              </a:rPr>
            </a:br>
            <a:r>
              <a:rPr lang="en-US" sz="2400" b="1">
                <a:effectLst/>
                <a:cs typeface="Arial"/>
              </a:rPr>
              <a:t>Mandatory Accessory Dwelling Unit Ordinances and Reduced Parking</a:t>
            </a:r>
            <a:endParaRPr lang="en-US" sz="2400">
              <a:effectLst/>
            </a:endParaRPr>
          </a:p>
        </p:txBody>
      </p:sp>
      <p:sp>
        <p:nvSpPr>
          <p:cNvPr id="3" name="Content Placeholder 2"/>
          <p:cNvSpPr>
            <a:spLocks noGrp="1"/>
          </p:cNvSpPr>
          <p:nvPr>
            <p:ph idx="1"/>
          </p:nvPr>
        </p:nvSpPr>
        <p:spPr>
          <a:effectLst/>
        </p:spPr>
        <p:txBody>
          <a:bodyPr>
            <a:normAutofit fontScale="92500" lnSpcReduction="20000"/>
          </a:bodyPr>
          <a:lstStyle/>
          <a:p>
            <a:pPr marL="0" indent="0">
              <a:buNone/>
            </a:pPr>
            <a:r>
              <a:rPr lang="en-US" b="1">
                <a:effectLst/>
              </a:rPr>
              <a:t>Utility </a:t>
            </a:r>
            <a:r>
              <a:rPr lang="en-US" b="1" smtClean="0">
                <a:effectLst/>
              </a:rPr>
              <a:t>Fees</a:t>
            </a:r>
            <a:r>
              <a:rPr lang="en-US" smtClean="0">
                <a:effectLst/>
              </a:rPr>
              <a:t> </a:t>
            </a:r>
          </a:p>
          <a:p>
            <a:r>
              <a:rPr lang="en-US" smtClean="0">
                <a:effectLst/>
              </a:rPr>
              <a:t>ADUs </a:t>
            </a:r>
            <a:r>
              <a:rPr lang="en-US">
                <a:effectLst/>
              </a:rPr>
              <a:t>shall not be considered new residential uses for the purpose of calculating connection fees or capacity </a:t>
            </a:r>
            <a:r>
              <a:rPr lang="en-US" smtClean="0">
                <a:effectLst/>
              </a:rPr>
              <a:t>charges</a:t>
            </a:r>
          </a:p>
          <a:p>
            <a:r>
              <a:rPr lang="en-US" smtClean="0">
                <a:effectLst/>
              </a:rPr>
              <a:t>However</a:t>
            </a:r>
            <a:r>
              <a:rPr lang="en-US">
                <a:effectLst/>
              </a:rPr>
              <a:t>, for ADUs that are not contained in existing structures, a </a:t>
            </a:r>
            <a:r>
              <a:rPr lang="en-US" smtClean="0">
                <a:effectLst/>
              </a:rPr>
              <a:t>“local agency” </a:t>
            </a:r>
            <a:r>
              <a:rPr lang="en-US">
                <a:effectLst/>
              </a:rPr>
              <a:t>may require new or separate utility </a:t>
            </a:r>
            <a:r>
              <a:rPr lang="en-US" smtClean="0">
                <a:effectLst/>
              </a:rPr>
              <a:t>connections</a:t>
            </a:r>
          </a:p>
          <a:p>
            <a:r>
              <a:rPr lang="en-US" smtClean="0">
                <a:effectLst/>
              </a:rPr>
              <a:t>Any </a:t>
            </a:r>
            <a:r>
              <a:rPr lang="en-US">
                <a:effectLst/>
              </a:rPr>
              <a:t>connection fee or capacity charge shall be proportionate to the burden of the proposed ADU on the water or sewer systems based on its size or number of plumbing fixtures and shall not exceed the reasonable cost of providing this </a:t>
            </a:r>
            <a:r>
              <a:rPr lang="en-US" smtClean="0">
                <a:effectLst/>
              </a:rPr>
              <a:t>service</a:t>
            </a:r>
          </a:p>
          <a:p>
            <a:r>
              <a:rPr lang="en-US" smtClean="0">
                <a:effectLst/>
              </a:rPr>
              <a:t>Note “local agency” only includes cities &amp; counties</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39</a:t>
            </a:fld>
            <a:endParaRPr lang="en-US">
              <a:effectLst/>
            </a:endParaRPr>
          </a:p>
        </p:txBody>
      </p:sp>
    </p:spTree>
    <p:extLst>
      <p:ext uri="{BB962C8B-B14F-4D97-AF65-F5344CB8AC3E}">
        <p14:creationId xmlns:p14="http://schemas.microsoft.com/office/powerpoint/2010/main" val="343236626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1152752" y="4731968"/>
            <a:ext cx="6781800" cy="1320725"/>
          </a:xfrm>
          <a:effectLst/>
        </p:spPr>
        <p:txBody>
          <a:bodyPr>
            <a:noAutofit/>
          </a:bodyPr>
          <a:lstStyle/>
          <a:p>
            <a:pPr algn="ctr"/>
            <a:r>
              <a:rPr lang="en-US" sz="3600" b="1" u="sng" smtClean="0">
                <a:effectLst/>
              </a:rPr>
              <a:t>AB 1934 (Santiago)</a:t>
            </a:r>
            <a:r>
              <a:rPr lang="en-US" sz="3600" b="1" smtClean="0">
                <a:effectLst/>
              </a:rPr>
              <a:t> </a:t>
            </a:r>
            <a:br>
              <a:rPr lang="en-US" sz="3600" b="1" smtClean="0">
                <a:effectLst/>
              </a:rPr>
            </a:br>
            <a:r>
              <a:rPr lang="en-US" sz="3600" b="1" smtClean="0">
                <a:effectLst/>
              </a:rPr>
              <a:t>Development Density Bonus</a:t>
            </a:r>
            <a:endParaRPr lang="en-US" sz="3600" b="1">
              <a:effectLst/>
            </a:endParaRPr>
          </a:p>
        </p:txBody>
      </p:sp>
      <p:sp>
        <p:nvSpPr>
          <p:cNvPr id="3" name="Content Placeholder 2"/>
          <p:cNvSpPr>
            <a:spLocks noGrp="1"/>
          </p:cNvSpPr>
          <p:nvPr>
            <p:ph idx="1"/>
          </p:nvPr>
        </p:nvSpPr>
        <p:spPr>
          <a:effectLst/>
        </p:spPr>
        <p:txBody>
          <a:bodyPr>
            <a:noAutofit/>
          </a:bodyPr>
          <a:lstStyle/>
          <a:p>
            <a:pPr marL="0" indent="0">
              <a:buNone/>
            </a:pPr>
            <a:endParaRPr lang="en-US" smtClean="0">
              <a:effectLst/>
              <a:latin typeface="Arial"/>
              <a:cs typeface="Arial"/>
            </a:endParaRPr>
          </a:p>
          <a:p>
            <a:pPr algn="just"/>
            <a:r>
              <a:rPr lang="en-US" sz="2800">
                <a:effectLst/>
                <a:latin typeface="Arial"/>
                <a:cs typeface="Arial"/>
              </a:rPr>
              <a:t>R</a:t>
            </a:r>
            <a:r>
              <a:rPr lang="en-US" sz="2800" smtClean="0">
                <a:effectLst/>
                <a:latin typeface="Arial"/>
                <a:cs typeface="Arial"/>
              </a:rPr>
              <a:t>equires </a:t>
            </a:r>
            <a:r>
              <a:rPr lang="en-US" sz="2800">
                <a:effectLst/>
                <a:latin typeface="Arial"/>
                <a:cs typeface="Arial"/>
              </a:rPr>
              <a:t>a city or county to grant to a commercial developer a “development bonus”, similar to a density </a:t>
            </a:r>
            <a:r>
              <a:rPr lang="en-US" sz="2800" smtClean="0">
                <a:effectLst/>
                <a:latin typeface="Arial"/>
                <a:cs typeface="Arial"/>
              </a:rPr>
              <a:t>bonus</a:t>
            </a:r>
          </a:p>
          <a:p>
            <a:pPr algn="just"/>
            <a:r>
              <a:rPr lang="en-US" sz="2800" smtClean="0">
                <a:effectLst/>
                <a:latin typeface="Arial"/>
                <a:cs typeface="Arial"/>
              </a:rPr>
              <a:t>Applies when </a:t>
            </a:r>
            <a:r>
              <a:rPr lang="en-US" sz="2800">
                <a:effectLst/>
                <a:latin typeface="Arial"/>
                <a:cs typeface="Arial"/>
              </a:rPr>
              <a:t>an applicant for commercial development agrees to partner with an affordable housing developer to develop affordable </a:t>
            </a:r>
            <a:r>
              <a:rPr lang="en-US" sz="2800" smtClean="0">
                <a:effectLst/>
                <a:latin typeface="Arial"/>
                <a:cs typeface="Arial"/>
              </a:rPr>
              <a:t>housing</a:t>
            </a: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4</a:t>
            </a:fld>
            <a:endParaRPr lang="en-US">
              <a:effectLst/>
            </a:endParaRPr>
          </a:p>
        </p:txBody>
      </p:sp>
      <p:sp>
        <p:nvSpPr>
          <p:cNvPr id="4" name="TextBox 3"/>
          <p:cNvSpPr txBox="1"/>
          <p:nvPr/>
        </p:nvSpPr>
        <p:spPr>
          <a:xfrm>
            <a:off x="8212667" y="6316133"/>
            <a:ext cx="300082" cy="369332"/>
          </a:xfrm>
          <a:prstGeom prst="rect">
            <a:avLst/>
          </a:prstGeom>
          <a:noFill/>
          <a:effectLst/>
        </p:spPr>
        <p:txBody>
          <a:bodyPr wrap="none" rtlCol="0">
            <a:spAutoFit/>
          </a:bodyPr>
          <a:lstStyle/>
          <a:p>
            <a:r>
              <a:rPr lang="en-US" smtClean="0">
                <a:effectLst/>
              </a:rPr>
              <a:t>J</a:t>
            </a:r>
            <a:endParaRPr lang="en-US">
              <a:effectLst/>
            </a:endParaRPr>
          </a:p>
        </p:txBody>
      </p:sp>
    </p:spTree>
    <p:extLst>
      <p:ext uri="{BB962C8B-B14F-4D97-AF65-F5344CB8AC3E}">
        <p14:creationId xmlns:p14="http://schemas.microsoft.com/office/powerpoint/2010/main" val="229993836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sz="2700" b="1" u="sng">
                <a:effectLst/>
                <a:cs typeface="Arial"/>
              </a:rPr>
              <a:t>AB 2299 (Bloom) - SB 1069 (Wieckowski)</a:t>
            </a:r>
            <a:br>
              <a:rPr lang="en-US" sz="2700" b="1" u="sng">
                <a:effectLst/>
                <a:cs typeface="Arial"/>
              </a:rPr>
            </a:br>
            <a:r>
              <a:rPr lang="en-US" sz="2700" b="1">
                <a:effectLst/>
                <a:cs typeface="Arial"/>
              </a:rPr>
              <a:t>Mandatory Accessory Dwelling Unit Ordinances and Reduced Parking</a:t>
            </a:r>
            <a:endParaRPr lang="en-US" sz="2700">
              <a:effectLst/>
            </a:endParaRPr>
          </a:p>
        </p:txBody>
      </p:sp>
      <p:sp>
        <p:nvSpPr>
          <p:cNvPr id="3" name="Content Placeholder 2"/>
          <p:cNvSpPr>
            <a:spLocks noGrp="1"/>
          </p:cNvSpPr>
          <p:nvPr>
            <p:ph idx="1"/>
          </p:nvPr>
        </p:nvSpPr>
        <p:spPr>
          <a:effectLst/>
        </p:spPr>
        <p:txBody>
          <a:bodyPr/>
          <a:lstStyle/>
          <a:p>
            <a:pPr marL="0" indent="0">
              <a:buNone/>
            </a:pPr>
            <a:r>
              <a:rPr lang="en-US" b="1">
                <a:effectLst/>
              </a:rPr>
              <a:t>Environmental </a:t>
            </a:r>
            <a:r>
              <a:rPr lang="en-US" b="1" smtClean="0">
                <a:effectLst/>
              </a:rPr>
              <a:t>Review</a:t>
            </a:r>
          </a:p>
          <a:p>
            <a:r>
              <a:rPr lang="en-US" smtClean="0">
                <a:effectLst/>
              </a:rPr>
              <a:t>Pursuant </a:t>
            </a:r>
            <a:r>
              <a:rPr lang="en-US">
                <a:effectLst/>
              </a:rPr>
              <a:t>to Public Resources Code section 21080.17, the adoption of an ordinance to implement Government Code section 65852.2 is exempt from </a:t>
            </a:r>
            <a:r>
              <a:rPr lang="en-US" smtClean="0">
                <a:effectLst/>
              </a:rPr>
              <a:t>CEQA</a:t>
            </a:r>
          </a:p>
          <a:p>
            <a:r>
              <a:rPr lang="en-US" smtClean="0">
                <a:effectLst/>
              </a:rPr>
              <a:t>Similarly</a:t>
            </a:r>
            <a:r>
              <a:rPr lang="en-US">
                <a:effectLst/>
              </a:rPr>
              <a:t>, the ministerial approval of ADU applications would not be a "project" for CEQA purposes, and environmental review would not be required prior to approving individual </a:t>
            </a:r>
            <a:r>
              <a:rPr lang="en-US" smtClean="0">
                <a:effectLst/>
              </a:rPr>
              <a:t>applications</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40</a:t>
            </a:fld>
            <a:endParaRPr lang="en-US">
              <a:effectLst/>
            </a:endParaRPr>
          </a:p>
        </p:txBody>
      </p:sp>
    </p:spTree>
    <p:extLst>
      <p:ext uri="{BB962C8B-B14F-4D97-AF65-F5344CB8AC3E}">
        <p14:creationId xmlns:p14="http://schemas.microsoft.com/office/powerpoint/2010/main" val="406167464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a:effectLst/>
                <a:latin typeface="Arial"/>
                <a:cs typeface="Arial"/>
              </a:rPr>
              <a:t>AB </a:t>
            </a:r>
            <a:r>
              <a:rPr lang="en-US" sz="3200" b="1" u="sng" smtClean="0">
                <a:effectLst/>
                <a:latin typeface="Arial"/>
                <a:cs typeface="Arial"/>
              </a:rPr>
              <a:t>2406 (Thurmond) </a:t>
            </a:r>
            <a:r>
              <a:rPr lang="en-US" sz="3200" b="1">
                <a:effectLst/>
                <a:latin typeface="Arial"/>
                <a:cs typeface="Arial"/>
              </a:rPr>
              <a:t/>
            </a:r>
            <a:br>
              <a:rPr lang="en-US" sz="3200" b="1">
                <a:effectLst/>
                <a:latin typeface="Arial"/>
                <a:cs typeface="Arial"/>
              </a:rPr>
            </a:br>
            <a:r>
              <a:rPr lang="en-US" sz="3200" b="1" smtClean="0">
                <a:effectLst/>
                <a:latin typeface="Arial"/>
                <a:cs typeface="Arial"/>
              </a:rPr>
              <a:t>Junior Second Units</a:t>
            </a:r>
            <a:endParaRPr lang="en-US" sz="3200" b="1">
              <a:effectLst/>
              <a:latin typeface="Arial"/>
              <a:cs typeface="Arial"/>
            </a:endParaRPr>
          </a:p>
        </p:txBody>
      </p:sp>
      <p:sp>
        <p:nvSpPr>
          <p:cNvPr id="3" name="Content Placeholder 2"/>
          <p:cNvSpPr>
            <a:spLocks noGrp="1"/>
          </p:cNvSpPr>
          <p:nvPr>
            <p:ph idx="1"/>
          </p:nvPr>
        </p:nvSpPr>
        <p:spPr>
          <a:xfrm>
            <a:off x="838181" y="743712"/>
            <a:ext cx="7374486" cy="4389120"/>
          </a:xfrm>
          <a:effectLst/>
        </p:spPr>
        <p:txBody>
          <a:bodyPr>
            <a:normAutofit/>
          </a:bodyPr>
          <a:lstStyle/>
          <a:p>
            <a:r>
              <a:rPr lang="en-US" smtClean="0">
                <a:effectLst/>
                <a:latin typeface="Arial"/>
                <a:cs typeface="Arial"/>
              </a:rPr>
              <a:t>Communities can adopt optional ordinance permitting “junior” second units with limited kitchen facilities and shared bath within existing structures.</a:t>
            </a:r>
          </a:p>
          <a:p>
            <a:r>
              <a:rPr lang="en-US" smtClean="0">
                <a:effectLst/>
                <a:latin typeface="Arial"/>
                <a:cs typeface="Arial"/>
              </a:rPr>
              <a:t>Very prescriptive (“sink with maximum waste line of 1.5 inches”). </a:t>
            </a:r>
          </a:p>
          <a:p>
            <a:r>
              <a:rPr lang="en-US" smtClean="0">
                <a:effectLst/>
                <a:latin typeface="Arial"/>
                <a:cs typeface="Arial"/>
              </a:rPr>
              <a:t>With passage of AB 2299/SB 1069 permitting full second units in all existing structures, may have role in allowing owners to add minor facilities to existing rented rooms. </a:t>
            </a:r>
          </a:p>
          <a:p>
            <a:pPr marL="0" indent="0">
              <a:buNone/>
            </a:pPr>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41</a:t>
            </a:fld>
            <a:endParaRPr lang="en-US">
              <a:effectLst/>
            </a:endParaRPr>
          </a:p>
        </p:txBody>
      </p:sp>
      <p:sp>
        <p:nvSpPr>
          <p:cNvPr id="5" name="TextBox 4"/>
          <p:cNvSpPr txBox="1"/>
          <p:nvPr/>
        </p:nvSpPr>
        <p:spPr>
          <a:xfrm>
            <a:off x="7801152" y="6401232"/>
            <a:ext cx="338629" cy="369332"/>
          </a:xfrm>
          <a:prstGeom prst="rect">
            <a:avLst/>
          </a:prstGeom>
          <a:noFill/>
        </p:spPr>
        <p:txBody>
          <a:bodyPr wrap="none" rtlCol="0">
            <a:spAutoFit/>
          </a:bodyPr>
          <a:lstStyle/>
          <a:p>
            <a:r>
              <a:rPr lang="en-US" dirty="0" smtClean="0"/>
              <a:t>B</a:t>
            </a:r>
            <a:endParaRPr lang="en-US" dirty="0"/>
          </a:p>
        </p:txBody>
      </p:sp>
    </p:spTree>
    <p:extLst>
      <p:ext uri="{BB962C8B-B14F-4D97-AF65-F5344CB8AC3E}">
        <p14:creationId xmlns:p14="http://schemas.microsoft.com/office/powerpoint/2010/main" val="90626360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dirty="0">
                <a:effectLst/>
                <a:latin typeface="Arial"/>
                <a:cs typeface="Arial"/>
              </a:rPr>
              <a:t>AB </a:t>
            </a:r>
            <a:r>
              <a:rPr lang="en-US" sz="3200" b="1" u="sng" dirty="0" smtClean="0">
                <a:effectLst/>
                <a:latin typeface="Arial"/>
                <a:cs typeface="Arial"/>
              </a:rPr>
              <a:t>2501 (Bloom) </a:t>
            </a:r>
            <a:r>
              <a:rPr lang="en-US" sz="3200" b="1" dirty="0">
                <a:effectLst/>
                <a:latin typeface="Arial"/>
                <a:cs typeface="Arial"/>
              </a:rPr>
              <a:t/>
            </a:r>
            <a:br>
              <a:rPr lang="en-US" sz="3200" b="1" dirty="0">
                <a:effectLst/>
                <a:latin typeface="Arial"/>
                <a:cs typeface="Arial"/>
              </a:rPr>
            </a:br>
            <a:r>
              <a:rPr lang="en-US" sz="3200" b="1" dirty="0">
                <a:effectLst/>
                <a:latin typeface="Arial"/>
                <a:cs typeface="Arial"/>
              </a:rPr>
              <a:t>New Density Bonus Requirements </a:t>
            </a:r>
          </a:p>
        </p:txBody>
      </p:sp>
      <p:sp>
        <p:nvSpPr>
          <p:cNvPr id="3" name="Content Placeholder 2"/>
          <p:cNvSpPr>
            <a:spLocks noGrp="1"/>
          </p:cNvSpPr>
          <p:nvPr>
            <p:ph idx="1"/>
          </p:nvPr>
        </p:nvSpPr>
        <p:spPr>
          <a:effectLst/>
        </p:spPr>
        <p:txBody>
          <a:bodyPr>
            <a:normAutofit/>
          </a:bodyPr>
          <a:lstStyle/>
          <a:p>
            <a:r>
              <a:rPr lang="en-US" sz="1900" b="1" dirty="0">
                <a:solidFill>
                  <a:schemeClr val="tx1"/>
                </a:solidFill>
                <a:effectLst/>
                <a:latin typeface="Arial"/>
                <a:cs typeface="Arial"/>
              </a:rPr>
              <a:t>M</a:t>
            </a:r>
            <a:r>
              <a:rPr lang="en-US" sz="1900" b="1" dirty="0" smtClean="0">
                <a:solidFill>
                  <a:schemeClr val="tx1"/>
                </a:solidFill>
                <a:effectLst/>
                <a:latin typeface="Arial"/>
                <a:cs typeface="Arial"/>
              </a:rPr>
              <a:t>akes </a:t>
            </a:r>
            <a:r>
              <a:rPr lang="en-US" sz="1900" b="1" dirty="0">
                <a:solidFill>
                  <a:schemeClr val="tx1"/>
                </a:solidFill>
                <a:effectLst/>
                <a:latin typeface="Arial"/>
                <a:cs typeface="Arial"/>
              </a:rPr>
              <a:t>a number of substantial changes </a:t>
            </a:r>
            <a:r>
              <a:rPr lang="en-US" sz="1900" b="1" dirty="0" smtClean="0">
                <a:solidFill>
                  <a:schemeClr val="tx1"/>
                </a:solidFill>
                <a:effectLst/>
                <a:latin typeface="Arial"/>
                <a:cs typeface="Arial"/>
              </a:rPr>
              <a:t>to </a:t>
            </a:r>
            <a:r>
              <a:rPr lang="en-US" sz="1900" b="1" dirty="0">
                <a:solidFill>
                  <a:schemeClr val="tx1"/>
                </a:solidFill>
                <a:effectLst/>
                <a:latin typeface="Arial"/>
                <a:cs typeface="Arial"/>
              </a:rPr>
              <a:t>density bonus </a:t>
            </a:r>
            <a:r>
              <a:rPr lang="en-US" sz="1900" b="1" dirty="0" smtClean="0">
                <a:solidFill>
                  <a:schemeClr val="tx1"/>
                </a:solidFill>
                <a:effectLst/>
                <a:latin typeface="Arial"/>
                <a:cs typeface="Arial"/>
              </a:rPr>
              <a:t>law  </a:t>
            </a:r>
          </a:p>
          <a:p>
            <a:r>
              <a:rPr lang="en-US" sz="1900" dirty="0" smtClean="0">
                <a:solidFill>
                  <a:schemeClr val="tx1"/>
                </a:solidFill>
                <a:effectLst/>
                <a:latin typeface="Arial"/>
                <a:cs typeface="Arial"/>
              </a:rPr>
              <a:t>A </a:t>
            </a:r>
            <a:r>
              <a:rPr lang="en-US" sz="1900" dirty="0">
                <a:solidFill>
                  <a:schemeClr val="tx1"/>
                </a:solidFill>
                <a:effectLst/>
                <a:latin typeface="Arial"/>
                <a:cs typeface="Arial"/>
              </a:rPr>
              <a:t>number of provisions opposed by APA in the original version of the bill </a:t>
            </a:r>
            <a:r>
              <a:rPr lang="en-US" sz="1900" dirty="0" smtClean="0">
                <a:solidFill>
                  <a:schemeClr val="tx1"/>
                </a:solidFill>
                <a:effectLst/>
                <a:latin typeface="Arial"/>
                <a:cs typeface="Arial"/>
              </a:rPr>
              <a:t>were removed including:</a:t>
            </a:r>
          </a:p>
          <a:p>
            <a:r>
              <a:rPr lang="en-US" sz="1900" dirty="0" smtClean="0">
                <a:solidFill>
                  <a:schemeClr val="tx1"/>
                </a:solidFill>
                <a:effectLst/>
                <a:latin typeface="Arial"/>
                <a:cs typeface="Arial"/>
              </a:rPr>
              <a:t>a </a:t>
            </a:r>
            <a:r>
              <a:rPr lang="en-US" sz="1900" dirty="0">
                <a:solidFill>
                  <a:schemeClr val="tx1"/>
                </a:solidFill>
                <a:effectLst/>
                <a:latin typeface="Arial"/>
                <a:cs typeface="Arial"/>
              </a:rPr>
              <a:t>requirement that the local agency approve an application for a density bonus and any concessions and incentives within 60 calendar </a:t>
            </a:r>
            <a:r>
              <a:rPr lang="en-US" sz="1900" dirty="0" smtClean="0">
                <a:solidFill>
                  <a:schemeClr val="tx1"/>
                </a:solidFill>
                <a:effectLst/>
                <a:latin typeface="Arial"/>
                <a:cs typeface="Arial"/>
              </a:rPr>
              <a:t>days, </a:t>
            </a:r>
            <a:r>
              <a:rPr lang="en-US" sz="1900" dirty="0" smtClean="0">
                <a:solidFill>
                  <a:schemeClr val="tx1"/>
                </a:solidFill>
              </a:rPr>
              <a:t>requiring </a:t>
            </a:r>
            <a:r>
              <a:rPr lang="en-US" sz="1900" dirty="0">
                <a:solidFill>
                  <a:schemeClr val="tx1"/>
                </a:solidFill>
              </a:rPr>
              <a:t>agencies to make decisions on these requests without </a:t>
            </a:r>
            <a:r>
              <a:rPr lang="en-US" sz="1900" dirty="0" smtClean="0">
                <a:solidFill>
                  <a:schemeClr val="tx1"/>
                </a:solidFill>
              </a:rPr>
              <a:t>first reviewing </a:t>
            </a:r>
            <a:r>
              <a:rPr lang="en-US" sz="1900" dirty="0">
                <a:solidFill>
                  <a:schemeClr val="tx1"/>
                </a:solidFill>
              </a:rPr>
              <a:t>the entire development </a:t>
            </a:r>
            <a:r>
              <a:rPr lang="en-US" sz="1900" dirty="0" smtClean="0">
                <a:solidFill>
                  <a:schemeClr val="tx1"/>
                </a:solidFill>
              </a:rPr>
              <a:t>application</a:t>
            </a:r>
          </a:p>
          <a:p>
            <a:r>
              <a:rPr lang="en-US" sz="1900" dirty="0" smtClean="0">
                <a:solidFill>
                  <a:schemeClr val="tx1"/>
                </a:solidFill>
              </a:rPr>
              <a:t>and elimination of the ability of a city or county to request info from the developer to demonstrate the need for any concessions or incentives to make the affordable units pencil out, and allowing the </a:t>
            </a:r>
            <a:r>
              <a:rPr lang="en-US" sz="1900" i="1" dirty="0">
                <a:solidFill>
                  <a:schemeClr val="tx1"/>
                </a:solidFill>
              </a:rPr>
              <a:t>developer </a:t>
            </a:r>
            <a:r>
              <a:rPr lang="en-US" sz="1900" dirty="0" smtClean="0">
                <a:solidFill>
                  <a:schemeClr val="tx1"/>
                </a:solidFill>
              </a:rPr>
              <a:t>to be </a:t>
            </a:r>
            <a:r>
              <a:rPr lang="en-US" sz="1900" dirty="0">
                <a:solidFill>
                  <a:schemeClr val="tx1"/>
                </a:solidFill>
              </a:rPr>
              <a:t>the one to determine identifiable and actual cost reductions resulting from an </a:t>
            </a:r>
            <a:r>
              <a:rPr lang="en-US" sz="1900" dirty="0" smtClean="0">
                <a:solidFill>
                  <a:schemeClr val="tx1"/>
                </a:solidFill>
              </a:rPr>
              <a:t>incentive</a:t>
            </a:r>
            <a:r>
              <a:rPr lang="en-US" sz="1900" dirty="0">
                <a:solidFill>
                  <a:schemeClr val="tx1"/>
                </a:solidFill>
              </a:rPr>
              <a:t> </a:t>
            </a:r>
            <a:r>
              <a:rPr lang="en-US" sz="1900" dirty="0" smtClean="0">
                <a:solidFill>
                  <a:schemeClr val="tx1"/>
                </a:solidFill>
              </a:rPr>
              <a:t>or concession</a:t>
            </a:r>
            <a:endParaRPr lang="en-US" sz="1900" dirty="0" smtClean="0">
              <a:solidFill>
                <a:schemeClr val="tx1"/>
              </a:solidFill>
              <a:effectLst/>
              <a:latin typeface="Arial"/>
              <a:cs typeface="Arial"/>
            </a:endParaRPr>
          </a:p>
          <a:p>
            <a:pPr marL="0" indent="0">
              <a:buNone/>
            </a:pPr>
            <a:endParaRPr lang="en-US" dirty="0">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42</a:t>
            </a:fld>
            <a:endParaRPr lang="en-US">
              <a:effectLst/>
            </a:endParaRPr>
          </a:p>
        </p:txBody>
      </p:sp>
      <p:sp>
        <p:nvSpPr>
          <p:cNvPr id="5" name="TextBox 4"/>
          <p:cNvSpPr txBox="1"/>
          <p:nvPr/>
        </p:nvSpPr>
        <p:spPr>
          <a:xfrm>
            <a:off x="8212667" y="6434667"/>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63287670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u="sng" dirty="0"/>
              <a:t>AB 2501 (Bloom) </a:t>
            </a:r>
            <a:r>
              <a:rPr lang="en-US" sz="3200" b="1" dirty="0"/>
              <a:t/>
            </a:r>
            <a:br>
              <a:rPr lang="en-US" sz="3200" b="1" dirty="0"/>
            </a:br>
            <a:r>
              <a:rPr lang="en-US" sz="3200" b="1" dirty="0"/>
              <a:t>New Density Bonus Requirements </a:t>
            </a:r>
            <a:endParaRPr lang="en-US" sz="3200" dirty="0"/>
          </a:p>
        </p:txBody>
      </p:sp>
      <p:sp>
        <p:nvSpPr>
          <p:cNvPr id="3" name="Content Placeholder 2"/>
          <p:cNvSpPr>
            <a:spLocks noGrp="1"/>
          </p:cNvSpPr>
          <p:nvPr>
            <p:ph idx="1"/>
          </p:nvPr>
        </p:nvSpPr>
        <p:spPr/>
        <p:txBody>
          <a:bodyPr>
            <a:normAutofit fontScale="92500" lnSpcReduction="10000"/>
          </a:bodyPr>
          <a:lstStyle/>
          <a:p>
            <a:endParaRPr lang="en-US" dirty="0" smtClean="0">
              <a:solidFill>
                <a:srgbClr val="000000"/>
              </a:solidFill>
            </a:endParaRPr>
          </a:p>
          <a:p>
            <a:r>
              <a:rPr lang="en-US" dirty="0" smtClean="0">
                <a:solidFill>
                  <a:srgbClr val="000000"/>
                </a:solidFill>
              </a:rPr>
              <a:t>Final </a:t>
            </a:r>
            <a:r>
              <a:rPr lang="en-US" dirty="0">
                <a:solidFill>
                  <a:srgbClr val="000000"/>
                </a:solidFill>
              </a:rPr>
              <a:t>issues were addressed in negotiated </a:t>
            </a:r>
            <a:r>
              <a:rPr lang="en-US" dirty="0" smtClean="0">
                <a:solidFill>
                  <a:srgbClr val="000000"/>
                </a:solidFill>
              </a:rPr>
              <a:t>amendments with the sponsors </a:t>
            </a:r>
            <a:r>
              <a:rPr lang="en-US" dirty="0">
                <a:solidFill>
                  <a:srgbClr val="000000"/>
                </a:solidFill>
              </a:rPr>
              <a:t>that reinstate the ability of cities and counties to request information from a developer who is seeking a density bonus, concessions, incentives, waivers and parking reductions for a </a:t>
            </a:r>
            <a:r>
              <a:rPr lang="en-US" dirty="0" smtClean="0">
                <a:solidFill>
                  <a:srgbClr val="000000"/>
                </a:solidFill>
              </a:rPr>
              <a:t>project</a:t>
            </a:r>
          </a:p>
          <a:p>
            <a:r>
              <a:rPr lang="en-US" dirty="0">
                <a:solidFill>
                  <a:srgbClr val="000000"/>
                </a:solidFill>
              </a:rPr>
              <a:t>As amended, the developer can be required to provide reasonable documentation to demonstrate that the project conforms with the numerous requirements of density bonus law and </a:t>
            </a:r>
            <a:r>
              <a:rPr lang="en-US" dirty="0" smtClean="0">
                <a:solidFill>
                  <a:srgbClr val="000000"/>
                </a:solidFill>
              </a:rPr>
              <a:t>is </a:t>
            </a:r>
            <a:r>
              <a:rPr lang="en-US" dirty="0">
                <a:solidFill>
                  <a:srgbClr val="000000"/>
                </a:solidFill>
              </a:rPr>
              <a:t>eligible for any bonus, concession, waiver, or parking reduction requested, </a:t>
            </a:r>
            <a:r>
              <a:rPr lang="en-US" b="1" u="sng" dirty="0"/>
              <a:t>and</a:t>
            </a:r>
            <a:r>
              <a:rPr lang="en-US" dirty="0"/>
              <a:t> </a:t>
            </a:r>
          </a:p>
          <a:p>
            <a:endParaRPr lang="en-US" dirty="0" smtClean="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43</a:t>
            </a:fld>
            <a:endParaRPr lang="en-US">
              <a:effectLst/>
            </a:endParaRPr>
          </a:p>
        </p:txBody>
      </p:sp>
    </p:spTree>
    <p:extLst>
      <p:ext uri="{BB962C8B-B14F-4D97-AF65-F5344CB8AC3E}">
        <p14:creationId xmlns:p14="http://schemas.microsoft.com/office/powerpoint/2010/main" val="305619517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a:effectLst/>
                <a:latin typeface="Arial"/>
                <a:cs typeface="Arial"/>
              </a:rPr>
              <a:t>AB </a:t>
            </a:r>
            <a:r>
              <a:rPr lang="en-US" sz="3200" b="1" u="sng" smtClean="0">
                <a:effectLst/>
                <a:latin typeface="Arial"/>
                <a:cs typeface="Arial"/>
              </a:rPr>
              <a:t>2501 (Bloom) </a:t>
            </a:r>
            <a:r>
              <a:rPr lang="en-US" sz="3200" b="1" smtClean="0">
                <a:effectLst/>
                <a:latin typeface="Arial"/>
                <a:cs typeface="Arial"/>
              </a:rPr>
              <a:t> </a:t>
            </a:r>
            <a:r>
              <a:rPr lang="en-US" sz="3200" b="1">
                <a:effectLst/>
                <a:latin typeface="Arial"/>
                <a:cs typeface="Arial"/>
              </a:rPr>
              <a:t/>
            </a:r>
            <a:br>
              <a:rPr lang="en-US" sz="3200" b="1">
                <a:effectLst/>
                <a:latin typeface="Arial"/>
                <a:cs typeface="Arial"/>
              </a:rPr>
            </a:br>
            <a:r>
              <a:rPr lang="en-US" sz="3200" b="1">
                <a:effectLst/>
                <a:latin typeface="Arial"/>
                <a:cs typeface="Arial"/>
              </a:rPr>
              <a:t>New Density Bonus Requirements </a:t>
            </a:r>
            <a:endParaRPr lang="en-US" sz="3200">
              <a:effectLst/>
            </a:endParaRPr>
          </a:p>
        </p:txBody>
      </p:sp>
      <p:sp>
        <p:nvSpPr>
          <p:cNvPr id="3" name="Content Placeholder 2"/>
          <p:cNvSpPr>
            <a:spLocks noGrp="1"/>
          </p:cNvSpPr>
          <p:nvPr>
            <p:ph idx="1"/>
          </p:nvPr>
        </p:nvSpPr>
        <p:spPr>
          <a:effectLst/>
        </p:spPr>
        <p:txBody>
          <a:bodyPr>
            <a:normAutofit lnSpcReduction="10000"/>
          </a:bodyPr>
          <a:lstStyle/>
          <a:p>
            <a:r>
              <a:rPr lang="en-US" sz="2600" dirty="0" smtClean="0">
                <a:solidFill>
                  <a:srgbClr val="000000"/>
                </a:solidFill>
                <a:effectLst/>
                <a:latin typeface="Arial"/>
                <a:cs typeface="Arial"/>
              </a:rPr>
              <a:t>that </a:t>
            </a:r>
            <a:r>
              <a:rPr lang="en-US" sz="2600" dirty="0">
                <a:solidFill>
                  <a:srgbClr val="000000"/>
                </a:solidFill>
                <a:effectLst/>
                <a:latin typeface="Arial"/>
                <a:cs typeface="Arial"/>
              </a:rPr>
              <a:t>any </a:t>
            </a:r>
            <a:r>
              <a:rPr lang="en-US" sz="2600" b="1" u="sng" dirty="0">
                <a:solidFill>
                  <a:srgbClr val="000000"/>
                </a:solidFill>
                <a:effectLst/>
                <a:latin typeface="Arial"/>
                <a:cs typeface="Arial"/>
              </a:rPr>
              <a:t>concession or incentive will specifically result in identifiable and actual cost reductions required for the affordable housing </a:t>
            </a:r>
            <a:r>
              <a:rPr lang="en-US" sz="2600" b="1" dirty="0" smtClean="0">
                <a:solidFill>
                  <a:srgbClr val="000000"/>
                </a:solidFill>
                <a:effectLst/>
                <a:latin typeface="Arial"/>
                <a:cs typeface="Arial"/>
              </a:rPr>
              <a:t>units - </a:t>
            </a:r>
            <a:r>
              <a:rPr lang="en-US" sz="2600" dirty="0" smtClean="0">
                <a:solidFill>
                  <a:srgbClr val="000000"/>
                </a:solidFill>
                <a:effectLst/>
                <a:latin typeface="Arial"/>
                <a:cs typeface="Arial"/>
              </a:rPr>
              <a:t> </a:t>
            </a:r>
            <a:r>
              <a:rPr lang="en-US" sz="2600" dirty="0">
                <a:solidFill>
                  <a:srgbClr val="000000"/>
                </a:solidFill>
                <a:latin typeface="Arial"/>
                <a:cs typeface="Arial"/>
              </a:rPr>
              <a:t>t</a:t>
            </a:r>
            <a:r>
              <a:rPr lang="en-US" sz="2600" dirty="0" smtClean="0">
                <a:solidFill>
                  <a:srgbClr val="000000"/>
                </a:solidFill>
                <a:effectLst/>
                <a:latin typeface="Arial"/>
                <a:cs typeface="Arial"/>
              </a:rPr>
              <a:t>his is similar to the </a:t>
            </a:r>
            <a:r>
              <a:rPr lang="en-US" sz="2600" dirty="0">
                <a:solidFill>
                  <a:srgbClr val="000000"/>
                </a:solidFill>
                <a:latin typeface="Arial"/>
                <a:cs typeface="Arial"/>
              </a:rPr>
              <a:t>i</a:t>
            </a:r>
            <a:r>
              <a:rPr lang="en-US" sz="2600" dirty="0" smtClean="0">
                <a:solidFill>
                  <a:srgbClr val="000000"/>
                </a:solidFill>
                <a:effectLst/>
                <a:latin typeface="Arial"/>
                <a:cs typeface="Arial"/>
              </a:rPr>
              <a:t>ntent of original legislation authorizing concessions and incentives and a bit more targeted than the previous wording in this section, which </a:t>
            </a:r>
            <a:r>
              <a:rPr lang="en-US" sz="2600" dirty="0" smtClean="0">
                <a:solidFill>
                  <a:srgbClr val="000000"/>
                </a:solidFill>
                <a:latin typeface="Arial"/>
                <a:cs typeface="Arial"/>
              </a:rPr>
              <a:t>could </a:t>
            </a:r>
            <a:r>
              <a:rPr lang="en-US" sz="2600" dirty="0" smtClean="0">
                <a:solidFill>
                  <a:srgbClr val="000000"/>
                </a:solidFill>
                <a:effectLst/>
                <a:latin typeface="Arial"/>
                <a:cs typeface="Arial"/>
              </a:rPr>
              <a:t>be helpful for local agencies</a:t>
            </a:r>
            <a:endParaRPr lang="en-US" b="1" dirty="0" smtClean="0">
              <a:solidFill>
                <a:srgbClr val="000000"/>
              </a:solidFill>
              <a:effectLst/>
              <a:latin typeface="Arial"/>
              <a:cs typeface="Arial"/>
            </a:endParaRPr>
          </a:p>
          <a:p>
            <a:pPr marL="0" indent="0">
              <a:buNone/>
            </a:pPr>
            <a:r>
              <a:rPr lang="en-US" b="1" dirty="0" smtClean="0">
                <a:effectLst/>
                <a:latin typeface="Arial"/>
                <a:cs typeface="Arial"/>
              </a:rPr>
              <a:t>Position</a:t>
            </a:r>
            <a:r>
              <a:rPr lang="en-US" b="1" dirty="0">
                <a:effectLst/>
                <a:latin typeface="Arial"/>
                <a:cs typeface="Arial"/>
              </a:rPr>
              <a:t>: Neutral as Amended </a:t>
            </a:r>
          </a:p>
          <a:p>
            <a:pPr marL="0" indent="0">
              <a:buNone/>
            </a:pPr>
            <a:r>
              <a:rPr lang="en-US" b="1" dirty="0">
                <a:effectLst/>
                <a:latin typeface="Arial"/>
                <a:cs typeface="Arial"/>
              </a:rPr>
              <a:t>Location: </a:t>
            </a:r>
            <a:r>
              <a:rPr lang="en-US" b="1" dirty="0" smtClean="0">
                <a:effectLst/>
                <a:latin typeface="Arial"/>
                <a:cs typeface="Arial"/>
              </a:rPr>
              <a:t>Signed by the Governor</a:t>
            </a:r>
            <a:endParaRPr lang="en-US" b="1" dirty="0">
              <a:effectLst/>
              <a:latin typeface="Arial"/>
              <a:cs typeface="Arial"/>
            </a:endParaRPr>
          </a:p>
          <a:p>
            <a:endParaRPr lang="en-US" dirty="0">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44</a:t>
            </a:fld>
            <a:endParaRPr lang="en-US">
              <a:effectLst/>
            </a:endParaRPr>
          </a:p>
        </p:txBody>
      </p:sp>
    </p:spTree>
    <p:extLst>
      <p:ext uri="{BB962C8B-B14F-4D97-AF65-F5344CB8AC3E}">
        <p14:creationId xmlns:p14="http://schemas.microsoft.com/office/powerpoint/2010/main" val="282865881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2501 (Bloom) </a:t>
            </a:r>
            <a:r>
              <a:rPr lang="en-US" sz="3200" b="1">
                <a:effectLst/>
                <a:cs typeface="Arial"/>
              </a:rPr>
              <a:t> </a:t>
            </a:r>
            <a:br>
              <a:rPr lang="en-US" sz="3200" b="1">
                <a:effectLst/>
                <a:cs typeface="Arial"/>
              </a:rPr>
            </a:br>
            <a:r>
              <a:rPr lang="en-US" sz="3200" b="1">
                <a:effectLst/>
                <a:cs typeface="Arial"/>
              </a:rPr>
              <a:t>New Density Bonus Requirements </a:t>
            </a:r>
            <a:endParaRPr lang="en-US" sz="3200">
              <a:effectLst/>
            </a:endParaRPr>
          </a:p>
        </p:txBody>
      </p:sp>
      <p:sp>
        <p:nvSpPr>
          <p:cNvPr id="3" name="Content Placeholder 2"/>
          <p:cNvSpPr>
            <a:spLocks noGrp="1"/>
          </p:cNvSpPr>
          <p:nvPr>
            <p:ph idx="1"/>
          </p:nvPr>
        </p:nvSpPr>
        <p:spPr>
          <a:effectLst/>
        </p:spPr>
        <p:txBody>
          <a:bodyPr>
            <a:normAutofit fontScale="77500" lnSpcReduction="20000"/>
          </a:bodyPr>
          <a:lstStyle/>
          <a:p>
            <a:endParaRPr lang="en-US" b="1" smtClean="0">
              <a:solidFill>
                <a:srgbClr val="FF0000"/>
              </a:solidFill>
              <a:effectLst/>
            </a:endParaRPr>
          </a:p>
          <a:p>
            <a:r>
              <a:rPr lang="en-US" sz="2800" b="1" smtClean="0">
                <a:solidFill>
                  <a:srgbClr val="FF0000"/>
                </a:solidFill>
                <a:effectLst/>
              </a:rPr>
              <a:t>This additional analysis provided courtesy of Barb Kautz with Goldfarb &amp; Lipman LLC</a:t>
            </a:r>
            <a:endParaRPr lang="en-US" sz="2800" smtClean="0">
              <a:effectLst/>
            </a:endParaRPr>
          </a:p>
          <a:p>
            <a:pPr marL="0" indent="0">
              <a:buNone/>
            </a:pPr>
            <a:r>
              <a:rPr lang="en-US" sz="2800" b="1" u="sng" smtClean="0">
                <a:effectLst/>
              </a:rPr>
              <a:t>The </a:t>
            </a:r>
            <a:r>
              <a:rPr lang="en-US" sz="2800" b="1" u="sng">
                <a:effectLst/>
              </a:rPr>
              <a:t>bill’s chief provisions are these:</a:t>
            </a:r>
          </a:p>
          <a:p>
            <a:pPr lvl="0"/>
            <a:r>
              <a:rPr lang="en-US" sz="2800" u="sng">
                <a:effectLst/>
              </a:rPr>
              <a:t>‘Round </a:t>
            </a:r>
            <a:r>
              <a:rPr lang="en-US" sz="2800" u="sng" smtClean="0">
                <a:effectLst/>
              </a:rPr>
              <a:t>Up.’</a:t>
            </a:r>
            <a:r>
              <a:rPr lang="en-US" sz="2800" smtClean="0">
                <a:effectLst/>
              </a:rPr>
              <a:t> </a:t>
            </a:r>
            <a:r>
              <a:rPr lang="en-US" sz="2800">
                <a:effectLst/>
              </a:rPr>
              <a:t>All density calculations must be ‘rounded up,’ including base density; the number of bonus units; and the number of affordable units required to be eligible for a density </a:t>
            </a:r>
            <a:r>
              <a:rPr lang="en-US" sz="2800" smtClean="0">
                <a:effectLst/>
              </a:rPr>
              <a:t>bonus</a:t>
            </a:r>
          </a:p>
          <a:p>
            <a:r>
              <a:rPr lang="en-US" sz="2800" u="sng">
                <a:effectLst/>
              </a:rPr>
              <a:t>Application Procedures</a:t>
            </a:r>
            <a:r>
              <a:rPr lang="en-US" sz="2800">
                <a:effectLst/>
              </a:rPr>
              <a:t>. All cities must adopt procedures and timelines for processing a density bonus application; provide a list of submittal requirements; and notify applicants whether the application is complete as required by the Permit Streamlining </a:t>
            </a:r>
            <a:r>
              <a:rPr lang="en-US" sz="2800" smtClean="0">
                <a:effectLst/>
              </a:rPr>
              <a:t>Act</a:t>
            </a:r>
            <a:endParaRPr lang="en-US" sz="280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45</a:t>
            </a:fld>
            <a:endParaRPr lang="en-US">
              <a:effectLst/>
            </a:endParaRPr>
          </a:p>
        </p:txBody>
      </p:sp>
      <p:sp>
        <p:nvSpPr>
          <p:cNvPr id="6" name="TextBox 5"/>
          <p:cNvSpPr txBox="1"/>
          <p:nvPr/>
        </p:nvSpPr>
        <p:spPr>
          <a:xfrm>
            <a:off x="8280400" y="6350000"/>
            <a:ext cx="338629" cy="369332"/>
          </a:xfrm>
          <a:prstGeom prst="rect">
            <a:avLst/>
          </a:prstGeom>
          <a:noFill/>
          <a:effectLst/>
        </p:spPr>
        <p:txBody>
          <a:bodyPr wrap="none" rtlCol="0">
            <a:spAutoFit/>
          </a:bodyPr>
          <a:lstStyle/>
          <a:p>
            <a:r>
              <a:rPr lang="en-US" smtClean="0">
                <a:effectLst/>
              </a:rPr>
              <a:t>B</a:t>
            </a:r>
            <a:endParaRPr lang="en-US">
              <a:effectLst/>
            </a:endParaRPr>
          </a:p>
        </p:txBody>
      </p:sp>
    </p:spTree>
    <p:extLst>
      <p:ext uri="{BB962C8B-B14F-4D97-AF65-F5344CB8AC3E}">
        <p14:creationId xmlns:p14="http://schemas.microsoft.com/office/powerpoint/2010/main" val="380842722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2501 (Bloom) </a:t>
            </a:r>
            <a:r>
              <a:rPr lang="en-US" sz="3200" b="1">
                <a:effectLst/>
                <a:cs typeface="Arial"/>
              </a:rPr>
              <a:t> </a:t>
            </a:r>
            <a:br>
              <a:rPr lang="en-US" sz="3200" b="1">
                <a:effectLst/>
                <a:cs typeface="Arial"/>
              </a:rPr>
            </a:br>
            <a:r>
              <a:rPr lang="en-US" sz="3200" b="1">
                <a:effectLst/>
                <a:cs typeface="Arial"/>
              </a:rPr>
              <a:t>New Density Bonus Requirements </a:t>
            </a:r>
            <a:endParaRPr lang="en-US" sz="3200">
              <a:effectLst/>
            </a:endParaRPr>
          </a:p>
        </p:txBody>
      </p:sp>
      <p:sp>
        <p:nvSpPr>
          <p:cNvPr id="3" name="Content Placeholder 2"/>
          <p:cNvSpPr>
            <a:spLocks noGrp="1"/>
          </p:cNvSpPr>
          <p:nvPr>
            <p:ph idx="1"/>
          </p:nvPr>
        </p:nvSpPr>
        <p:spPr>
          <a:effectLst/>
        </p:spPr>
        <p:txBody>
          <a:bodyPr>
            <a:normAutofit/>
          </a:bodyPr>
          <a:lstStyle/>
          <a:p>
            <a:pPr marL="0" lvl="0" indent="0">
              <a:buNone/>
            </a:pPr>
            <a:r>
              <a:rPr lang="en-US" u="sng">
                <a:effectLst/>
              </a:rPr>
              <a:t>Standards for Incentives and </a:t>
            </a:r>
            <a:r>
              <a:rPr lang="en-US" u="sng" smtClean="0">
                <a:effectLst/>
              </a:rPr>
              <a:t>Concessions</a:t>
            </a:r>
            <a:r>
              <a:rPr lang="en-US" smtClean="0">
                <a:effectLst/>
              </a:rPr>
              <a:t> </a:t>
            </a:r>
          </a:p>
          <a:p>
            <a:pPr lvl="0"/>
            <a:r>
              <a:rPr lang="en-US" smtClean="0">
                <a:effectLst/>
              </a:rPr>
              <a:t>A </a:t>
            </a:r>
            <a:r>
              <a:rPr lang="en-US">
                <a:effectLst/>
              </a:rPr>
              <a:t>revised definition of “incentives and concessions” requires that they result in “identifiable and actual cost reductions to provide for affordable housing </a:t>
            </a:r>
            <a:r>
              <a:rPr lang="en-US" smtClean="0">
                <a:effectLst/>
              </a:rPr>
              <a:t>costs” </a:t>
            </a:r>
          </a:p>
          <a:p>
            <a:pPr lvl="0"/>
            <a:r>
              <a:rPr lang="en-US" smtClean="0">
                <a:effectLst/>
              </a:rPr>
              <a:t>Currently</a:t>
            </a:r>
            <a:r>
              <a:rPr lang="en-US">
                <a:effectLst/>
              </a:rPr>
              <a:t>, “incentives and concessions” must result in “identifiable, </a:t>
            </a:r>
            <a:r>
              <a:rPr lang="en-US" i="1">
                <a:effectLst/>
              </a:rPr>
              <a:t>financially sufficient</a:t>
            </a:r>
            <a:r>
              <a:rPr lang="en-US">
                <a:effectLst/>
              </a:rPr>
              <a:t>, and actual cost </a:t>
            </a:r>
            <a:r>
              <a:rPr lang="en-US" smtClean="0">
                <a:effectLst/>
              </a:rPr>
              <a:t>reductions”</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46</a:t>
            </a:fld>
            <a:endParaRPr lang="en-US">
              <a:effectLst/>
            </a:endParaRPr>
          </a:p>
        </p:txBody>
      </p:sp>
    </p:spTree>
    <p:extLst>
      <p:ext uri="{BB962C8B-B14F-4D97-AF65-F5344CB8AC3E}">
        <p14:creationId xmlns:p14="http://schemas.microsoft.com/office/powerpoint/2010/main" val="1213689507"/>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2501 (Bloom) </a:t>
            </a:r>
            <a:r>
              <a:rPr lang="en-US" sz="3200" b="1">
                <a:effectLst/>
                <a:cs typeface="Arial"/>
              </a:rPr>
              <a:t> </a:t>
            </a:r>
            <a:br>
              <a:rPr lang="en-US" sz="3200" b="1">
                <a:effectLst/>
                <a:cs typeface="Arial"/>
              </a:rPr>
            </a:br>
            <a:r>
              <a:rPr lang="en-US" sz="3200" b="1">
                <a:effectLst/>
                <a:cs typeface="Arial"/>
              </a:rPr>
              <a:t>New Density Bonus Requirements </a:t>
            </a:r>
            <a:endParaRPr lang="en-US" sz="3200">
              <a:effectLst/>
            </a:endParaRPr>
          </a:p>
        </p:txBody>
      </p:sp>
      <p:sp>
        <p:nvSpPr>
          <p:cNvPr id="3" name="Content Placeholder 2"/>
          <p:cNvSpPr>
            <a:spLocks noGrp="1"/>
          </p:cNvSpPr>
          <p:nvPr>
            <p:ph idx="1"/>
          </p:nvPr>
        </p:nvSpPr>
        <p:spPr>
          <a:effectLst/>
        </p:spPr>
        <p:txBody>
          <a:bodyPr/>
          <a:lstStyle/>
          <a:p>
            <a:pPr lvl="0"/>
            <a:r>
              <a:rPr lang="en-US">
                <a:effectLst/>
              </a:rPr>
              <a:t>Similarly, the standard for denial has been changed to allow denial if the concession “does not result in identifiable and actual cost reductions…to provide for affordable housing </a:t>
            </a:r>
            <a:r>
              <a:rPr lang="en-US" smtClean="0">
                <a:effectLst/>
              </a:rPr>
              <a:t>costs” </a:t>
            </a:r>
          </a:p>
          <a:p>
            <a:pPr lvl="0"/>
            <a:r>
              <a:rPr lang="en-US" smtClean="0">
                <a:effectLst/>
              </a:rPr>
              <a:t>The </a:t>
            </a:r>
            <a:r>
              <a:rPr lang="en-US">
                <a:effectLst/>
              </a:rPr>
              <a:t>intent appears to be to confine incentives and concessions to modifications that actually reduce </a:t>
            </a:r>
            <a:r>
              <a:rPr lang="en-US" smtClean="0">
                <a:effectLst/>
              </a:rPr>
              <a:t>costs</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47</a:t>
            </a:fld>
            <a:endParaRPr lang="en-US">
              <a:effectLst/>
            </a:endParaRPr>
          </a:p>
        </p:txBody>
      </p:sp>
    </p:spTree>
    <p:extLst>
      <p:ext uri="{BB962C8B-B14F-4D97-AF65-F5344CB8AC3E}">
        <p14:creationId xmlns:p14="http://schemas.microsoft.com/office/powerpoint/2010/main" val="252216018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2501 (Bloom) </a:t>
            </a:r>
            <a:r>
              <a:rPr lang="en-US" sz="3200" b="1">
                <a:effectLst/>
                <a:cs typeface="Arial"/>
              </a:rPr>
              <a:t> </a:t>
            </a:r>
            <a:br>
              <a:rPr lang="en-US" sz="3200" b="1">
                <a:effectLst/>
                <a:cs typeface="Arial"/>
              </a:rPr>
            </a:br>
            <a:r>
              <a:rPr lang="en-US" sz="3200" b="1">
                <a:effectLst/>
                <a:cs typeface="Arial"/>
              </a:rPr>
              <a:t>New Density Bonus Requirements </a:t>
            </a:r>
            <a:endParaRPr lang="en-US" sz="3200">
              <a:effectLst/>
            </a:endParaRPr>
          </a:p>
        </p:txBody>
      </p:sp>
      <p:sp>
        <p:nvSpPr>
          <p:cNvPr id="3" name="Content Placeholder 2"/>
          <p:cNvSpPr>
            <a:spLocks noGrp="1"/>
          </p:cNvSpPr>
          <p:nvPr>
            <p:ph idx="1"/>
          </p:nvPr>
        </p:nvSpPr>
        <p:spPr>
          <a:effectLst/>
        </p:spPr>
        <p:txBody>
          <a:bodyPr>
            <a:normAutofit lnSpcReduction="10000"/>
          </a:bodyPr>
          <a:lstStyle/>
          <a:p>
            <a:r>
              <a:rPr lang="en-US">
                <a:effectLst/>
              </a:rPr>
              <a:t>Other changes regarding concessions state that the city must bear the burden of proof if it denies a </a:t>
            </a:r>
            <a:r>
              <a:rPr lang="en-US" smtClean="0">
                <a:effectLst/>
              </a:rPr>
              <a:t>concession </a:t>
            </a:r>
          </a:p>
          <a:p>
            <a:r>
              <a:rPr lang="en-US" smtClean="0">
                <a:effectLst/>
              </a:rPr>
              <a:t>and </a:t>
            </a:r>
            <a:r>
              <a:rPr lang="en-US">
                <a:effectLst/>
              </a:rPr>
              <a:t>clarifies that developers eligible for a density bonus may request a concession even if they do not request a density </a:t>
            </a:r>
            <a:r>
              <a:rPr lang="en-US" smtClean="0">
                <a:effectLst/>
              </a:rPr>
              <a:t>bonus</a:t>
            </a:r>
          </a:p>
          <a:p>
            <a:r>
              <a:rPr lang="en-US" smtClean="0">
                <a:effectLst/>
              </a:rPr>
              <a:t>Additionally</a:t>
            </a:r>
            <a:r>
              <a:rPr lang="en-US">
                <a:effectLst/>
              </a:rPr>
              <a:t>, the statute clarifies that the parking reductions contained in the statute are provided </a:t>
            </a:r>
            <a:r>
              <a:rPr lang="en-US" i="1">
                <a:effectLst/>
              </a:rPr>
              <a:t>in addition to</a:t>
            </a:r>
            <a:r>
              <a:rPr lang="en-US">
                <a:effectLst/>
              </a:rPr>
              <a:t> any concessions that the project may </a:t>
            </a:r>
            <a:r>
              <a:rPr lang="en-US" smtClean="0">
                <a:effectLst/>
              </a:rPr>
              <a:t>receive </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48</a:t>
            </a:fld>
            <a:endParaRPr lang="en-US">
              <a:effectLst/>
            </a:endParaRPr>
          </a:p>
        </p:txBody>
      </p:sp>
    </p:spTree>
    <p:extLst>
      <p:ext uri="{BB962C8B-B14F-4D97-AF65-F5344CB8AC3E}">
        <p14:creationId xmlns:p14="http://schemas.microsoft.com/office/powerpoint/2010/main" val="586529381"/>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2501 (Bloom) </a:t>
            </a:r>
            <a:r>
              <a:rPr lang="en-US" sz="3200" b="1">
                <a:effectLst/>
                <a:cs typeface="Arial"/>
              </a:rPr>
              <a:t> </a:t>
            </a:r>
            <a:br>
              <a:rPr lang="en-US" sz="3200" b="1">
                <a:effectLst/>
                <a:cs typeface="Arial"/>
              </a:rPr>
            </a:br>
            <a:r>
              <a:rPr lang="en-US" sz="3200" b="1">
                <a:effectLst/>
                <a:cs typeface="Arial"/>
              </a:rPr>
              <a:t>New Density Bonus Requirements </a:t>
            </a:r>
            <a:endParaRPr lang="en-US" sz="3200">
              <a:effectLst/>
            </a:endParaRPr>
          </a:p>
        </p:txBody>
      </p:sp>
      <p:sp>
        <p:nvSpPr>
          <p:cNvPr id="3" name="Content Placeholder 2"/>
          <p:cNvSpPr>
            <a:spLocks noGrp="1"/>
          </p:cNvSpPr>
          <p:nvPr>
            <p:ph idx="1"/>
          </p:nvPr>
        </p:nvSpPr>
        <p:spPr>
          <a:effectLst/>
        </p:spPr>
        <p:txBody>
          <a:bodyPr/>
          <a:lstStyle/>
          <a:p>
            <a:pPr marL="0" lvl="0" indent="0">
              <a:buNone/>
            </a:pPr>
            <a:r>
              <a:rPr lang="en-US" u="sng">
                <a:effectLst/>
              </a:rPr>
              <a:t>Mixed-Use Developments.</a:t>
            </a:r>
            <a:r>
              <a:rPr lang="en-US">
                <a:effectLst/>
              </a:rPr>
              <a:t> </a:t>
            </a:r>
            <a:endParaRPr lang="en-US" smtClean="0">
              <a:effectLst/>
            </a:endParaRPr>
          </a:p>
          <a:p>
            <a:pPr lvl="0"/>
            <a:r>
              <a:rPr lang="en-US" smtClean="0">
                <a:effectLst/>
              </a:rPr>
              <a:t>The </a:t>
            </a:r>
            <a:r>
              <a:rPr lang="en-US">
                <a:effectLst/>
              </a:rPr>
              <a:t>statute clarifies that a bonus is available for housing in mixed-use </a:t>
            </a:r>
            <a:r>
              <a:rPr lang="en-US" smtClean="0">
                <a:effectLst/>
              </a:rPr>
              <a:t>developments</a:t>
            </a:r>
          </a:p>
          <a:p>
            <a:pPr lvl="0"/>
            <a:r>
              <a:rPr lang="en-US" smtClean="0">
                <a:effectLst/>
              </a:rPr>
              <a:t>This </a:t>
            </a:r>
            <a:r>
              <a:rPr lang="en-US">
                <a:effectLst/>
              </a:rPr>
              <a:t>is consistent with the current practice of most </a:t>
            </a:r>
            <a:r>
              <a:rPr lang="en-US" smtClean="0">
                <a:effectLst/>
              </a:rPr>
              <a:t>communities</a:t>
            </a:r>
            <a:endParaRPr lang="en-US">
              <a:effectLst/>
            </a:endParaRPr>
          </a:p>
          <a:p>
            <a:pPr marL="0" lvl="0" indent="0">
              <a:buNone/>
            </a:pPr>
            <a:r>
              <a:rPr lang="en-US" u="sng">
                <a:effectLst/>
              </a:rPr>
              <a:t>Liberal Interpretation</a:t>
            </a:r>
            <a:r>
              <a:rPr lang="en-US">
                <a:effectLst/>
              </a:rPr>
              <a:t>. </a:t>
            </a:r>
            <a:endParaRPr lang="en-US" smtClean="0">
              <a:effectLst/>
            </a:endParaRPr>
          </a:p>
          <a:p>
            <a:pPr lvl="0"/>
            <a:r>
              <a:rPr lang="en-US" smtClean="0">
                <a:effectLst/>
              </a:rPr>
              <a:t>The </a:t>
            </a:r>
            <a:r>
              <a:rPr lang="en-US">
                <a:effectLst/>
              </a:rPr>
              <a:t>statute must be interpreted liberally to produce the maximum number of housing </a:t>
            </a:r>
            <a:r>
              <a:rPr lang="en-US" smtClean="0">
                <a:effectLst/>
              </a:rPr>
              <a:t>units</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49</a:t>
            </a:fld>
            <a:endParaRPr lang="en-US">
              <a:effectLst/>
            </a:endParaRPr>
          </a:p>
        </p:txBody>
      </p:sp>
    </p:spTree>
    <p:extLst>
      <p:ext uri="{BB962C8B-B14F-4D97-AF65-F5344CB8AC3E}">
        <p14:creationId xmlns:p14="http://schemas.microsoft.com/office/powerpoint/2010/main" val="25201661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770074"/>
            <a:ext cx="6781800" cy="1402125"/>
          </a:xfrm>
          <a:effectLst/>
        </p:spPr>
        <p:txBody>
          <a:bodyPr>
            <a:normAutofit/>
          </a:bodyPr>
          <a:lstStyle/>
          <a:p>
            <a:pPr algn="ctr"/>
            <a:r>
              <a:rPr lang="en-US" sz="3600" b="1" u="sng" smtClean="0">
                <a:effectLst/>
              </a:rPr>
              <a:t>AB 1934 (Santiago)</a:t>
            </a:r>
            <a:r>
              <a:rPr lang="en-US" sz="3600" b="1" smtClean="0">
                <a:effectLst/>
              </a:rPr>
              <a:t/>
            </a:r>
            <a:br>
              <a:rPr lang="en-US" sz="3600" b="1" smtClean="0">
                <a:effectLst/>
              </a:rPr>
            </a:br>
            <a:r>
              <a:rPr lang="en-US" sz="3600" b="1" smtClean="0">
                <a:effectLst/>
              </a:rPr>
              <a:t>Development Density Bonus </a:t>
            </a:r>
            <a:endParaRPr lang="en-US" sz="3600" b="1" u="sng">
              <a:effectLst/>
            </a:endParaRPr>
          </a:p>
        </p:txBody>
      </p:sp>
      <p:sp>
        <p:nvSpPr>
          <p:cNvPr id="3" name="Content Placeholder 2"/>
          <p:cNvSpPr>
            <a:spLocks noGrp="1"/>
          </p:cNvSpPr>
          <p:nvPr>
            <p:ph idx="1"/>
          </p:nvPr>
        </p:nvSpPr>
        <p:spPr>
          <a:effectLst/>
        </p:spPr>
        <p:txBody>
          <a:bodyPr>
            <a:normAutofit fontScale="92500" lnSpcReduction="10000"/>
          </a:bodyPr>
          <a:lstStyle/>
          <a:p>
            <a:pPr marL="0" indent="0">
              <a:buNone/>
            </a:pPr>
            <a:r>
              <a:rPr lang="en-US" sz="2800" smtClean="0">
                <a:effectLst/>
              </a:rPr>
              <a:t>SPECIFICALLY:</a:t>
            </a:r>
          </a:p>
          <a:p>
            <a:r>
              <a:rPr lang="en-US" sz="2800" smtClean="0">
                <a:effectLst/>
              </a:rPr>
              <a:t>Provides </a:t>
            </a:r>
            <a:r>
              <a:rPr lang="en-US" sz="2800">
                <a:effectLst/>
              </a:rPr>
              <a:t>that when a commercial developer has entered into an </a:t>
            </a:r>
            <a:r>
              <a:rPr lang="en-US" sz="2800" smtClean="0">
                <a:effectLst/>
              </a:rPr>
              <a:t>agreement </a:t>
            </a:r>
            <a:r>
              <a:rPr lang="en-US" sz="2800">
                <a:effectLst/>
              </a:rPr>
              <a:t>for partnered </a:t>
            </a:r>
            <a:r>
              <a:rPr lang="en-US" sz="2800" smtClean="0">
                <a:effectLst/>
              </a:rPr>
              <a:t>housing</a:t>
            </a:r>
          </a:p>
          <a:p>
            <a:r>
              <a:rPr lang="en-US" sz="2800" smtClean="0">
                <a:effectLst/>
              </a:rPr>
              <a:t>to </a:t>
            </a:r>
            <a:r>
              <a:rPr lang="en-US" sz="2800">
                <a:effectLst/>
              </a:rPr>
              <a:t>contribute affordable </a:t>
            </a:r>
            <a:r>
              <a:rPr lang="en-US" sz="2800" smtClean="0">
                <a:effectLst/>
              </a:rPr>
              <a:t>housing </a:t>
            </a:r>
            <a:r>
              <a:rPr lang="en-US" sz="2800">
                <a:effectLst/>
              </a:rPr>
              <a:t>through a joint project or two separate projects </a:t>
            </a:r>
            <a:r>
              <a:rPr lang="en-US" sz="2800" smtClean="0">
                <a:effectLst/>
              </a:rPr>
              <a:t>encompassing </a:t>
            </a:r>
            <a:r>
              <a:rPr lang="en-US" sz="2800">
                <a:effectLst/>
              </a:rPr>
              <a:t>affordable </a:t>
            </a:r>
            <a:r>
              <a:rPr lang="en-US" sz="2800" smtClean="0">
                <a:effectLst/>
              </a:rPr>
              <a:t>housing </a:t>
            </a:r>
          </a:p>
          <a:p>
            <a:r>
              <a:rPr lang="en-US" sz="2800" b="1" smtClean="0">
                <a:solidFill>
                  <a:schemeClr val="tx1"/>
                </a:solidFill>
                <a:effectLst/>
              </a:rPr>
              <a:t>the </a:t>
            </a:r>
            <a:r>
              <a:rPr lang="en-US" sz="2800" b="1">
                <a:solidFill>
                  <a:schemeClr val="tx1"/>
                </a:solidFill>
                <a:effectLst/>
              </a:rPr>
              <a:t>local government must </a:t>
            </a:r>
            <a:r>
              <a:rPr lang="en-US" sz="2800" b="1" smtClean="0">
                <a:solidFill>
                  <a:schemeClr val="tx1"/>
                </a:solidFill>
                <a:effectLst/>
              </a:rPr>
              <a:t>grant </a:t>
            </a:r>
            <a:r>
              <a:rPr lang="en-US" sz="2800" b="1">
                <a:solidFill>
                  <a:schemeClr val="tx1"/>
                </a:solidFill>
                <a:effectLst/>
              </a:rPr>
              <a:t>the commercial developer a development </a:t>
            </a:r>
            <a:r>
              <a:rPr lang="en-US" sz="2800" b="1" smtClean="0">
                <a:solidFill>
                  <a:schemeClr val="tx1"/>
                </a:solidFill>
                <a:effectLst/>
              </a:rPr>
              <a:t>bonus</a:t>
            </a:r>
            <a:endParaRPr lang="en-US" sz="2800">
              <a:solidFill>
                <a:schemeClr val="tx1"/>
              </a:solidFill>
              <a:effectLst/>
            </a:endParaRPr>
          </a:p>
          <a:p>
            <a:endParaRPr lang="en-US" sz="2600">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a:t>
            </a:fld>
            <a:endParaRPr lang="en-US">
              <a:effectLst/>
            </a:endParaRPr>
          </a:p>
        </p:txBody>
      </p:sp>
    </p:spTree>
    <p:extLst>
      <p:ext uri="{BB962C8B-B14F-4D97-AF65-F5344CB8AC3E}">
        <p14:creationId xmlns:p14="http://schemas.microsoft.com/office/powerpoint/2010/main" val="299964133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690532"/>
            <a:ext cx="6781800" cy="1481667"/>
          </a:xfrm>
          <a:effectLst/>
        </p:spPr>
        <p:txBody>
          <a:bodyPr>
            <a:noAutofit/>
          </a:bodyPr>
          <a:lstStyle/>
          <a:p>
            <a:pPr algn="ctr"/>
            <a:r>
              <a:rPr lang="en-US" sz="3200" b="1" u="sng" smtClean="0">
                <a:effectLst/>
                <a:latin typeface="Arial"/>
                <a:cs typeface="Arial"/>
              </a:rPr>
              <a:t>AB 2502 (Mullin)</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Inclusionary Zoning Requirements </a:t>
            </a:r>
            <a:endParaRPr lang="en-US" sz="3200" b="1">
              <a:effectLst/>
              <a:latin typeface="Arial"/>
              <a:cs typeface="Arial"/>
            </a:endParaRPr>
          </a:p>
        </p:txBody>
      </p:sp>
      <p:sp>
        <p:nvSpPr>
          <p:cNvPr id="3" name="Content Placeholder 2"/>
          <p:cNvSpPr>
            <a:spLocks noGrp="1"/>
          </p:cNvSpPr>
          <p:nvPr>
            <p:ph idx="1"/>
          </p:nvPr>
        </p:nvSpPr>
        <p:spPr>
          <a:effectLst/>
        </p:spPr>
        <p:txBody>
          <a:bodyPr>
            <a:noAutofit/>
          </a:bodyPr>
          <a:lstStyle/>
          <a:p>
            <a:r>
              <a:rPr lang="en-US" dirty="0" smtClean="0">
                <a:effectLst/>
                <a:latin typeface="Arial"/>
                <a:cs typeface="Arial"/>
              </a:rPr>
              <a:t>This </a:t>
            </a:r>
            <a:r>
              <a:rPr lang="en-US" dirty="0">
                <a:effectLst/>
                <a:latin typeface="Arial"/>
                <a:cs typeface="Arial"/>
              </a:rPr>
              <a:t>bill would have amended that state’s Planning and Zoning Law to make it clear that inclusionary zoning is a permitted land use power for both for-sale and rental housing, in light of the </a:t>
            </a:r>
            <a:r>
              <a:rPr lang="en-US" i="1" dirty="0">
                <a:effectLst/>
                <a:latin typeface="Arial"/>
                <a:cs typeface="Arial"/>
              </a:rPr>
              <a:t>Palmer </a:t>
            </a:r>
            <a:r>
              <a:rPr lang="en-US" dirty="0" smtClean="0">
                <a:effectLst/>
                <a:latin typeface="Arial"/>
                <a:cs typeface="Arial"/>
              </a:rPr>
              <a:t>decision</a:t>
            </a:r>
          </a:p>
          <a:p>
            <a:r>
              <a:rPr lang="en-US" dirty="0" smtClean="0">
                <a:effectLst/>
                <a:latin typeface="Arial"/>
                <a:cs typeface="Arial"/>
              </a:rPr>
              <a:t>APA </a:t>
            </a:r>
            <a:r>
              <a:rPr lang="en-US" dirty="0">
                <a:effectLst/>
                <a:latin typeface="Arial"/>
                <a:cs typeface="Arial"/>
              </a:rPr>
              <a:t>California supported the bill but unfortunately it had substantial </a:t>
            </a:r>
            <a:r>
              <a:rPr lang="en-US" dirty="0" smtClean="0">
                <a:effectLst/>
                <a:latin typeface="Arial"/>
                <a:cs typeface="Arial"/>
              </a:rPr>
              <a:t>opposition from the builders and realtors and failed to pass </a:t>
            </a:r>
            <a:r>
              <a:rPr lang="mr-IN" dirty="0" smtClean="0">
                <a:effectLst/>
                <a:latin typeface="Arial"/>
                <a:cs typeface="Arial"/>
              </a:rPr>
              <a:t>–</a:t>
            </a:r>
            <a:r>
              <a:rPr lang="en-US" dirty="0" smtClean="0">
                <a:effectLst/>
                <a:latin typeface="Arial"/>
                <a:cs typeface="Arial"/>
              </a:rPr>
              <a:t> it didn’t even make it to the Senate for consideration </a:t>
            </a:r>
            <a:endParaRPr lang="en-US" dirty="0">
              <a:effectLst/>
              <a:latin typeface="Arial"/>
              <a:cs typeface="Arial"/>
            </a:endParaRPr>
          </a:p>
          <a:p>
            <a:pPr marL="0" indent="0">
              <a:buNone/>
            </a:pPr>
            <a:r>
              <a:rPr lang="en-US" b="1" dirty="0">
                <a:effectLst/>
                <a:latin typeface="Arial"/>
                <a:cs typeface="Arial"/>
              </a:rPr>
              <a:t>Position: Support</a:t>
            </a:r>
          </a:p>
          <a:p>
            <a:pPr marL="0" indent="0">
              <a:buNone/>
            </a:pPr>
            <a:r>
              <a:rPr lang="en-US" b="1" dirty="0">
                <a:effectLst/>
                <a:latin typeface="Arial"/>
                <a:cs typeface="Arial"/>
              </a:rPr>
              <a:t>Location: Dead </a:t>
            </a: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50</a:t>
            </a:fld>
            <a:endParaRPr lang="en-US">
              <a:effectLst/>
            </a:endParaRPr>
          </a:p>
        </p:txBody>
      </p:sp>
      <p:sp>
        <p:nvSpPr>
          <p:cNvPr id="4" name="TextBox 3"/>
          <p:cNvSpPr txBox="1"/>
          <p:nvPr/>
        </p:nvSpPr>
        <p:spPr>
          <a:xfrm>
            <a:off x="8534400" y="6451600"/>
            <a:ext cx="304478" cy="369332"/>
          </a:xfrm>
          <a:prstGeom prst="rect">
            <a:avLst/>
          </a:prstGeom>
          <a:noFill/>
          <a:effectLst/>
        </p:spPr>
        <p:txBody>
          <a:bodyPr wrap="none" rtlCol="0">
            <a:spAutoFit/>
          </a:bodyPr>
          <a:lstStyle/>
          <a:p>
            <a:r>
              <a:rPr lang="en-US" smtClean="0">
                <a:effectLst/>
              </a:rPr>
              <a:t>L</a:t>
            </a:r>
            <a:endParaRPr lang="en-US">
              <a:effectLst/>
            </a:endParaRPr>
          </a:p>
        </p:txBody>
      </p:sp>
    </p:spTree>
    <p:extLst>
      <p:ext uri="{BB962C8B-B14F-4D97-AF65-F5344CB8AC3E}">
        <p14:creationId xmlns:p14="http://schemas.microsoft.com/office/powerpoint/2010/main" val="62731592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smtClean="0">
                <a:effectLst/>
                <a:latin typeface="Arial"/>
                <a:cs typeface="Arial"/>
              </a:rPr>
              <a:t>AB 2522</a:t>
            </a:r>
            <a:r>
              <a:rPr lang="en-US" sz="3200" b="1" u="sng">
                <a:effectLst/>
                <a:latin typeface="Arial"/>
                <a:cs typeface="Arial"/>
              </a:rPr>
              <a:t> </a:t>
            </a:r>
            <a:r>
              <a:rPr lang="en-US" sz="3200" b="1" u="sng" smtClean="0">
                <a:effectLst/>
                <a:latin typeface="Arial"/>
                <a:cs typeface="Arial"/>
              </a:rPr>
              <a:t>(Bloom) &amp; Governor’s</a:t>
            </a:r>
            <a:br>
              <a:rPr lang="en-US" sz="3200" b="1" u="sng" smtClean="0">
                <a:effectLst/>
                <a:latin typeface="Arial"/>
                <a:cs typeface="Arial"/>
              </a:rPr>
            </a:br>
            <a:r>
              <a:rPr lang="en-US" sz="3200" b="1" smtClean="0">
                <a:effectLst/>
                <a:latin typeface="Arial"/>
                <a:cs typeface="Arial"/>
              </a:rPr>
              <a:t>By Right Housing – APA Sponsored Legislation </a:t>
            </a:r>
            <a:endParaRPr lang="en-US" sz="3200" b="1">
              <a:effectLst/>
              <a:latin typeface="Arial"/>
              <a:cs typeface="Arial"/>
            </a:endParaRPr>
          </a:p>
        </p:txBody>
      </p:sp>
      <p:sp>
        <p:nvSpPr>
          <p:cNvPr id="3" name="Content Placeholder 2"/>
          <p:cNvSpPr>
            <a:spLocks noGrp="1"/>
          </p:cNvSpPr>
          <p:nvPr>
            <p:ph idx="1"/>
          </p:nvPr>
        </p:nvSpPr>
        <p:spPr>
          <a:effectLst/>
        </p:spPr>
        <p:txBody>
          <a:bodyPr>
            <a:normAutofit fontScale="62500" lnSpcReduction="20000"/>
          </a:bodyPr>
          <a:lstStyle/>
          <a:p>
            <a:endParaRPr lang="en-US" smtClean="0">
              <a:effectLst/>
              <a:latin typeface="Arial"/>
              <a:cs typeface="Arial"/>
            </a:endParaRPr>
          </a:p>
          <a:p>
            <a:r>
              <a:rPr lang="en-US" sz="3800" smtClean="0">
                <a:effectLst/>
                <a:latin typeface="Arial"/>
                <a:cs typeface="Arial"/>
              </a:rPr>
              <a:t>APA California sponsored AB 2522 to encourage developers to increase the supply of affordable housing in their market rate projects</a:t>
            </a:r>
          </a:p>
          <a:p>
            <a:r>
              <a:rPr lang="en-US" sz="3800" smtClean="0">
                <a:effectLst/>
                <a:latin typeface="Arial"/>
                <a:cs typeface="Arial"/>
              </a:rPr>
              <a:t>AB 2522 would have mandated that attached housing developments be a permitted use “by right” if the projects meet all of the following </a:t>
            </a:r>
            <a:r>
              <a:rPr lang="en-US" sz="3800" b="1" smtClean="0">
                <a:effectLst/>
                <a:latin typeface="Arial"/>
                <a:cs typeface="Arial"/>
              </a:rPr>
              <a:t>ministeria</a:t>
            </a:r>
            <a:r>
              <a:rPr lang="en-US" sz="3800" smtClean="0">
                <a:effectLst/>
                <a:latin typeface="Arial"/>
                <a:cs typeface="Arial"/>
              </a:rPr>
              <a:t>l criteria (eliminating CEQA requirements):</a:t>
            </a:r>
          </a:p>
          <a:p>
            <a:pPr lvl="1"/>
            <a:r>
              <a:rPr lang="en-US" sz="3800">
                <a:effectLst/>
                <a:latin typeface="Arial"/>
                <a:cs typeface="Arial"/>
              </a:rPr>
              <a:t>i</a:t>
            </a:r>
            <a:r>
              <a:rPr lang="en-US" sz="3800" smtClean="0">
                <a:effectLst/>
                <a:latin typeface="Arial"/>
                <a:cs typeface="Arial"/>
              </a:rPr>
              <a:t>s either located on a site identified in the housing element inventory, or is located on a site that has been or will be rezoned pursuant to the local jurisdiction’s housing element program</a:t>
            </a:r>
          </a:p>
          <a:p>
            <a:pPr lvl="0"/>
            <a:endParaRPr lang="en-US" smtClean="0">
              <a:effectLst/>
              <a:latin typeface="Arial"/>
              <a:cs typeface="Arial"/>
            </a:endParaRPr>
          </a:p>
          <a:p>
            <a:pPr lvl="0"/>
            <a:endParaRPr lang="en-US" smtClean="0">
              <a:effectLst/>
              <a:latin typeface="Arial"/>
              <a:cs typeface="Arial"/>
            </a:endParaRPr>
          </a:p>
          <a:p>
            <a:pPr marL="0" lvl="0" indent="0">
              <a:buNone/>
            </a:pPr>
            <a:endParaRPr lang="en-US">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51</a:t>
            </a:fld>
            <a:endParaRPr lang="en-US">
              <a:effectLst/>
            </a:endParaRPr>
          </a:p>
        </p:txBody>
      </p:sp>
      <p:sp>
        <p:nvSpPr>
          <p:cNvPr id="4" name="TextBox 3"/>
          <p:cNvSpPr txBox="1"/>
          <p:nvPr/>
        </p:nvSpPr>
        <p:spPr>
          <a:xfrm>
            <a:off x="8195733" y="6214533"/>
            <a:ext cx="518178" cy="369332"/>
          </a:xfrm>
          <a:prstGeom prst="rect">
            <a:avLst/>
          </a:prstGeom>
          <a:noFill/>
          <a:effectLst/>
        </p:spPr>
        <p:txBody>
          <a:bodyPr wrap="none" rtlCol="0">
            <a:spAutoFit/>
          </a:bodyPr>
          <a:lstStyle/>
          <a:p>
            <a:r>
              <a:rPr lang="en-US" smtClean="0">
                <a:effectLst/>
              </a:rPr>
              <a:t>J/B</a:t>
            </a:r>
            <a:endParaRPr lang="en-US">
              <a:effectLst/>
            </a:endParaRPr>
          </a:p>
        </p:txBody>
      </p:sp>
    </p:spTree>
    <p:extLst>
      <p:ext uri="{BB962C8B-B14F-4D97-AF65-F5344CB8AC3E}">
        <p14:creationId xmlns:p14="http://schemas.microsoft.com/office/powerpoint/2010/main" val="298461017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2522 (Bloom) &amp; Governor’s</a:t>
            </a:r>
            <a:br>
              <a:rPr lang="en-US" sz="3200" b="1" u="sng">
                <a:effectLst/>
                <a:cs typeface="Arial"/>
              </a:rPr>
            </a:br>
            <a:r>
              <a:rPr lang="en-US" sz="3200" b="1">
                <a:effectLst/>
                <a:cs typeface="Arial"/>
              </a:rPr>
              <a:t>By Right Housing – APA Sponsored Legislation </a:t>
            </a:r>
            <a:endParaRPr lang="en-US" sz="3200">
              <a:effectLst/>
            </a:endParaRPr>
          </a:p>
        </p:txBody>
      </p:sp>
      <p:sp>
        <p:nvSpPr>
          <p:cNvPr id="3" name="Content Placeholder 2"/>
          <p:cNvSpPr>
            <a:spLocks noGrp="1"/>
          </p:cNvSpPr>
          <p:nvPr>
            <p:ph idx="1"/>
          </p:nvPr>
        </p:nvSpPr>
        <p:spPr>
          <a:effectLst/>
        </p:spPr>
        <p:txBody>
          <a:bodyPr>
            <a:normAutofit fontScale="85000" lnSpcReduction="20000"/>
          </a:bodyPr>
          <a:lstStyle/>
          <a:p>
            <a:pPr marL="274320" lvl="1"/>
            <a:endParaRPr lang="en-US" sz="3200" smtClean="0">
              <a:effectLst/>
              <a:cs typeface="Arial"/>
            </a:endParaRPr>
          </a:p>
          <a:p>
            <a:pPr marL="274320" lvl="1"/>
            <a:r>
              <a:rPr lang="en-US" sz="3200" smtClean="0">
                <a:effectLst/>
                <a:cs typeface="Arial"/>
              </a:rPr>
              <a:t>does </a:t>
            </a:r>
            <a:r>
              <a:rPr lang="en-US" sz="3200">
                <a:effectLst/>
                <a:cs typeface="Arial"/>
              </a:rPr>
              <a:t>not contain more dwelling units than were projected by the jurisdiction to be accommodated on the sites and any density bonus for which the development is </a:t>
            </a:r>
            <a:r>
              <a:rPr lang="en-US" sz="3200" smtClean="0">
                <a:effectLst/>
                <a:cs typeface="Arial"/>
              </a:rPr>
              <a:t>eligible</a:t>
            </a:r>
          </a:p>
          <a:p>
            <a:pPr marL="274320" lvl="1"/>
            <a:r>
              <a:rPr lang="en-US" sz="3200" smtClean="0">
                <a:effectLst/>
                <a:cs typeface="Arial"/>
              </a:rPr>
              <a:t>complies </a:t>
            </a:r>
            <a:r>
              <a:rPr lang="en-US" sz="3200">
                <a:effectLst/>
                <a:cs typeface="Arial"/>
              </a:rPr>
              <a:t>with applicable, objective general plan and zoning standards and criteria, </a:t>
            </a:r>
            <a:r>
              <a:rPr lang="en-US" sz="3200" b="1">
                <a:effectLst/>
                <a:cs typeface="Arial"/>
              </a:rPr>
              <a:t>including design standards</a:t>
            </a:r>
            <a:r>
              <a:rPr lang="en-US" sz="3200">
                <a:effectLst/>
                <a:cs typeface="Arial"/>
              </a:rPr>
              <a:t>, in effect when the attached housing development was determined to be </a:t>
            </a:r>
            <a:r>
              <a:rPr lang="en-US" sz="3200" smtClean="0">
                <a:effectLst/>
                <a:cs typeface="Arial"/>
              </a:rPr>
              <a:t>complete</a:t>
            </a:r>
            <a:endParaRPr lang="en-US" sz="3200">
              <a:effectLst/>
              <a:cs typeface="Arial"/>
            </a:endParaRPr>
          </a:p>
          <a:p>
            <a:pPr marL="274320" lvl="1"/>
            <a:endParaRPr lang="en-US" sz="3200">
              <a:effectLst/>
              <a:cs typeface="Arial"/>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52</a:t>
            </a:fld>
            <a:endParaRPr lang="en-US">
              <a:effectLst/>
            </a:endParaRPr>
          </a:p>
        </p:txBody>
      </p:sp>
    </p:spTree>
    <p:extLst>
      <p:ext uri="{BB962C8B-B14F-4D97-AF65-F5344CB8AC3E}">
        <p14:creationId xmlns:p14="http://schemas.microsoft.com/office/powerpoint/2010/main" val="1696080951"/>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2522 (Bloom) &amp; Governor’s</a:t>
            </a:r>
            <a:br>
              <a:rPr lang="en-US" sz="3200" b="1" u="sng">
                <a:effectLst/>
                <a:cs typeface="Arial"/>
              </a:rPr>
            </a:br>
            <a:r>
              <a:rPr lang="en-US" sz="3200" b="1">
                <a:effectLst/>
                <a:cs typeface="Arial"/>
              </a:rPr>
              <a:t>By Right Housing – APA Sponsored Legislation </a:t>
            </a:r>
            <a:endParaRPr lang="en-US" sz="3200" b="1">
              <a:effectLst/>
              <a:latin typeface="Arial"/>
              <a:cs typeface="Arial"/>
            </a:endParaRPr>
          </a:p>
        </p:txBody>
      </p:sp>
      <p:sp>
        <p:nvSpPr>
          <p:cNvPr id="3" name="Content Placeholder 2"/>
          <p:cNvSpPr>
            <a:spLocks noGrp="1"/>
          </p:cNvSpPr>
          <p:nvPr>
            <p:ph idx="1"/>
          </p:nvPr>
        </p:nvSpPr>
        <p:spPr>
          <a:effectLst/>
        </p:spPr>
        <p:txBody>
          <a:bodyPr>
            <a:normAutofit/>
          </a:bodyPr>
          <a:lstStyle/>
          <a:p>
            <a:pPr lvl="1"/>
            <a:r>
              <a:rPr lang="en-US" sz="2400">
                <a:effectLst/>
                <a:latin typeface="Arial"/>
                <a:cs typeface="Arial"/>
              </a:rPr>
              <a:t>i</a:t>
            </a:r>
            <a:r>
              <a:rPr lang="en-US" sz="2400" smtClean="0">
                <a:effectLst/>
                <a:latin typeface="Arial"/>
                <a:cs typeface="Arial"/>
              </a:rPr>
              <a:t>s </a:t>
            </a:r>
            <a:r>
              <a:rPr lang="en-US" sz="2400">
                <a:effectLst/>
                <a:latin typeface="Arial"/>
                <a:cs typeface="Arial"/>
              </a:rPr>
              <a:t>either located in an urbanized area or located on an infill </a:t>
            </a:r>
            <a:r>
              <a:rPr lang="en-US" sz="2400" smtClean="0">
                <a:effectLst/>
                <a:latin typeface="Arial"/>
                <a:cs typeface="Arial"/>
              </a:rPr>
              <a:t>site</a:t>
            </a:r>
            <a:endParaRPr lang="en-US" sz="2400">
              <a:effectLst/>
              <a:latin typeface="Arial"/>
              <a:cs typeface="Arial"/>
            </a:endParaRPr>
          </a:p>
          <a:p>
            <a:pPr lvl="1"/>
            <a:r>
              <a:rPr lang="en-US" sz="2400">
                <a:effectLst/>
                <a:latin typeface="Arial"/>
                <a:cs typeface="Arial"/>
              </a:rPr>
              <a:t>c</a:t>
            </a:r>
            <a:r>
              <a:rPr lang="en-US" sz="2400" smtClean="0">
                <a:effectLst/>
                <a:latin typeface="Arial"/>
                <a:cs typeface="Arial"/>
              </a:rPr>
              <a:t>ontains </a:t>
            </a:r>
            <a:r>
              <a:rPr lang="en-US" sz="2400">
                <a:effectLst/>
                <a:latin typeface="Arial"/>
                <a:cs typeface="Arial"/>
              </a:rPr>
              <a:t>20% of its units for lower income households, or 100% for moderate-income </a:t>
            </a:r>
            <a:r>
              <a:rPr lang="en-US" sz="2400" smtClean="0">
                <a:effectLst/>
                <a:latin typeface="Arial"/>
                <a:cs typeface="Arial"/>
              </a:rPr>
              <a:t>households</a:t>
            </a:r>
          </a:p>
          <a:p>
            <a:pPr lvl="0"/>
            <a:r>
              <a:rPr lang="en-US">
                <a:effectLst/>
                <a:latin typeface="Arial"/>
                <a:cs typeface="Arial"/>
              </a:rPr>
              <a:t>T</a:t>
            </a:r>
            <a:r>
              <a:rPr lang="en-US" smtClean="0">
                <a:effectLst/>
                <a:latin typeface="Arial"/>
                <a:cs typeface="Arial"/>
              </a:rPr>
              <a:t>he </a:t>
            </a:r>
            <a:r>
              <a:rPr lang="en-US">
                <a:effectLst/>
                <a:latin typeface="Arial"/>
                <a:cs typeface="Arial"/>
              </a:rPr>
              <a:t>Governor put forward a broader by right proposal just after APA’s AB 2522 was launched, taking over the by right discussion and superseding AB 2522 </a:t>
            </a:r>
            <a:r>
              <a:rPr lang="en-US" smtClean="0">
                <a:effectLst/>
                <a:latin typeface="Arial"/>
                <a:cs typeface="Arial"/>
              </a:rPr>
              <a:t>itself</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53</a:t>
            </a:fld>
            <a:endParaRPr lang="en-US">
              <a:effectLst/>
            </a:endParaRPr>
          </a:p>
        </p:txBody>
      </p:sp>
    </p:spTree>
    <p:extLst>
      <p:ext uri="{BB962C8B-B14F-4D97-AF65-F5344CB8AC3E}">
        <p14:creationId xmlns:p14="http://schemas.microsoft.com/office/powerpoint/2010/main" val="216473494"/>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800" b="1" u="sng">
                <a:effectLst/>
                <a:cs typeface="Arial"/>
              </a:rPr>
              <a:t>AB 2522 (Bloom) &amp; Governor’s</a:t>
            </a:r>
            <a:br>
              <a:rPr lang="en-US" sz="2800" b="1" u="sng">
                <a:effectLst/>
                <a:cs typeface="Arial"/>
              </a:rPr>
            </a:br>
            <a:r>
              <a:rPr lang="en-US" sz="2800" b="1">
                <a:effectLst/>
                <a:cs typeface="Arial"/>
              </a:rPr>
              <a:t>By Right Housing – APA Sponsored Legislation </a:t>
            </a:r>
            <a:endParaRPr lang="en-US" sz="2800">
              <a:effectLst/>
            </a:endParaRPr>
          </a:p>
        </p:txBody>
      </p:sp>
      <p:sp>
        <p:nvSpPr>
          <p:cNvPr id="3" name="Content Placeholder 2"/>
          <p:cNvSpPr>
            <a:spLocks noGrp="1"/>
          </p:cNvSpPr>
          <p:nvPr>
            <p:ph idx="1"/>
          </p:nvPr>
        </p:nvSpPr>
        <p:spPr>
          <a:effectLst/>
        </p:spPr>
        <p:txBody>
          <a:bodyPr/>
          <a:lstStyle/>
          <a:p>
            <a:r>
              <a:rPr lang="en-US" smtClean="0">
                <a:effectLst/>
              </a:rPr>
              <a:t>The APA Board believed </a:t>
            </a:r>
            <a:r>
              <a:rPr lang="en-US">
                <a:effectLst/>
              </a:rPr>
              <a:t>that a by right statute would be an important tool for cities and counties to get affordable and market-rate housing built on urban sites consistent with their own planning, zoning and design standards </a:t>
            </a:r>
            <a:r>
              <a:rPr lang="en-US" smtClean="0">
                <a:effectLst/>
              </a:rPr>
              <a:t>– </a:t>
            </a:r>
          </a:p>
          <a:p>
            <a:r>
              <a:rPr lang="en-US" smtClean="0">
                <a:effectLst/>
              </a:rPr>
              <a:t>while </a:t>
            </a:r>
            <a:r>
              <a:rPr lang="en-US">
                <a:effectLst/>
              </a:rPr>
              <a:t>at the same time providing a fast-track advantage for market-rate developers who elect to build affordable and workforce </a:t>
            </a:r>
            <a:r>
              <a:rPr lang="en-US" smtClean="0">
                <a:effectLst/>
              </a:rPr>
              <a:t>housing</a:t>
            </a:r>
          </a:p>
          <a:p>
            <a:r>
              <a:rPr lang="en-US">
                <a:effectLst/>
              </a:rPr>
              <a:t>i</a:t>
            </a:r>
            <a:r>
              <a:rPr lang="en-US" smtClean="0">
                <a:effectLst/>
              </a:rPr>
              <a:t>nitial positive reaction from legislators </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54</a:t>
            </a:fld>
            <a:endParaRPr lang="en-US">
              <a:effectLst/>
            </a:endParaRPr>
          </a:p>
        </p:txBody>
      </p:sp>
    </p:spTree>
    <p:extLst>
      <p:ext uri="{BB962C8B-B14F-4D97-AF65-F5344CB8AC3E}">
        <p14:creationId xmlns:p14="http://schemas.microsoft.com/office/powerpoint/2010/main" val="1840513618"/>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2522 (Bloom) &amp; Governor’s</a:t>
            </a:r>
            <a:br>
              <a:rPr lang="en-US" sz="3200" b="1" u="sng">
                <a:effectLst/>
                <a:cs typeface="Arial"/>
              </a:rPr>
            </a:br>
            <a:r>
              <a:rPr lang="en-US" sz="3200" b="1">
                <a:effectLst/>
                <a:cs typeface="Arial"/>
              </a:rPr>
              <a:t>By Right Housing – APA Sponsored Legislation </a:t>
            </a:r>
            <a:endParaRPr lang="en-US" sz="3200">
              <a:effectLst/>
            </a:endParaRPr>
          </a:p>
        </p:txBody>
      </p:sp>
      <p:sp>
        <p:nvSpPr>
          <p:cNvPr id="3" name="Content Placeholder 2"/>
          <p:cNvSpPr>
            <a:spLocks noGrp="1"/>
          </p:cNvSpPr>
          <p:nvPr>
            <p:ph idx="1"/>
          </p:nvPr>
        </p:nvSpPr>
        <p:spPr>
          <a:effectLst/>
        </p:spPr>
        <p:txBody>
          <a:bodyPr>
            <a:normAutofit fontScale="85000" lnSpcReduction="10000"/>
          </a:bodyPr>
          <a:lstStyle/>
          <a:p>
            <a:pPr lvl="0"/>
            <a:endParaRPr lang="en-US" smtClean="0">
              <a:effectLst/>
              <a:cs typeface="Arial"/>
            </a:endParaRPr>
          </a:p>
          <a:p>
            <a:pPr lvl="0"/>
            <a:endParaRPr lang="en-US" sz="2600" smtClean="0">
              <a:effectLst/>
              <a:cs typeface="Arial"/>
            </a:endParaRPr>
          </a:p>
          <a:p>
            <a:pPr marL="0" lvl="0" indent="0">
              <a:buNone/>
            </a:pPr>
            <a:r>
              <a:rPr lang="en-US" sz="2800" smtClean="0">
                <a:effectLst/>
                <a:cs typeface="Arial"/>
              </a:rPr>
              <a:t>Governor’s proposal was substantially different from APA’s</a:t>
            </a:r>
          </a:p>
          <a:p>
            <a:pPr lvl="0"/>
            <a:r>
              <a:rPr lang="en-US" sz="2800">
                <a:effectLst/>
                <a:cs typeface="Arial"/>
              </a:rPr>
              <a:t>a</a:t>
            </a:r>
            <a:r>
              <a:rPr lang="en-US" sz="2800" smtClean="0">
                <a:effectLst/>
                <a:cs typeface="Arial"/>
              </a:rPr>
              <a:t>pplied to any site near any existing development</a:t>
            </a:r>
          </a:p>
          <a:p>
            <a:pPr lvl="0"/>
            <a:r>
              <a:rPr lang="en-US" sz="2800">
                <a:effectLst/>
                <a:cs typeface="Arial"/>
              </a:rPr>
              <a:t>o</a:t>
            </a:r>
            <a:r>
              <a:rPr lang="en-US" sz="2800" smtClean="0">
                <a:effectLst/>
                <a:cs typeface="Arial"/>
              </a:rPr>
              <a:t>nly 5 -10% affordable required (less near transit)</a:t>
            </a:r>
            <a:endParaRPr lang="en-US" sz="2800" smtClean="0">
              <a:effectLst/>
            </a:endParaRPr>
          </a:p>
          <a:p>
            <a:pPr lvl="0"/>
            <a:r>
              <a:rPr lang="en-US" sz="2800" smtClean="0">
                <a:effectLst/>
              </a:rPr>
              <a:t>no requirement for complete application; developer to determine compliance; timelines much too short</a:t>
            </a:r>
          </a:p>
          <a:p>
            <a:pPr lvl="0"/>
            <a:r>
              <a:rPr lang="en-US" sz="2800" smtClean="0">
                <a:effectLst/>
              </a:rPr>
              <a:t>Coastal Act not applicable</a:t>
            </a:r>
          </a:p>
          <a:p>
            <a:pPr lvl="0"/>
            <a:r>
              <a:rPr lang="en-US" sz="2800">
                <a:effectLst/>
              </a:rPr>
              <a:t>p</a:t>
            </a:r>
            <a:r>
              <a:rPr lang="en-US" sz="2800" smtClean="0">
                <a:effectLst/>
              </a:rPr>
              <a:t>oorly drafted</a:t>
            </a:r>
          </a:p>
          <a:p>
            <a:pPr lvl="0"/>
            <a:endParaRPr lang="en-US" smtClean="0">
              <a:effectLst/>
            </a:endParaRPr>
          </a:p>
          <a:p>
            <a:pPr lvl="0"/>
            <a:endParaRPr lang="en-US">
              <a:effectLst/>
              <a:cs typeface="Arial"/>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55</a:t>
            </a:fld>
            <a:endParaRPr lang="en-US">
              <a:effectLst/>
            </a:endParaRPr>
          </a:p>
        </p:txBody>
      </p:sp>
    </p:spTree>
    <p:extLst>
      <p:ext uri="{BB962C8B-B14F-4D97-AF65-F5344CB8AC3E}">
        <p14:creationId xmlns:p14="http://schemas.microsoft.com/office/powerpoint/2010/main" val="15109867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2522 (Bloom) &amp; Governor’s</a:t>
            </a:r>
            <a:br>
              <a:rPr lang="en-US" sz="3200" b="1" u="sng">
                <a:effectLst/>
                <a:cs typeface="Arial"/>
              </a:rPr>
            </a:br>
            <a:r>
              <a:rPr lang="en-US" sz="3200" b="1">
                <a:effectLst/>
                <a:cs typeface="Arial"/>
              </a:rPr>
              <a:t>By Right Housing – APA Sponsored Legislation </a:t>
            </a:r>
            <a:endParaRPr lang="en-US" sz="3200">
              <a:effectLst/>
            </a:endParaRPr>
          </a:p>
        </p:txBody>
      </p:sp>
      <p:sp>
        <p:nvSpPr>
          <p:cNvPr id="3" name="Content Placeholder 2"/>
          <p:cNvSpPr>
            <a:spLocks noGrp="1"/>
          </p:cNvSpPr>
          <p:nvPr>
            <p:ph idx="1"/>
          </p:nvPr>
        </p:nvSpPr>
        <p:spPr>
          <a:effectLst/>
        </p:spPr>
        <p:txBody>
          <a:bodyPr>
            <a:normAutofit fontScale="92500"/>
          </a:bodyPr>
          <a:lstStyle/>
          <a:p>
            <a:endParaRPr lang="en-US" smtClean="0">
              <a:effectLst/>
            </a:endParaRPr>
          </a:p>
          <a:p>
            <a:r>
              <a:rPr lang="en-US" sz="2800" smtClean="0">
                <a:effectLst/>
              </a:rPr>
              <a:t>As a consequence attracted major opposition from labor, environment, environmental justice groups, and cities</a:t>
            </a:r>
            <a:endParaRPr lang="en-US" sz="2800">
              <a:effectLst/>
            </a:endParaRPr>
          </a:p>
          <a:p>
            <a:r>
              <a:rPr lang="en-US" sz="2600" smtClean="0">
                <a:effectLst/>
              </a:rPr>
              <a:t>APA and CSAC supported in concept but asked for major revisions, including </a:t>
            </a:r>
            <a:r>
              <a:rPr lang="en-US" sz="2800">
                <a:effectLst/>
              </a:rPr>
              <a:t>allocation of monies to update local general plans and develop design </a:t>
            </a:r>
            <a:r>
              <a:rPr lang="en-US" sz="2800" smtClean="0">
                <a:effectLst/>
              </a:rPr>
              <a:t>criteria</a:t>
            </a:r>
          </a:p>
          <a:p>
            <a:r>
              <a:rPr lang="en-US" sz="2800" smtClean="0">
                <a:effectLst/>
              </a:rPr>
              <a:t>Governor tied $400M in housing funding to bill</a:t>
            </a:r>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56</a:t>
            </a:fld>
            <a:endParaRPr lang="en-US">
              <a:effectLst/>
            </a:endParaRPr>
          </a:p>
        </p:txBody>
      </p:sp>
    </p:spTree>
    <p:extLst>
      <p:ext uri="{BB962C8B-B14F-4D97-AF65-F5344CB8AC3E}">
        <p14:creationId xmlns:p14="http://schemas.microsoft.com/office/powerpoint/2010/main" val="160266931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2522 (Bloom) &amp; Governor’s</a:t>
            </a:r>
            <a:br>
              <a:rPr lang="en-US" sz="3200" b="1" u="sng">
                <a:effectLst/>
                <a:cs typeface="Arial"/>
              </a:rPr>
            </a:br>
            <a:r>
              <a:rPr lang="en-US" sz="3200" b="1">
                <a:effectLst/>
                <a:cs typeface="Arial"/>
              </a:rPr>
              <a:t>By Right Housing – APA Sponsored Legislation </a:t>
            </a:r>
            <a:endParaRPr lang="en-US" sz="3200" b="1">
              <a:effectLst/>
              <a:latin typeface="Arial"/>
              <a:cs typeface="Arial"/>
            </a:endParaRPr>
          </a:p>
        </p:txBody>
      </p:sp>
      <p:sp>
        <p:nvSpPr>
          <p:cNvPr id="3" name="Content Placeholder 2"/>
          <p:cNvSpPr>
            <a:spLocks noGrp="1"/>
          </p:cNvSpPr>
          <p:nvPr>
            <p:ph idx="1"/>
          </p:nvPr>
        </p:nvSpPr>
        <p:spPr>
          <a:xfrm>
            <a:off x="762000" y="694266"/>
            <a:ext cx="7543800" cy="3877733"/>
          </a:xfrm>
          <a:effectLst/>
        </p:spPr>
        <p:txBody>
          <a:bodyPr>
            <a:noAutofit/>
          </a:bodyPr>
          <a:lstStyle/>
          <a:p>
            <a:endParaRPr lang="en-US" dirty="0" smtClean="0">
              <a:effectLst/>
              <a:latin typeface="Arial"/>
              <a:cs typeface="Arial"/>
            </a:endParaRPr>
          </a:p>
          <a:p>
            <a:endParaRPr lang="en-US" dirty="0" smtClean="0">
              <a:effectLst/>
              <a:latin typeface="Arial"/>
              <a:cs typeface="Arial"/>
            </a:endParaRPr>
          </a:p>
          <a:p>
            <a:pPr lvl="0"/>
            <a:r>
              <a:rPr lang="en-US" dirty="0" smtClean="0">
                <a:effectLst/>
                <a:latin typeface="Arial"/>
                <a:cs typeface="Arial"/>
              </a:rPr>
              <a:t>Unfortunately</a:t>
            </a:r>
            <a:r>
              <a:rPr lang="en-US" dirty="0">
                <a:effectLst/>
                <a:latin typeface="Arial"/>
                <a:cs typeface="Arial"/>
              </a:rPr>
              <a:t>, given the conflicting and substantial opposition to the Governor’s by right proposal, it is unclear whether any by right proposal, even APA’s more targeted approach, could succeed if APA decided to move a bill similar to AB 2522 next </a:t>
            </a:r>
            <a:r>
              <a:rPr lang="en-US" dirty="0" smtClean="0">
                <a:effectLst/>
                <a:latin typeface="Arial"/>
                <a:cs typeface="Arial"/>
              </a:rPr>
              <a:t>year </a:t>
            </a:r>
            <a:endParaRPr lang="en-US" b="1" dirty="0">
              <a:effectLst/>
              <a:latin typeface="Arial"/>
              <a:cs typeface="Arial"/>
            </a:endParaRPr>
          </a:p>
          <a:p>
            <a:pPr marL="0" lvl="0" indent="0">
              <a:buNone/>
            </a:pPr>
            <a:r>
              <a:rPr lang="en-US" b="1" dirty="0" smtClean="0">
                <a:effectLst/>
                <a:latin typeface="Arial"/>
                <a:cs typeface="Arial"/>
              </a:rPr>
              <a:t>Position</a:t>
            </a:r>
            <a:r>
              <a:rPr lang="en-US" b="1" dirty="0">
                <a:effectLst/>
                <a:latin typeface="Arial"/>
                <a:cs typeface="Arial"/>
              </a:rPr>
              <a:t>: Support</a:t>
            </a:r>
          </a:p>
          <a:p>
            <a:pPr marL="0" indent="0">
              <a:buNone/>
            </a:pPr>
            <a:r>
              <a:rPr lang="en-US" b="1" dirty="0">
                <a:effectLst/>
                <a:latin typeface="Arial"/>
                <a:cs typeface="Arial"/>
              </a:rPr>
              <a:t>Location: Dead </a:t>
            </a:r>
            <a:endParaRPr lang="en-US" b="1" dirty="0" smtClean="0">
              <a:effectLst/>
              <a:latin typeface="Arial"/>
              <a:cs typeface="Arial"/>
            </a:endParaRPr>
          </a:p>
          <a:p>
            <a:pPr marL="0" indent="0">
              <a:buNone/>
            </a:pPr>
            <a:r>
              <a:rPr lang="en-US" b="1" dirty="0" smtClean="0">
                <a:solidFill>
                  <a:srgbClr val="FF6600"/>
                </a:solidFill>
                <a:latin typeface="Arial"/>
                <a:cs typeface="Arial"/>
              </a:rPr>
              <a:t>NOTE: BY RIGHT AND OTHER HOUSING PRODUCTION PROPOSALS ARE ALREADY BEING DISCUSSED FOR 2017</a:t>
            </a:r>
            <a:endParaRPr lang="en-US" b="1" dirty="0">
              <a:solidFill>
                <a:srgbClr val="FF6600"/>
              </a:solidFill>
              <a:effectLst/>
              <a:latin typeface="Arial"/>
              <a:cs typeface="Arial"/>
            </a:endParaRPr>
          </a:p>
          <a:p>
            <a:endParaRPr lang="en-US" dirty="0">
              <a:effectLst/>
            </a:endParaRPr>
          </a:p>
          <a:p>
            <a:pPr marL="0" indent="0">
              <a:buNone/>
            </a:pPr>
            <a:endParaRPr lang="en-US" dirty="0">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57</a:t>
            </a:fld>
            <a:endParaRPr lang="en-US">
              <a:effectLst/>
            </a:endParaRPr>
          </a:p>
        </p:txBody>
      </p:sp>
    </p:spTree>
    <p:extLst>
      <p:ext uri="{BB962C8B-B14F-4D97-AF65-F5344CB8AC3E}">
        <p14:creationId xmlns:p14="http://schemas.microsoft.com/office/powerpoint/2010/main" val="1880610834"/>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846276"/>
            <a:ext cx="6781800" cy="1325923"/>
          </a:xfrm>
          <a:effectLst/>
        </p:spPr>
        <p:txBody>
          <a:bodyPr>
            <a:normAutofit fontScale="90000"/>
          </a:bodyPr>
          <a:lstStyle/>
          <a:p>
            <a:pPr algn="ctr"/>
            <a:r>
              <a:rPr lang="en-US" sz="3200" smtClean="0">
                <a:effectLst/>
              </a:rPr>
              <a:t>AB 2556 (Nazarian) –DB Cleanup to AB 2222 </a:t>
            </a:r>
            <a:r>
              <a:rPr lang="en-US" sz="3200" smtClean="0">
                <a:solidFill>
                  <a:srgbClr val="FF0000"/>
                </a:solidFill>
                <a:effectLst/>
              </a:rPr>
              <a:t>(Courtesy of Goldfarb &amp; Lipman)</a:t>
            </a:r>
            <a:endParaRPr lang="en-US" sz="3200">
              <a:solidFill>
                <a:srgbClr val="FF0000"/>
              </a:solidFill>
              <a:effectLst/>
            </a:endParaRPr>
          </a:p>
        </p:txBody>
      </p:sp>
      <p:sp>
        <p:nvSpPr>
          <p:cNvPr id="3" name="Content Placeholder 2"/>
          <p:cNvSpPr>
            <a:spLocks noGrp="1"/>
          </p:cNvSpPr>
          <p:nvPr>
            <p:ph idx="1"/>
          </p:nvPr>
        </p:nvSpPr>
        <p:spPr>
          <a:effectLst/>
        </p:spPr>
        <p:txBody>
          <a:bodyPr>
            <a:normAutofit/>
          </a:bodyPr>
          <a:lstStyle/>
          <a:p>
            <a:r>
              <a:rPr lang="en-US">
                <a:effectLst/>
              </a:rPr>
              <a:t>This is a cleanup bill to </a:t>
            </a:r>
            <a:r>
              <a:rPr lang="en-US" smtClean="0">
                <a:effectLst/>
              </a:rPr>
              <a:t>Assembly Member </a:t>
            </a:r>
            <a:r>
              <a:rPr lang="en-US">
                <a:effectLst/>
              </a:rPr>
              <a:t>Nazarian’s AB 2222, effective January 1, </a:t>
            </a:r>
            <a:r>
              <a:rPr lang="en-US" smtClean="0">
                <a:effectLst/>
              </a:rPr>
              <a:t>2015</a:t>
            </a:r>
          </a:p>
          <a:p>
            <a:r>
              <a:rPr lang="en-US" smtClean="0">
                <a:effectLst/>
              </a:rPr>
              <a:t>It </a:t>
            </a:r>
            <a:r>
              <a:rPr lang="en-US">
                <a:effectLst/>
              </a:rPr>
              <a:t>required that, to be eligible for a density </a:t>
            </a:r>
            <a:r>
              <a:rPr lang="en-US" smtClean="0">
                <a:effectLst/>
              </a:rPr>
              <a:t>bonus:</a:t>
            </a:r>
          </a:p>
          <a:p>
            <a:r>
              <a:rPr lang="en-US" smtClean="0">
                <a:effectLst/>
              </a:rPr>
              <a:t>a </a:t>
            </a:r>
            <a:r>
              <a:rPr lang="en-US">
                <a:effectLst/>
              </a:rPr>
              <a:t>project must “replace” rental housing that currently exists or existed in the past five years </a:t>
            </a:r>
            <a:endParaRPr lang="en-US" smtClean="0">
              <a:effectLst/>
            </a:endParaRPr>
          </a:p>
          <a:p>
            <a:r>
              <a:rPr lang="en-US" smtClean="0">
                <a:effectLst/>
              </a:rPr>
              <a:t>and </a:t>
            </a:r>
            <a:r>
              <a:rPr lang="en-US">
                <a:effectLst/>
              </a:rPr>
              <a:t>is (or, if vacant or demolished, was) occupied by low-income or very low-income </a:t>
            </a:r>
            <a:r>
              <a:rPr lang="en-US" smtClean="0">
                <a:effectLst/>
              </a:rPr>
              <a:t>households</a:t>
            </a:r>
          </a:p>
          <a:p>
            <a:r>
              <a:rPr lang="en-US" smtClean="0">
                <a:effectLst/>
              </a:rPr>
              <a:t>or </a:t>
            </a:r>
            <a:r>
              <a:rPr lang="en-US">
                <a:effectLst/>
              </a:rPr>
              <a:t>subject to a deed </a:t>
            </a:r>
            <a:r>
              <a:rPr lang="en-US" smtClean="0">
                <a:effectLst/>
              </a:rPr>
              <a:t>restriction</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58</a:t>
            </a:fld>
            <a:endParaRPr lang="en-US">
              <a:effectLst/>
            </a:endParaRPr>
          </a:p>
        </p:txBody>
      </p:sp>
      <p:sp>
        <p:nvSpPr>
          <p:cNvPr id="5" name="TextBox 4"/>
          <p:cNvSpPr txBox="1"/>
          <p:nvPr/>
        </p:nvSpPr>
        <p:spPr>
          <a:xfrm>
            <a:off x="8178800" y="6434667"/>
            <a:ext cx="338629" cy="369332"/>
          </a:xfrm>
          <a:prstGeom prst="rect">
            <a:avLst/>
          </a:prstGeom>
          <a:noFill/>
          <a:effectLst/>
        </p:spPr>
        <p:txBody>
          <a:bodyPr wrap="none" rtlCol="0">
            <a:spAutoFit/>
          </a:bodyPr>
          <a:lstStyle/>
          <a:p>
            <a:r>
              <a:rPr lang="en-US" smtClean="0">
                <a:effectLst/>
              </a:rPr>
              <a:t>B</a:t>
            </a:r>
            <a:endParaRPr lang="en-US">
              <a:effectLst/>
            </a:endParaRPr>
          </a:p>
        </p:txBody>
      </p:sp>
    </p:spTree>
    <p:extLst>
      <p:ext uri="{BB962C8B-B14F-4D97-AF65-F5344CB8AC3E}">
        <p14:creationId xmlns:p14="http://schemas.microsoft.com/office/powerpoint/2010/main" val="223275970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a:effectLst/>
              </a:rPr>
              <a:t>AB 2556 (Nazarian) –DB Cleanup to AB 2222 </a:t>
            </a:r>
            <a:r>
              <a:rPr lang="en-US" sz="3200">
                <a:solidFill>
                  <a:srgbClr val="FF0000"/>
                </a:solidFill>
                <a:effectLst/>
              </a:rPr>
              <a:t>(Courtesy of Goldfarb &amp; Lipman)</a:t>
            </a:r>
            <a:endParaRPr lang="en-US" sz="3200">
              <a:effectLst/>
            </a:endParaRPr>
          </a:p>
        </p:txBody>
      </p:sp>
      <p:sp>
        <p:nvSpPr>
          <p:cNvPr id="3" name="Content Placeholder 2"/>
          <p:cNvSpPr>
            <a:spLocks noGrp="1"/>
          </p:cNvSpPr>
          <p:nvPr>
            <p:ph idx="1"/>
          </p:nvPr>
        </p:nvSpPr>
        <p:spPr>
          <a:effectLst/>
        </p:spPr>
        <p:txBody>
          <a:bodyPr>
            <a:normAutofit lnSpcReduction="10000"/>
          </a:bodyPr>
          <a:lstStyle/>
          <a:p>
            <a:r>
              <a:rPr lang="en-US">
                <a:effectLst/>
              </a:rPr>
              <a:t>In many cases, owners could not obtain tenant incomes after the initial lease was </a:t>
            </a:r>
            <a:r>
              <a:rPr lang="en-US" smtClean="0">
                <a:effectLst/>
              </a:rPr>
              <a:t>signed</a:t>
            </a:r>
          </a:p>
          <a:p>
            <a:r>
              <a:rPr lang="en-US" smtClean="0">
                <a:effectLst/>
              </a:rPr>
              <a:t>or </a:t>
            </a:r>
            <a:r>
              <a:rPr lang="en-US">
                <a:effectLst/>
              </a:rPr>
              <a:t>if units were vacant or had been demolished, and it could not be determined how many replacement units were </a:t>
            </a:r>
            <a:r>
              <a:rPr lang="en-US" smtClean="0">
                <a:effectLst/>
              </a:rPr>
              <a:t>required</a:t>
            </a:r>
          </a:p>
          <a:p>
            <a:r>
              <a:rPr lang="en-US" smtClean="0">
                <a:effectLst/>
              </a:rPr>
              <a:t>Additionally</a:t>
            </a:r>
            <a:r>
              <a:rPr lang="en-US">
                <a:effectLst/>
              </a:rPr>
              <a:t>, the replacement units were required to be “of equivalent size or type,” and there was no guidance regarding how to interpret that </a:t>
            </a:r>
            <a:r>
              <a:rPr lang="en-US" smtClean="0">
                <a:effectLst/>
              </a:rPr>
              <a:t>provision</a:t>
            </a:r>
          </a:p>
          <a:p>
            <a:r>
              <a:rPr lang="en-US" smtClean="0">
                <a:effectLst/>
              </a:rPr>
              <a:t>The </a:t>
            </a:r>
            <a:r>
              <a:rPr lang="en-US">
                <a:effectLst/>
              </a:rPr>
              <a:t>provisions regarding rent-controlled units were also not comprehensible. </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59</a:t>
            </a:fld>
            <a:endParaRPr lang="en-US">
              <a:effectLst/>
            </a:endParaRPr>
          </a:p>
        </p:txBody>
      </p:sp>
    </p:spTree>
    <p:extLst>
      <p:ext uri="{BB962C8B-B14F-4D97-AF65-F5344CB8AC3E}">
        <p14:creationId xmlns:p14="http://schemas.microsoft.com/office/powerpoint/2010/main" val="21126112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852736"/>
            <a:ext cx="6781800" cy="1319463"/>
          </a:xfrm>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Density Bo</a:t>
            </a:r>
            <a:r>
              <a:rPr lang="en-US" sz="3200" b="1">
                <a:effectLst/>
              </a:rPr>
              <a:t>nus</a:t>
            </a:r>
            <a:endParaRPr lang="en-US" sz="3200">
              <a:effectLst/>
            </a:endParaRPr>
          </a:p>
        </p:txBody>
      </p:sp>
      <p:sp>
        <p:nvSpPr>
          <p:cNvPr id="3" name="Content Placeholder 2"/>
          <p:cNvSpPr>
            <a:spLocks noGrp="1"/>
          </p:cNvSpPr>
          <p:nvPr>
            <p:ph idx="1"/>
          </p:nvPr>
        </p:nvSpPr>
        <p:spPr>
          <a:effectLst/>
        </p:spPr>
        <p:txBody>
          <a:bodyPr>
            <a:normAutofit/>
          </a:bodyPr>
          <a:lstStyle/>
          <a:p>
            <a:r>
              <a:rPr lang="en-US" sz="2800" smtClean="0">
                <a:effectLst/>
              </a:rPr>
              <a:t>Provides </a:t>
            </a:r>
            <a:r>
              <a:rPr lang="en-US" sz="2800">
                <a:effectLst/>
              </a:rPr>
              <a:t>that the agreement for partnered housing shall be </a:t>
            </a:r>
            <a:r>
              <a:rPr lang="en-US" sz="2800" smtClean="0">
                <a:effectLst/>
              </a:rPr>
              <a:t>between </a:t>
            </a:r>
            <a:r>
              <a:rPr lang="en-US" sz="2800">
                <a:effectLst/>
              </a:rPr>
              <a:t>the commercial developer and the housing </a:t>
            </a:r>
            <a:r>
              <a:rPr lang="en-US" sz="2800" smtClean="0">
                <a:effectLst/>
              </a:rPr>
              <a:t>developer  </a:t>
            </a:r>
            <a:endParaRPr lang="en-US" sz="2800">
              <a:effectLst/>
            </a:endParaRPr>
          </a:p>
          <a:p>
            <a:r>
              <a:rPr lang="en-US" sz="2800" smtClean="0">
                <a:effectLst/>
              </a:rPr>
              <a:t>must </a:t>
            </a:r>
            <a:r>
              <a:rPr lang="en-US" sz="2800">
                <a:effectLst/>
              </a:rPr>
              <a:t>identify how the commercial developer will contribute </a:t>
            </a:r>
            <a:r>
              <a:rPr lang="en-US" sz="2800" smtClean="0">
                <a:effectLst/>
              </a:rPr>
              <a:t>affordable housing </a:t>
            </a:r>
          </a:p>
          <a:p>
            <a:r>
              <a:rPr lang="en-US" sz="2800">
                <a:effectLst/>
              </a:rPr>
              <a:t>a</a:t>
            </a:r>
            <a:r>
              <a:rPr lang="en-US" sz="2800" smtClean="0">
                <a:effectLst/>
              </a:rPr>
              <a:t>nd be </a:t>
            </a:r>
            <a:r>
              <a:rPr lang="en-US" sz="2800">
                <a:effectLst/>
              </a:rPr>
              <a:t>approved by the </a:t>
            </a:r>
            <a:r>
              <a:rPr lang="en-US" sz="2800" smtClean="0">
                <a:effectLst/>
              </a:rPr>
              <a:t>city</a:t>
            </a:r>
            <a:r>
              <a:rPr lang="en-US" sz="2800">
                <a:effectLst/>
              </a:rPr>
              <a:t> </a:t>
            </a:r>
            <a:r>
              <a:rPr lang="en-US" sz="2800" smtClean="0">
                <a:effectLst/>
              </a:rPr>
              <a:t>or county</a:t>
            </a:r>
            <a:endParaRPr lang="en-US" sz="280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a:t>
            </a:fld>
            <a:endParaRPr lang="en-US">
              <a:effectLst/>
            </a:endParaRPr>
          </a:p>
        </p:txBody>
      </p:sp>
    </p:spTree>
    <p:extLst>
      <p:ext uri="{BB962C8B-B14F-4D97-AF65-F5344CB8AC3E}">
        <p14:creationId xmlns:p14="http://schemas.microsoft.com/office/powerpoint/2010/main" val="1616427553"/>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a:effectLst/>
              </a:rPr>
              <a:t>AB 2556 (Nazarian) –DB Cleanup to AB 2222 </a:t>
            </a:r>
            <a:r>
              <a:rPr lang="en-US" sz="3200">
                <a:solidFill>
                  <a:srgbClr val="FF0000"/>
                </a:solidFill>
                <a:effectLst/>
              </a:rPr>
              <a:t>(Courtesy of Goldfarb &amp; Lipman)</a:t>
            </a:r>
            <a:endParaRPr lang="en-US" sz="3200">
              <a:effectLst/>
            </a:endParaRPr>
          </a:p>
        </p:txBody>
      </p:sp>
      <p:sp>
        <p:nvSpPr>
          <p:cNvPr id="3" name="Content Placeholder 2"/>
          <p:cNvSpPr>
            <a:spLocks noGrp="1"/>
          </p:cNvSpPr>
          <p:nvPr>
            <p:ph idx="1"/>
          </p:nvPr>
        </p:nvSpPr>
        <p:spPr>
          <a:effectLst/>
        </p:spPr>
        <p:txBody>
          <a:bodyPr>
            <a:normAutofit fontScale="92500" lnSpcReduction="20000"/>
          </a:bodyPr>
          <a:lstStyle/>
          <a:p>
            <a:pPr marL="0" indent="0">
              <a:buNone/>
            </a:pPr>
            <a:r>
              <a:rPr lang="en-US" b="1" u="sng">
                <a:effectLst/>
              </a:rPr>
              <a:t>The major provisions of AB 2556 are these:</a:t>
            </a:r>
          </a:p>
          <a:p>
            <a:pPr lvl="0"/>
            <a:r>
              <a:rPr lang="en-US" u="sng">
                <a:effectLst/>
              </a:rPr>
              <a:t>Unknown Incomes</a:t>
            </a:r>
            <a:r>
              <a:rPr lang="en-US">
                <a:effectLst/>
              </a:rPr>
              <a:t>. Where incomes of existing or former tenants are unknown, the required percentage of affordability is determined by the percentage of low- and very low-income renters in the jurisdiction as shown in the HUD Comprehensive Housing Affordability Strategy </a:t>
            </a:r>
            <a:r>
              <a:rPr lang="en-US" smtClean="0">
                <a:effectLst/>
              </a:rPr>
              <a:t>database</a:t>
            </a:r>
            <a:endParaRPr lang="en-US">
              <a:effectLst/>
            </a:endParaRPr>
          </a:p>
          <a:p>
            <a:pPr lvl="0"/>
            <a:r>
              <a:rPr lang="en-US" u="sng">
                <a:effectLst/>
              </a:rPr>
              <a:t>‘Equivalent Size or Type</a:t>
            </a:r>
            <a:r>
              <a:rPr lang="en-US">
                <a:effectLst/>
              </a:rPr>
              <a:t>.’ “Equivalent size” is defined as having the same total number of bedrooms as the units to be </a:t>
            </a:r>
            <a:r>
              <a:rPr lang="en-US" smtClean="0">
                <a:effectLst/>
              </a:rPr>
              <a:t>replaced </a:t>
            </a:r>
          </a:p>
          <a:p>
            <a:pPr lvl="0"/>
            <a:r>
              <a:rPr lang="en-US" smtClean="0">
                <a:effectLst/>
              </a:rPr>
              <a:t>This </a:t>
            </a:r>
            <a:r>
              <a:rPr lang="en-US">
                <a:effectLst/>
              </a:rPr>
              <a:t>allows a developer to replace existing large units with more, smaller </a:t>
            </a:r>
            <a:r>
              <a:rPr lang="en-US" smtClean="0">
                <a:effectLst/>
              </a:rPr>
              <a:t>units</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60</a:t>
            </a:fld>
            <a:endParaRPr lang="en-US">
              <a:effectLst/>
            </a:endParaRPr>
          </a:p>
        </p:txBody>
      </p:sp>
    </p:spTree>
    <p:extLst>
      <p:ext uri="{BB962C8B-B14F-4D97-AF65-F5344CB8AC3E}">
        <p14:creationId xmlns:p14="http://schemas.microsoft.com/office/powerpoint/2010/main" val="4063373124"/>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sz="3600">
                <a:effectLst/>
              </a:rPr>
              <a:t>AB 2556 (Nazarian) –DB Cleanup to AB 2222 </a:t>
            </a:r>
            <a:r>
              <a:rPr lang="en-US" sz="3600">
                <a:solidFill>
                  <a:srgbClr val="FF0000"/>
                </a:solidFill>
                <a:effectLst/>
              </a:rPr>
              <a:t>(Courtesy of Goldfarb &amp; Lipman)</a:t>
            </a:r>
            <a:endParaRPr lang="en-US" sz="3600">
              <a:effectLst/>
            </a:endParaRPr>
          </a:p>
        </p:txBody>
      </p:sp>
      <p:sp>
        <p:nvSpPr>
          <p:cNvPr id="3" name="Content Placeholder 2"/>
          <p:cNvSpPr>
            <a:spLocks noGrp="1"/>
          </p:cNvSpPr>
          <p:nvPr>
            <p:ph idx="1"/>
          </p:nvPr>
        </p:nvSpPr>
        <p:spPr>
          <a:effectLst/>
        </p:spPr>
        <p:txBody>
          <a:bodyPr>
            <a:normAutofit lnSpcReduction="10000"/>
          </a:bodyPr>
          <a:lstStyle/>
          <a:p>
            <a:pPr lvl="0"/>
            <a:r>
              <a:rPr lang="en-US">
                <a:effectLst/>
              </a:rPr>
              <a:t>F</a:t>
            </a:r>
            <a:r>
              <a:rPr lang="en-US" smtClean="0">
                <a:effectLst/>
              </a:rPr>
              <a:t>or </a:t>
            </a:r>
            <a:r>
              <a:rPr lang="en-US">
                <a:effectLst/>
              </a:rPr>
              <a:t>instance, a developer could replace one three-bedroom unit with three one-bedroom </a:t>
            </a:r>
            <a:r>
              <a:rPr lang="en-US" smtClean="0">
                <a:effectLst/>
              </a:rPr>
              <a:t>units</a:t>
            </a:r>
          </a:p>
          <a:p>
            <a:pPr lvl="0"/>
            <a:r>
              <a:rPr lang="en-US" smtClean="0">
                <a:effectLst/>
              </a:rPr>
              <a:t>However</a:t>
            </a:r>
            <a:r>
              <a:rPr lang="en-US">
                <a:effectLst/>
              </a:rPr>
              <a:t>, because an equal number of units must be built as those that are lost, the developer could not replace three one-bedroom units with one three-bedroom </a:t>
            </a:r>
            <a:r>
              <a:rPr lang="en-US" smtClean="0">
                <a:effectLst/>
              </a:rPr>
              <a:t>unit</a:t>
            </a:r>
          </a:p>
          <a:p>
            <a:pPr lvl="0"/>
            <a:r>
              <a:rPr lang="en-US" u="sng">
                <a:effectLst/>
              </a:rPr>
              <a:t>Rent-Controlled Units</a:t>
            </a:r>
            <a:endParaRPr lang="en-US">
              <a:effectLst/>
            </a:endParaRPr>
          </a:p>
          <a:p>
            <a:pPr lvl="0"/>
            <a:r>
              <a:rPr lang="en-US">
                <a:effectLst/>
              </a:rPr>
              <a:t>If tenants are low or very low income, or if tenant incomes are unknown, the units must be replaced as required for all </a:t>
            </a:r>
            <a:r>
              <a:rPr lang="en-US" smtClean="0">
                <a:effectLst/>
              </a:rPr>
              <a:t>projects</a:t>
            </a:r>
            <a:endParaRPr lang="en-US">
              <a:effectLst/>
            </a:endParaRPr>
          </a:p>
          <a:p>
            <a:pPr marL="0" indent="0">
              <a:buNone/>
            </a:pP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61</a:t>
            </a:fld>
            <a:endParaRPr lang="en-US">
              <a:effectLst/>
            </a:endParaRPr>
          </a:p>
        </p:txBody>
      </p:sp>
    </p:spTree>
    <p:extLst>
      <p:ext uri="{BB962C8B-B14F-4D97-AF65-F5344CB8AC3E}">
        <p14:creationId xmlns:p14="http://schemas.microsoft.com/office/powerpoint/2010/main" val="2565820463"/>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a:effectLst/>
              </a:rPr>
              <a:t>AB 2556 (Nazarian) –DB Cleanup to AB 2222 </a:t>
            </a:r>
            <a:r>
              <a:rPr lang="en-US" sz="3200">
                <a:solidFill>
                  <a:srgbClr val="FF0000"/>
                </a:solidFill>
                <a:effectLst/>
              </a:rPr>
              <a:t>(Courtesy of Goldfarb &amp; </a:t>
            </a:r>
            <a:r>
              <a:rPr lang="en-US" sz="3200" smtClean="0">
                <a:solidFill>
                  <a:srgbClr val="FF0000"/>
                </a:solidFill>
                <a:effectLst/>
              </a:rPr>
              <a:t>Lipman</a:t>
            </a:r>
            <a:r>
              <a:rPr lang="en-US" sz="3200">
                <a:solidFill>
                  <a:srgbClr val="FF0000"/>
                </a:solidFill>
                <a:effectLst/>
              </a:rPr>
              <a:t>)</a:t>
            </a:r>
            <a:endParaRPr lang="en-US" sz="3200">
              <a:effectLst/>
            </a:endParaRPr>
          </a:p>
        </p:txBody>
      </p:sp>
      <p:sp>
        <p:nvSpPr>
          <p:cNvPr id="3" name="Content Placeholder 2"/>
          <p:cNvSpPr>
            <a:spLocks noGrp="1"/>
          </p:cNvSpPr>
          <p:nvPr>
            <p:ph idx="1"/>
          </p:nvPr>
        </p:nvSpPr>
        <p:spPr>
          <a:effectLst/>
        </p:spPr>
        <p:txBody>
          <a:bodyPr>
            <a:normAutofit fontScale="92500" lnSpcReduction="10000"/>
          </a:bodyPr>
          <a:lstStyle/>
          <a:p>
            <a:pPr lvl="0"/>
            <a:endParaRPr lang="en-US" smtClean="0">
              <a:effectLst/>
            </a:endParaRPr>
          </a:p>
          <a:p>
            <a:pPr lvl="0"/>
            <a:r>
              <a:rPr lang="en-US" smtClean="0">
                <a:effectLst/>
              </a:rPr>
              <a:t>If </a:t>
            </a:r>
            <a:r>
              <a:rPr lang="en-US">
                <a:effectLst/>
              </a:rPr>
              <a:t>tenants’ incomes are above low income, then, at the option of the city, </a:t>
            </a:r>
            <a:r>
              <a:rPr lang="en-US" smtClean="0">
                <a:effectLst/>
              </a:rPr>
              <a:t>either:</a:t>
            </a:r>
          </a:p>
          <a:p>
            <a:pPr lvl="0"/>
            <a:r>
              <a:rPr lang="en-US" i="1" smtClean="0">
                <a:effectLst/>
              </a:rPr>
              <a:t>all </a:t>
            </a:r>
            <a:r>
              <a:rPr lang="en-US">
                <a:effectLst/>
              </a:rPr>
              <a:t>of these units shall be replaced with low-income units, or </a:t>
            </a:r>
            <a:endParaRPr lang="en-US" smtClean="0">
              <a:effectLst/>
            </a:endParaRPr>
          </a:p>
          <a:p>
            <a:pPr lvl="0"/>
            <a:r>
              <a:rPr lang="en-US" smtClean="0">
                <a:effectLst/>
              </a:rPr>
              <a:t>all </a:t>
            </a:r>
            <a:r>
              <a:rPr lang="en-US">
                <a:effectLst/>
              </a:rPr>
              <a:t>the units shall be replaced “in compliance with the jurisdiction’s rent or price control ordinance,” </a:t>
            </a:r>
            <a:endParaRPr lang="en-US" smtClean="0">
              <a:effectLst/>
            </a:endParaRPr>
          </a:p>
          <a:p>
            <a:pPr lvl="0"/>
            <a:r>
              <a:rPr lang="en-US" smtClean="0">
                <a:effectLst/>
              </a:rPr>
              <a:t>but </a:t>
            </a:r>
            <a:r>
              <a:rPr lang="en-US">
                <a:effectLst/>
              </a:rPr>
              <a:t>do not necessarily need to be subject to a deed </a:t>
            </a:r>
            <a:r>
              <a:rPr lang="en-US" smtClean="0">
                <a:effectLst/>
              </a:rPr>
              <a:t>restriction</a:t>
            </a:r>
          </a:p>
          <a:p>
            <a:pPr marL="0" lvl="0" indent="0">
              <a:buNone/>
            </a:pPr>
            <a:r>
              <a:rPr lang="en-US" b="1">
                <a:effectLst/>
                <a:cs typeface="Arial"/>
              </a:rPr>
              <a:t>Position: Support</a:t>
            </a:r>
          </a:p>
          <a:p>
            <a:pPr marL="0" indent="0">
              <a:buNone/>
            </a:pPr>
            <a:r>
              <a:rPr lang="en-US" b="1">
                <a:effectLst/>
                <a:cs typeface="Arial"/>
              </a:rPr>
              <a:t>Location: </a:t>
            </a:r>
            <a:r>
              <a:rPr lang="en-US" b="1" smtClean="0">
                <a:effectLst/>
                <a:cs typeface="Arial"/>
              </a:rPr>
              <a:t>Signed by Governor </a:t>
            </a:r>
            <a:endParaRPr lang="en-US" b="1">
              <a:effectLst/>
              <a:cs typeface="Arial"/>
            </a:endParaRPr>
          </a:p>
          <a:p>
            <a:pPr lvl="0"/>
            <a:endParaRPr lang="en-US">
              <a:effectLst/>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62</a:t>
            </a:fld>
            <a:endParaRPr lang="en-US">
              <a:effectLst/>
            </a:endParaRPr>
          </a:p>
        </p:txBody>
      </p:sp>
    </p:spTree>
    <p:extLst>
      <p:ext uri="{BB962C8B-B14F-4D97-AF65-F5344CB8AC3E}">
        <p14:creationId xmlns:p14="http://schemas.microsoft.com/office/powerpoint/2010/main" val="2368979461"/>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sz="3200" b="1" u="sng">
                <a:effectLst/>
                <a:latin typeface="Arial"/>
                <a:cs typeface="Arial"/>
              </a:rPr>
              <a:t>AB </a:t>
            </a:r>
            <a:r>
              <a:rPr lang="en-US" sz="3200" b="1" u="sng" smtClean="0">
                <a:effectLst/>
                <a:latin typeface="Arial"/>
                <a:cs typeface="Arial"/>
              </a:rPr>
              <a:t>2734 (Atkins)</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Local </a:t>
            </a:r>
            <a:r>
              <a:rPr lang="en-US" sz="3200" b="1">
                <a:effectLst/>
                <a:latin typeface="Arial"/>
                <a:cs typeface="Arial"/>
              </a:rPr>
              <a:t>Control Housing Funding Act</a:t>
            </a:r>
            <a:br>
              <a:rPr lang="en-US" sz="3200" b="1">
                <a:effectLst/>
                <a:latin typeface="Arial"/>
                <a:cs typeface="Arial"/>
              </a:rPr>
            </a:br>
            <a:endParaRPr lang="en-US" sz="3200" b="1">
              <a:effectLst/>
            </a:endParaRPr>
          </a:p>
        </p:txBody>
      </p:sp>
      <p:sp>
        <p:nvSpPr>
          <p:cNvPr id="3" name="Content Placeholder 2"/>
          <p:cNvSpPr>
            <a:spLocks noGrp="1"/>
          </p:cNvSpPr>
          <p:nvPr>
            <p:ph idx="1"/>
          </p:nvPr>
        </p:nvSpPr>
        <p:spPr>
          <a:effectLst/>
        </p:spPr>
        <p:txBody>
          <a:bodyPr>
            <a:normAutofit fontScale="92500" lnSpcReduction="10000"/>
          </a:bodyPr>
          <a:lstStyle/>
          <a:p>
            <a:endParaRPr lang="en-US" sz="2600" smtClean="0">
              <a:effectLst/>
              <a:latin typeface="Arial"/>
              <a:cs typeface="Arial"/>
            </a:endParaRPr>
          </a:p>
          <a:p>
            <a:r>
              <a:rPr lang="en-US" sz="2600" smtClean="0">
                <a:effectLst/>
                <a:latin typeface="Arial"/>
                <a:cs typeface="Arial"/>
              </a:rPr>
              <a:t>Would </a:t>
            </a:r>
            <a:r>
              <a:rPr lang="en-US" sz="2600">
                <a:effectLst/>
                <a:latin typeface="Arial"/>
                <a:cs typeface="Arial"/>
              </a:rPr>
              <a:t>have required the Department of Finance to calculate the savings to the state attributable to the elimination of redevelopment </a:t>
            </a:r>
            <a:r>
              <a:rPr lang="en-US" sz="2600" smtClean="0">
                <a:effectLst/>
                <a:latin typeface="Arial"/>
                <a:cs typeface="Arial"/>
              </a:rPr>
              <a:t>agencies</a:t>
            </a:r>
          </a:p>
          <a:p>
            <a:r>
              <a:rPr lang="en-US" sz="2600" smtClean="0">
                <a:effectLst/>
                <a:latin typeface="Arial"/>
                <a:cs typeface="Arial"/>
              </a:rPr>
              <a:t>and </a:t>
            </a:r>
            <a:r>
              <a:rPr lang="en-US" sz="2600">
                <a:effectLst/>
                <a:latin typeface="Arial"/>
                <a:cs typeface="Arial"/>
              </a:rPr>
              <a:t>provide 50% of that amount, or $1 billion, whichever is less, to HCD to provide funding to local agencies for </a:t>
            </a:r>
            <a:r>
              <a:rPr lang="en-US" sz="2600" smtClean="0">
                <a:effectLst/>
                <a:latin typeface="Arial"/>
                <a:cs typeface="Arial"/>
              </a:rPr>
              <a:t>housing </a:t>
            </a:r>
          </a:p>
          <a:p>
            <a:r>
              <a:rPr lang="en-US" sz="2600" smtClean="0">
                <a:effectLst/>
                <a:latin typeface="Arial"/>
                <a:cs typeface="Arial"/>
              </a:rPr>
              <a:t>This was </a:t>
            </a:r>
            <a:r>
              <a:rPr lang="en-US" sz="2600">
                <a:effectLst/>
                <a:latin typeface="Arial"/>
                <a:cs typeface="Arial"/>
              </a:rPr>
              <a:t>Assembly Member Atkins’ third attempt to establish a permanent source of funding for affordable </a:t>
            </a:r>
            <a:r>
              <a:rPr lang="en-US" sz="2600" smtClean="0">
                <a:effectLst/>
                <a:latin typeface="Arial"/>
                <a:cs typeface="Arial"/>
              </a:rPr>
              <a:t>housing </a:t>
            </a:r>
          </a:p>
          <a:p>
            <a:pPr marL="0" indent="0">
              <a:buNone/>
            </a:pPr>
            <a:endParaRPr lang="en-US" b="1" smtClean="0">
              <a:effectLst/>
              <a:latin typeface="Arial"/>
              <a:cs typeface="Arial"/>
            </a:endParaRP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63</a:t>
            </a:fld>
            <a:endParaRPr lang="en-US">
              <a:effectLst/>
            </a:endParaRPr>
          </a:p>
        </p:txBody>
      </p:sp>
      <p:sp>
        <p:nvSpPr>
          <p:cNvPr id="5" name="TextBox 4"/>
          <p:cNvSpPr txBox="1"/>
          <p:nvPr/>
        </p:nvSpPr>
        <p:spPr>
          <a:xfrm>
            <a:off x="8195733" y="6485467"/>
            <a:ext cx="304478" cy="369332"/>
          </a:xfrm>
          <a:prstGeom prst="rect">
            <a:avLst/>
          </a:prstGeom>
          <a:noFill/>
          <a:effectLst/>
        </p:spPr>
        <p:txBody>
          <a:bodyPr wrap="none" rtlCol="0">
            <a:spAutoFit/>
          </a:bodyPr>
          <a:lstStyle/>
          <a:p>
            <a:r>
              <a:rPr lang="en-US" smtClean="0">
                <a:effectLst/>
              </a:rPr>
              <a:t>L</a:t>
            </a:r>
            <a:endParaRPr lang="en-US">
              <a:effectLst/>
            </a:endParaRPr>
          </a:p>
        </p:txBody>
      </p:sp>
    </p:spTree>
    <p:extLst>
      <p:ext uri="{BB962C8B-B14F-4D97-AF65-F5344CB8AC3E}">
        <p14:creationId xmlns:p14="http://schemas.microsoft.com/office/powerpoint/2010/main" val="670477052"/>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sz="3200" b="1" u="sng">
                <a:effectLst/>
                <a:latin typeface="Arial"/>
                <a:cs typeface="Arial"/>
              </a:rPr>
              <a:t>AB </a:t>
            </a:r>
            <a:r>
              <a:rPr lang="en-US" sz="3200" b="1" u="sng" smtClean="0">
                <a:effectLst/>
                <a:latin typeface="Arial"/>
                <a:cs typeface="Arial"/>
              </a:rPr>
              <a:t>2734 (Atkins)</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Local </a:t>
            </a:r>
            <a:r>
              <a:rPr lang="en-US" sz="3200" b="1">
                <a:effectLst/>
                <a:latin typeface="Arial"/>
                <a:cs typeface="Arial"/>
              </a:rPr>
              <a:t>Control Housing Funding Act</a:t>
            </a:r>
            <a:br>
              <a:rPr lang="en-US" sz="3200" b="1">
                <a:effectLst/>
                <a:latin typeface="Arial"/>
                <a:cs typeface="Arial"/>
              </a:rPr>
            </a:br>
            <a:endParaRPr lang="en-US" sz="3200" b="1">
              <a:effectLst/>
            </a:endParaRPr>
          </a:p>
        </p:txBody>
      </p:sp>
      <p:sp>
        <p:nvSpPr>
          <p:cNvPr id="3" name="Content Placeholder 2"/>
          <p:cNvSpPr>
            <a:spLocks noGrp="1"/>
          </p:cNvSpPr>
          <p:nvPr>
            <p:ph idx="1"/>
          </p:nvPr>
        </p:nvSpPr>
        <p:spPr>
          <a:effectLst/>
        </p:spPr>
        <p:txBody>
          <a:bodyPr>
            <a:normAutofit fontScale="92500" lnSpcReduction="20000"/>
          </a:bodyPr>
          <a:lstStyle/>
          <a:p>
            <a:r>
              <a:rPr lang="en-US" sz="2600" smtClean="0">
                <a:effectLst/>
                <a:latin typeface="Arial"/>
                <a:cs typeface="Arial"/>
              </a:rPr>
              <a:t>APA </a:t>
            </a:r>
            <a:r>
              <a:rPr lang="en-US" sz="2600">
                <a:effectLst/>
                <a:latin typeface="Arial"/>
                <a:cs typeface="Arial"/>
              </a:rPr>
              <a:t>California </a:t>
            </a:r>
            <a:r>
              <a:rPr lang="en-US" sz="2600" smtClean="0">
                <a:effectLst/>
                <a:latin typeface="Arial"/>
                <a:cs typeface="Arial"/>
              </a:rPr>
              <a:t>supports a permanent source of housing funding</a:t>
            </a:r>
          </a:p>
          <a:p>
            <a:r>
              <a:rPr lang="en-US" sz="2600" smtClean="0">
                <a:effectLst/>
                <a:latin typeface="Arial"/>
                <a:cs typeface="Arial"/>
              </a:rPr>
              <a:t>APA </a:t>
            </a:r>
            <a:r>
              <a:rPr lang="en-US" sz="2600">
                <a:effectLst/>
                <a:latin typeface="Arial"/>
                <a:cs typeface="Arial"/>
              </a:rPr>
              <a:t>also supported the Senate’s proposal to redirect mental health funding for supportive housing, and other budget proposals providing various sources of funding for affordable </a:t>
            </a:r>
            <a:r>
              <a:rPr lang="en-US" sz="2600" smtClean="0">
                <a:effectLst/>
                <a:latin typeface="Arial"/>
                <a:cs typeface="Arial"/>
              </a:rPr>
              <a:t>housing </a:t>
            </a:r>
          </a:p>
          <a:p>
            <a:r>
              <a:rPr lang="en-US" sz="2600" smtClean="0">
                <a:effectLst/>
                <a:latin typeface="Arial"/>
                <a:cs typeface="Arial"/>
              </a:rPr>
              <a:t>Unfortunately </a:t>
            </a:r>
            <a:r>
              <a:rPr lang="en-US" sz="2600">
                <a:effectLst/>
                <a:latin typeface="Arial"/>
                <a:cs typeface="Arial"/>
              </a:rPr>
              <a:t>the third time wasn’t a charm and the bill was held on the Appropriations Suspense </a:t>
            </a:r>
            <a:r>
              <a:rPr lang="en-US" sz="2600" smtClean="0">
                <a:effectLst/>
                <a:latin typeface="Arial"/>
                <a:cs typeface="Arial"/>
              </a:rPr>
              <a:t>file </a:t>
            </a:r>
            <a:endParaRPr lang="en-US" sz="2600">
              <a:effectLst/>
              <a:latin typeface="Arial"/>
              <a:cs typeface="Arial"/>
            </a:endParaRPr>
          </a:p>
          <a:p>
            <a:pPr marL="0" indent="0">
              <a:buNone/>
            </a:pPr>
            <a:endParaRPr lang="en-US" b="1" smtClean="0">
              <a:effectLst/>
              <a:latin typeface="Arial"/>
              <a:cs typeface="Arial"/>
            </a:endParaRPr>
          </a:p>
          <a:p>
            <a:pPr marL="0" indent="0">
              <a:buNone/>
            </a:pPr>
            <a:r>
              <a:rPr lang="en-US" b="1" smtClean="0">
                <a:effectLst/>
                <a:latin typeface="Arial"/>
                <a:cs typeface="Arial"/>
              </a:rPr>
              <a:t>Position</a:t>
            </a:r>
            <a:r>
              <a:rPr lang="en-US" b="1">
                <a:effectLst/>
                <a:latin typeface="Arial"/>
                <a:cs typeface="Arial"/>
              </a:rPr>
              <a:t>: Support</a:t>
            </a:r>
          </a:p>
          <a:p>
            <a:pPr marL="0" indent="0">
              <a:buNone/>
            </a:pPr>
            <a:r>
              <a:rPr lang="en-US" b="1">
                <a:effectLst/>
                <a:latin typeface="Arial"/>
                <a:cs typeface="Arial"/>
              </a:rPr>
              <a:t>Location: Dead</a:t>
            </a:r>
          </a:p>
          <a:p>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64</a:t>
            </a:fld>
            <a:endParaRPr lang="en-US">
              <a:effectLst/>
            </a:endParaRPr>
          </a:p>
        </p:txBody>
      </p:sp>
    </p:spTree>
    <p:extLst>
      <p:ext uri="{BB962C8B-B14F-4D97-AF65-F5344CB8AC3E}">
        <p14:creationId xmlns:p14="http://schemas.microsoft.com/office/powerpoint/2010/main" val="3406095175"/>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COASTAL COMMISSION</a:t>
            </a:r>
            <a:endParaRPr lang="en-US" sz="4800" dirty="0"/>
          </a:p>
        </p:txBody>
      </p:sp>
      <p:sp>
        <p:nvSpPr>
          <p:cNvPr id="3" name="Subtitle 2"/>
          <p:cNvSpPr>
            <a:spLocks noGrp="1"/>
          </p:cNvSpPr>
          <p:nvPr>
            <p:ph type="subTitle" idx="1"/>
          </p:nvPr>
        </p:nvSpPr>
        <p:spPr/>
        <p:txBody>
          <a:bodyPr>
            <a:normAutofit/>
          </a:bodyPr>
          <a:lstStyle/>
          <a:p>
            <a:r>
              <a:rPr lang="en-US" sz="4800" dirty="0" smtClean="0"/>
              <a:t>REFORMS</a:t>
            </a:r>
            <a:endParaRPr lang="en-US" sz="4800"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65</a:t>
            </a:fld>
            <a:endParaRPr lang="en-US">
              <a:effectLst/>
            </a:endParaRPr>
          </a:p>
        </p:txBody>
      </p:sp>
    </p:spTree>
    <p:extLst>
      <p:ext uri="{BB962C8B-B14F-4D97-AF65-F5344CB8AC3E}">
        <p14:creationId xmlns:p14="http://schemas.microsoft.com/office/powerpoint/2010/main" val="2257436661"/>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a:effectLst/>
              </a:rPr>
              <a:t>AB </a:t>
            </a:r>
            <a:r>
              <a:rPr lang="en-US" sz="3200" b="1" u="sng" smtClean="0">
                <a:effectLst/>
              </a:rPr>
              <a:t>2002 (Stone)</a:t>
            </a:r>
            <a:r>
              <a:rPr lang="en-US" sz="3200" b="1">
                <a:effectLst/>
              </a:rPr>
              <a:t/>
            </a:r>
            <a:br>
              <a:rPr lang="en-US" sz="3200" b="1">
                <a:effectLst/>
              </a:rPr>
            </a:br>
            <a:r>
              <a:rPr lang="en-US" sz="3200" b="1" smtClean="0">
                <a:effectLst/>
              </a:rPr>
              <a:t>Requirements </a:t>
            </a:r>
            <a:r>
              <a:rPr lang="en-US" sz="3200" b="1">
                <a:effectLst/>
              </a:rPr>
              <a:t>for Communication with the Coastal Commission </a:t>
            </a:r>
          </a:p>
        </p:txBody>
      </p:sp>
      <p:sp>
        <p:nvSpPr>
          <p:cNvPr id="3" name="Content Placeholder 2"/>
          <p:cNvSpPr>
            <a:spLocks noGrp="1"/>
          </p:cNvSpPr>
          <p:nvPr>
            <p:ph idx="1"/>
          </p:nvPr>
        </p:nvSpPr>
        <p:spPr>
          <a:effectLst/>
        </p:spPr>
        <p:txBody>
          <a:bodyPr>
            <a:normAutofit lnSpcReduction="10000"/>
          </a:bodyPr>
          <a:lstStyle/>
          <a:p>
            <a:pPr lvl="0"/>
            <a:endParaRPr lang="en-US" smtClean="0">
              <a:effectLst/>
              <a:latin typeface="Arial"/>
              <a:cs typeface="Arial"/>
            </a:endParaRPr>
          </a:p>
          <a:p>
            <a:pPr lvl="0"/>
            <a:r>
              <a:rPr lang="en-US" sz="2600" smtClean="0">
                <a:effectLst/>
                <a:latin typeface="Arial"/>
                <a:cs typeface="Arial"/>
              </a:rPr>
              <a:t>Originally would </a:t>
            </a:r>
            <a:r>
              <a:rPr lang="en-US" sz="2600">
                <a:effectLst/>
                <a:latin typeface="Arial"/>
                <a:cs typeface="Arial"/>
              </a:rPr>
              <a:t>have required anyone </a:t>
            </a:r>
            <a:r>
              <a:rPr lang="en-US" sz="2600" smtClean="0">
                <a:effectLst/>
                <a:latin typeface="Arial"/>
                <a:cs typeface="Arial"/>
              </a:rPr>
              <a:t>meeting with </a:t>
            </a:r>
            <a:r>
              <a:rPr lang="en-US" sz="2600">
                <a:effectLst/>
                <a:latin typeface="Arial"/>
                <a:cs typeface="Arial"/>
              </a:rPr>
              <a:t>the Coastal Commission to register with the FPPC as a lobbyist, unless the person is a local government agency employee or lobbies for not more than one action per </a:t>
            </a:r>
            <a:r>
              <a:rPr lang="en-US" sz="2600" smtClean="0">
                <a:effectLst/>
                <a:latin typeface="Arial"/>
                <a:cs typeface="Arial"/>
              </a:rPr>
              <a:t>year </a:t>
            </a:r>
          </a:p>
          <a:p>
            <a:pPr lvl="0"/>
            <a:r>
              <a:rPr lang="en-US" sz="2600" smtClean="0">
                <a:effectLst/>
                <a:latin typeface="Arial"/>
                <a:ea typeface="MS Mincho"/>
                <a:cs typeface="Arial"/>
              </a:rPr>
              <a:t>But did </a:t>
            </a:r>
            <a:r>
              <a:rPr lang="en-US" sz="2600">
                <a:effectLst/>
                <a:latin typeface="Arial"/>
                <a:ea typeface="MS Mincho"/>
                <a:cs typeface="Arial"/>
              </a:rPr>
              <a:t>not exempt planning consultants and design professionals hired by local agencies to act on the agencies’ behalf with Commission </a:t>
            </a:r>
            <a:r>
              <a:rPr lang="en-US" sz="2600" smtClean="0">
                <a:effectLst/>
                <a:latin typeface="Arial"/>
                <a:ea typeface="MS Mincho"/>
                <a:cs typeface="Arial"/>
              </a:rPr>
              <a:t>staff</a:t>
            </a:r>
            <a:endParaRPr lang="en-US" sz="2600" smtClean="0">
              <a:effectLst/>
              <a:latin typeface="Arial"/>
              <a:cs typeface="Arial"/>
            </a:endParaRPr>
          </a:p>
          <a:p>
            <a:endParaRPr lang="en-US">
              <a:effectLst/>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66</a:t>
            </a:fld>
            <a:endParaRPr lang="en-US">
              <a:effectLst/>
            </a:endParaRPr>
          </a:p>
        </p:txBody>
      </p:sp>
      <p:sp>
        <p:nvSpPr>
          <p:cNvPr id="4" name="TextBox 3"/>
          <p:cNvSpPr txBox="1"/>
          <p:nvPr/>
        </p:nvSpPr>
        <p:spPr>
          <a:xfrm>
            <a:off x="8534400" y="6417733"/>
            <a:ext cx="304478" cy="369332"/>
          </a:xfrm>
          <a:prstGeom prst="rect">
            <a:avLst/>
          </a:prstGeom>
          <a:noFill/>
          <a:effectLst/>
        </p:spPr>
        <p:txBody>
          <a:bodyPr wrap="none" rtlCol="0">
            <a:spAutoFit/>
          </a:bodyPr>
          <a:lstStyle/>
          <a:p>
            <a:r>
              <a:rPr lang="en-US" smtClean="0">
                <a:effectLst/>
              </a:rPr>
              <a:t>L</a:t>
            </a:r>
            <a:endParaRPr lang="en-US">
              <a:effectLst/>
            </a:endParaRPr>
          </a:p>
        </p:txBody>
      </p:sp>
    </p:spTree>
    <p:extLst>
      <p:ext uri="{BB962C8B-B14F-4D97-AF65-F5344CB8AC3E}">
        <p14:creationId xmlns:p14="http://schemas.microsoft.com/office/powerpoint/2010/main" val="2395123937"/>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a:effectLst/>
              </a:rPr>
              <a:t>AB </a:t>
            </a:r>
            <a:r>
              <a:rPr lang="en-US" sz="3200" b="1" u="sng" smtClean="0">
                <a:effectLst/>
              </a:rPr>
              <a:t>2002 (Stone)</a:t>
            </a:r>
            <a:r>
              <a:rPr lang="en-US" sz="3200" b="1">
                <a:effectLst/>
              </a:rPr>
              <a:t/>
            </a:r>
            <a:br>
              <a:rPr lang="en-US" sz="3200" b="1">
                <a:effectLst/>
              </a:rPr>
            </a:br>
            <a:r>
              <a:rPr lang="en-US" sz="3200" b="1">
                <a:effectLst/>
              </a:rPr>
              <a:t>Requirements for Communication with the Coastal Commission </a:t>
            </a:r>
          </a:p>
        </p:txBody>
      </p:sp>
      <p:sp>
        <p:nvSpPr>
          <p:cNvPr id="3" name="Content Placeholder 2"/>
          <p:cNvSpPr>
            <a:spLocks noGrp="1"/>
          </p:cNvSpPr>
          <p:nvPr>
            <p:ph idx="1"/>
          </p:nvPr>
        </p:nvSpPr>
        <p:spPr>
          <a:effectLst/>
        </p:spPr>
        <p:txBody>
          <a:bodyPr>
            <a:normAutofit fontScale="92500"/>
          </a:bodyPr>
          <a:lstStyle/>
          <a:p>
            <a:r>
              <a:rPr lang="en-US" dirty="0" smtClean="0">
                <a:effectLst/>
                <a:latin typeface="Arial"/>
                <a:cs typeface="Arial"/>
              </a:rPr>
              <a:t>APA requested amendments to </a:t>
            </a:r>
            <a:r>
              <a:rPr lang="en-US" dirty="0">
                <a:effectLst/>
                <a:latin typeface="Arial"/>
                <a:cs typeface="Arial"/>
              </a:rPr>
              <a:t>clarify that planning consultants and design professionals representing local agencies would not be required to register before having discussions with Commission </a:t>
            </a:r>
            <a:r>
              <a:rPr lang="en-US" dirty="0" smtClean="0">
                <a:effectLst/>
                <a:latin typeface="Arial"/>
                <a:cs typeface="Arial"/>
              </a:rPr>
              <a:t>staff </a:t>
            </a:r>
            <a:r>
              <a:rPr lang="mr-IN" dirty="0" smtClean="0">
                <a:effectLst/>
                <a:latin typeface="Arial"/>
                <a:cs typeface="Arial"/>
              </a:rPr>
              <a:t>–</a:t>
            </a:r>
            <a:r>
              <a:rPr lang="en-US" dirty="0" smtClean="0">
                <a:effectLst/>
                <a:latin typeface="Arial"/>
                <a:cs typeface="Arial"/>
              </a:rPr>
              <a:t> those amendments were made but the bill ended up not moving forward</a:t>
            </a:r>
          </a:p>
          <a:p>
            <a:r>
              <a:rPr lang="en-US" dirty="0" smtClean="0">
                <a:effectLst/>
                <a:latin typeface="Arial"/>
                <a:cs typeface="Arial"/>
              </a:rPr>
              <a:t>This bill was one of </a:t>
            </a:r>
            <a:r>
              <a:rPr lang="en-US" dirty="0"/>
              <a:t>three </a:t>
            </a:r>
            <a:r>
              <a:rPr lang="en-US" dirty="0" smtClean="0"/>
              <a:t>that was put forward this year seeking to  increase </a:t>
            </a:r>
            <a:r>
              <a:rPr lang="en-US" dirty="0"/>
              <a:t>transparency at </a:t>
            </a:r>
            <a:r>
              <a:rPr lang="en-US" dirty="0" smtClean="0"/>
              <a:t>the Coastal Commission, however all of those bills failed to pass</a:t>
            </a:r>
            <a:endParaRPr lang="en-US" dirty="0" smtClean="0">
              <a:effectLst/>
              <a:latin typeface="Arial"/>
              <a:cs typeface="Arial"/>
            </a:endParaRPr>
          </a:p>
          <a:p>
            <a:pPr marL="0" indent="0">
              <a:buNone/>
            </a:pPr>
            <a:r>
              <a:rPr lang="en-US" b="1" dirty="0" smtClean="0">
                <a:effectLst/>
                <a:latin typeface="Arial"/>
                <a:cs typeface="Arial"/>
              </a:rPr>
              <a:t>Position</a:t>
            </a:r>
            <a:r>
              <a:rPr lang="en-US" b="1" dirty="0">
                <a:effectLst/>
                <a:latin typeface="Arial"/>
                <a:cs typeface="Arial"/>
              </a:rPr>
              <a:t>: Neutral as Amended</a:t>
            </a:r>
          </a:p>
          <a:p>
            <a:pPr marL="0" indent="0">
              <a:buNone/>
            </a:pPr>
            <a:r>
              <a:rPr lang="en-US" b="1" dirty="0">
                <a:effectLst/>
                <a:latin typeface="Arial"/>
                <a:cs typeface="Arial"/>
              </a:rPr>
              <a:t>Location: Dead </a:t>
            </a: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67</a:t>
            </a:fld>
            <a:endParaRPr lang="en-US">
              <a:effectLst/>
            </a:endParaRPr>
          </a:p>
        </p:txBody>
      </p:sp>
    </p:spTree>
    <p:extLst>
      <p:ext uri="{BB962C8B-B14F-4D97-AF65-F5344CB8AC3E}">
        <p14:creationId xmlns:p14="http://schemas.microsoft.com/office/powerpoint/2010/main" val="1281552071"/>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WIRELESS</a:t>
            </a:r>
            <a:endParaRPr lang="en-US" dirty="0"/>
          </a:p>
        </p:txBody>
      </p:sp>
      <p:sp>
        <p:nvSpPr>
          <p:cNvPr id="3" name="Subtitle 2"/>
          <p:cNvSpPr>
            <a:spLocks noGrp="1"/>
          </p:cNvSpPr>
          <p:nvPr>
            <p:ph type="subTitle" idx="1"/>
          </p:nvPr>
        </p:nvSpPr>
        <p:spPr/>
        <p:txBody>
          <a:bodyPr>
            <a:noAutofit/>
          </a:bodyPr>
          <a:lstStyle/>
          <a:p>
            <a:r>
              <a:rPr lang="en-US" sz="6000" dirty="0" smtClean="0"/>
              <a:t>APPROVALS</a:t>
            </a:r>
            <a:endParaRPr lang="en-US" sz="6000"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68</a:t>
            </a:fld>
            <a:endParaRPr lang="en-US">
              <a:effectLst/>
            </a:endParaRPr>
          </a:p>
        </p:txBody>
      </p:sp>
    </p:spTree>
    <p:extLst>
      <p:ext uri="{BB962C8B-B14F-4D97-AF65-F5344CB8AC3E}">
        <p14:creationId xmlns:p14="http://schemas.microsoft.com/office/powerpoint/2010/main" val="2150987375"/>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smtClean="0">
                <a:effectLst/>
                <a:latin typeface="Arial"/>
                <a:cs typeface="Arial"/>
              </a:rPr>
              <a:t>AB 2788 (Gatto)</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By Right Approval of “Small Cell” Wireless Infrastructure</a:t>
            </a:r>
            <a:endParaRPr lang="en-US" sz="3200" b="1">
              <a:effectLst/>
              <a:latin typeface="Arial"/>
              <a:cs typeface="Arial"/>
            </a:endParaRPr>
          </a:p>
        </p:txBody>
      </p:sp>
      <p:sp>
        <p:nvSpPr>
          <p:cNvPr id="3" name="Content Placeholder 2"/>
          <p:cNvSpPr>
            <a:spLocks noGrp="1"/>
          </p:cNvSpPr>
          <p:nvPr>
            <p:ph idx="1"/>
          </p:nvPr>
        </p:nvSpPr>
        <p:spPr>
          <a:effectLst/>
        </p:spPr>
        <p:txBody>
          <a:bodyPr>
            <a:noAutofit/>
          </a:bodyPr>
          <a:lstStyle/>
          <a:p>
            <a:endParaRPr lang="en-US" dirty="0" smtClean="0">
              <a:effectLst/>
              <a:latin typeface="Arial"/>
              <a:cs typeface="Arial"/>
            </a:endParaRPr>
          </a:p>
          <a:p>
            <a:endParaRPr lang="en-US" dirty="0">
              <a:latin typeface="Arial"/>
              <a:cs typeface="Arial"/>
            </a:endParaRPr>
          </a:p>
          <a:p>
            <a:pPr marL="0" indent="0">
              <a:buNone/>
            </a:pPr>
            <a:endParaRPr lang="en-US" dirty="0">
              <a:latin typeface="Arial"/>
              <a:cs typeface="Arial"/>
            </a:endParaRPr>
          </a:p>
          <a:p>
            <a:r>
              <a:rPr lang="en-US" dirty="0" smtClean="0">
                <a:effectLst/>
                <a:latin typeface="Arial"/>
                <a:cs typeface="Arial"/>
              </a:rPr>
              <a:t>With </a:t>
            </a:r>
            <a:r>
              <a:rPr lang="en-US" dirty="0">
                <a:effectLst/>
                <a:latin typeface="Arial"/>
                <a:cs typeface="Arial"/>
              </a:rPr>
              <a:t>less than three weeks left before a major </a:t>
            </a:r>
            <a:r>
              <a:rPr lang="en-US" dirty="0" smtClean="0">
                <a:latin typeface="Arial"/>
                <a:cs typeface="Arial"/>
              </a:rPr>
              <a:t>committee</a:t>
            </a:r>
            <a:r>
              <a:rPr lang="en-US" dirty="0" smtClean="0">
                <a:effectLst/>
                <a:latin typeface="Arial"/>
                <a:cs typeface="Arial"/>
              </a:rPr>
              <a:t> deadline, AB 2788 was “</a:t>
            </a:r>
            <a:r>
              <a:rPr lang="en-US" dirty="0">
                <a:effectLst/>
                <a:latin typeface="Arial"/>
                <a:cs typeface="Arial"/>
              </a:rPr>
              <a:t>gut and amended</a:t>
            </a:r>
            <a:r>
              <a:rPr lang="en-US" dirty="0" smtClean="0">
                <a:effectLst/>
                <a:latin typeface="Arial"/>
                <a:cs typeface="Arial"/>
              </a:rPr>
              <a:t>” to deal with “small cell” wireless infrastructure permitting</a:t>
            </a:r>
          </a:p>
          <a:p>
            <a:r>
              <a:rPr lang="en-US" dirty="0" smtClean="0"/>
              <a:t>Author said </a:t>
            </a:r>
            <a:r>
              <a:rPr lang="en-US" dirty="0"/>
              <a:t>bill was introduced to make it easier for </a:t>
            </a:r>
            <a:r>
              <a:rPr lang="en-US" dirty="0" smtClean="0"/>
              <a:t>“small cells” </a:t>
            </a:r>
            <a:r>
              <a:rPr lang="en-US" dirty="0"/>
              <a:t>to be deployed across the </a:t>
            </a:r>
            <a:r>
              <a:rPr lang="en-US" dirty="0" smtClean="0"/>
              <a:t>state to </a:t>
            </a:r>
            <a:r>
              <a:rPr lang="en-US" dirty="0"/>
              <a:t>expedite the roll out of 5G networks and support existing </a:t>
            </a:r>
            <a:r>
              <a:rPr lang="en-US" dirty="0" smtClean="0"/>
              <a:t>4G. It</a:t>
            </a:r>
            <a:r>
              <a:rPr lang="en-US" dirty="0" smtClean="0">
                <a:latin typeface="Arial"/>
                <a:cs typeface="Arial"/>
              </a:rPr>
              <a:t> </a:t>
            </a:r>
            <a:r>
              <a:rPr lang="en-US" dirty="0" smtClean="0">
                <a:effectLst/>
                <a:latin typeface="Arial"/>
                <a:cs typeface="Arial"/>
              </a:rPr>
              <a:t>would have:</a:t>
            </a:r>
          </a:p>
          <a:p>
            <a:pPr lvl="1"/>
            <a:r>
              <a:rPr lang="en-US" sz="2400" dirty="0" smtClean="0">
                <a:effectLst/>
                <a:latin typeface="Arial"/>
                <a:cs typeface="Arial"/>
              </a:rPr>
              <a:t>preempted </a:t>
            </a:r>
            <a:r>
              <a:rPr lang="en-US" sz="2400" dirty="0">
                <a:effectLst/>
                <a:latin typeface="Arial"/>
                <a:cs typeface="Arial"/>
              </a:rPr>
              <a:t>local authority on the permitting of “small cell” wireless </a:t>
            </a:r>
            <a:r>
              <a:rPr lang="en-US" sz="2400" dirty="0" smtClean="0">
                <a:effectLst/>
                <a:latin typeface="Arial"/>
                <a:cs typeface="Arial"/>
              </a:rPr>
              <a:t>infrastructure by making the permit application ministerial </a:t>
            </a:r>
          </a:p>
          <a:p>
            <a:pPr lvl="1"/>
            <a:endParaRPr lang="en-US" sz="2400" dirty="0"/>
          </a:p>
          <a:p>
            <a:pPr lvl="1"/>
            <a:endParaRPr lang="en-US" sz="2400" dirty="0" smtClean="0">
              <a:effectLst/>
              <a:latin typeface="Arial"/>
              <a:cs typeface="Arial"/>
            </a:endParaRPr>
          </a:p>
          <a:p>
            <a:pPr marL="320040" lvl="1" indent="0">
              <a:buNone/>
            </a:pPr>
            <a:endParaRPr lang="en-US" sz="2400" dirty="0">
              <a:effectLst/>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69</a:t>
            </a:fld>
            <a:endParaRPr lang="en-US">
              <a:effectLst/>
            </a:endParaRPr>
          </a:p>
        </p:txBody>
      </p:sp>
      <p:sp>
        <p:nvSpPr>
          <p:cNvPr id="4" name="TextBox 3"/>
          <p:cNvSpPr txBox="1"/>
          <p:nvPr/>
        </p:nvSpPr>
        <p:spPr>
          <a:xfrm>
            <a:off x="8382000" y="6434667"/>
            <a:ext cx="304478" cy="369332"/>
          </a:xfrm>
          <a:prstGeom prst="rect">
            <a:avLst/>
          </a:prstGeom>
          <a:noFill/>
          <a:effectLst/>
        </p:spPr>
        <p:txBody>
          <a:bodyPr wrap="none" rtlCol="0">
            <a:spAutoFit/>
          </a:bodyPr>
          <a:lstStyle/>
          <a:p>
            <a:r>
              <a:rPr lang="en-US" smtClean="0">
                <a:effectLst/>
              </a:rPr>
              <a:t>L</a:t>
            </a:r>
            <a:endParaRPr lang="en-US">
              <a:effectLst/>
            </a:endParaRPr>
          </a:p>
        </p:txBody>
      </p:sp>
    </p:spTree>
    <p:extLst>
      <p:ext uri="{BB962C8B-B14F-4D97-AF65-F5344CB8AC3E}">
        <p14:creationId xmlns:p14="http://schemas.microsoft.com/office/powerpoint/2010/main" val="41637636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759158"/>
            <a:ext cx="6781800" cy="1413042"/>
          </a:xfrm>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Density Bonus</a:t>
            </a:r>
            <a:endParaRPr lang="en-US" sz="3600">
              <a:effectLst/>
            </a:endParaRPr>
          </a:p>
        </p:txBody>
      </p:sp>
      <p:sp>
        <p:nvSpPr>
          <p:cNvPr id="3" name="Content Placeholder 2"/>
          <p:cNvSpPr>
            <a:spLocks noGrp="1"/>
          </p:cNvSpPr>
          <p:nvPr>
            <p:ph idx="1"/>
          </p:nvPr>
        </p:nvSpPr>
        <p:spPr>
          <a:effectLst/>
        </p:spPr>
        <p:txBody>
          <a:bodyPr>
            <a:normAutofit lnSpcReduction="10000"/>
          </a:bodyPr>
          <a:lstStyle/>
          <a:p>
            <a:r>
              <a:rPr lang="en-US" smtClean="0">
                <a:effectLst/>
              </a:rPr>
              <a:t>States </a:t>
            </a:r>
            <a:r>
              <a:rPr lang="en-US">
                <a:effectLst/>
              </a:rPr>
              <a:t>housing shall be constructed on the site of the </a:t>
            </a:r>
            <a:r>
              <a:rPr lang="en-US" smtClean="0">
                <a:effectLst/>
              </a:rPr>
              <a:t>commercial </a:t>
            </a:r>
            <a:r>
              <a:rPr lang="en-US">
                <a:effectLst/>
              </a:rPr>
              <a:t>development or on a site that is </a:t>
            </a:r>
            <a:r>
              <a:rPr lang="en-US" b="1">
                <a:solidFill>
                  <a:srgbClr val="000000"/>
                </a:solidFill>
                <a:effectLst/>
              </a:rPr>
              <a:t>all</a:t>
            </a:r>
            <a:r>
              <a:rPr lang="en-US" b="1">
                <a:solidFill>
                  <a:srgbClr val="FF0000"/>
                </a:solidFill>
                <a:effectLst/>
              </a:rPr>
              <a:t> </a:t>
            </a:r>
            <a:r>
              <a:rPr lang="en-US">
                <a:effectLst/>
              </a:rPr>
              <a:t>of </a:t>
            </a:r>
            <a:r>
              <a:rPr lang="en-US" smtClean="0">
                <a:effectLst/>
              </a:rPr>
              <a:t>the </a:t>
            </a:r>
            <a:r>
              <a:rPr lang="en-US">
                <a:effectLst/>
              </a:rPr>
              <a:t>following:</a:t>
            </a:r>
          </a:p>
          <a:p>
            <a:pPr marL="0" indent="0">
              <a:buNone/>
            </a:pPr>
            <a:r>
              <a:rPr lang="en-US">
                <a:effectLst/>
              </a:rPr>
              <a:t>	</a:t>
            </a:r>
            <a:r>
              <a:rPr lang="en-US" smtClean="0">
                <a:effectLst/>
              </a:rPr>
              <a:t>a</a:t>
            </a:r>
            <a:r>
              <a:rPr lang="en-US">
                <a:effectLst/>
              </a:rPr>
              <a:t>)   Within the boundaries of the local </a:t>
            </a:r>
            <a:r>
              <a:rPr lang="en-US" smtClean="0">
                <a:effectLst/>
              </a:rPr>
              <a:t>government</a:t>
            </a:r>
            <a:endParaRPr lang="en-US">
              <a:effectLst/>
            </a:endParaRPr>
          </a:p>
          <a:p>
            <a:pPr marL="0" indent="0">
              <a:buNone/>
            </a:pPr>
            <a:r>
              <a:rPr lang="en-US">
                <a:effectLst/>
              </a:rPr>
              <a:t>	</a:t>
            </a:r>
            <a:r>
              <a:rPr lang="en-US" smtClean="0">
                <a:effectLst/>
              </a:rPr>
              <a:t>b</a:t>
            </a:r>
            <a:r>
              <a:rPr lang="en-US">
                <a:effectLst/>
              </a:rPr>
              <a:t>)   In close proximity to public amenities including </a:t>
            </a:r>
            <a:r>
              <a:rPr lang="en-US" smtClean="0">
                <a:effectLst/>
              </a:rPr>
              <a:t>		schools and </a:t>
            </a:r>
            <a:r>
              <a:rPr lang="en-US">
                <a:effectLst/>
              </a:rPr>
              <a:t>employment </a:t>
            </a:r>
            <a:r>
              <a:rPr lang="en-US" smtClean="0">
                <a:effectLst/>
              </a:rPr>
              <a:t>centers - </a:t>
            </a:r>
            <a:r>
              <a:rPr lang="en-US">
                <a:effectLst/>
              </a:rPr>
              <a:t>and</a:t>
            </a:r>
          </a:p>
          <a:p>
            <a:pPr marL="0" indent="0">
              <a:buNone/>
            </a:pPr>
            <a:r>
              <a:rPr lang="en-US">
                <a:effectLst/>
              </a:rPr>
              <a:t>	</a:t>
            </a:r>
            <a:r>
              <a:rPr lang="en-US" smtClean="0">
                <a:effectLst/>
              </a:rPr>
              <a:t>c</a:t>
            </a:r>
            <a:r>
              <a:rPr lang="en-US">
                <a:effectLst/>
              </a:rPr>
              <a:t>)   Located within one-half mile of a major </a:t>
            </a:r>
            <a:r>
              <a:rPr lang="en-US" smtClean="0">
                <a:effectLst/>
              </a:rPr>
              <a:t>		transit stop (S. 21155</a:t>
            </a:r>
            <a:r>
              <a:rPr lang="en-US">
                <a:effectLst/>
              </a:rPr>
              <a:t>(b) of the </a:t>
            </a:r>
            <a:r>
              <a:rPr lang="en-US" smtClean="0">
                <a:effectLst/>
              </a:rPr>
              <a:t>PRC)</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a:t>
            </a:fld>
            <a:endParaRPr lang="en-US">
              <a:effectLst/>
            </a:endParaRPr>
          </a:p>
        </p:txBody>
      </p:sp>
    </p:spTree>
    <p:extLst>
      <p:ext uri="{BB962C8B-B14F-4D97-AF65-F5344CB8AC3E}">
        <p14:creationId xmlns:p14="http://schemas.microsoft.com/office/powerpoint/2010/main" val="978102988"/>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000" b="1" u="sng" dirty="0">
                <a:effectLst/>
                <a:cs typeface="Arial"/>
              </a:rPr>
              <a:t>AB 2788 (Gatto)</a:t>
            </a:r>
            <a:r>
              <a:rPr lang="en-US" sz="3000" b="1" dirty="0">
                <a:effectLst/>
                <a:cs typeface="Arial"/>
              </a:rPr>
              <a:t/>
            </a:r>
            <a:br>
              <a:rPr lang="en-US" sz="3000" b="1" dirty="0">
                <a:effectLst/>
                <a:cs typeface="Arial"/>
              </a:rPr>
            </a:br>
            <a:r>
              <a:rPr lang="en-US" sz="3000" b="1" dirty="0">
                <a:effectLst/>
                <a:cs typeface="Arial"/>
              </a:rPr>
              <a:t>By Right Approval of “Small Cell” Wireless Infrastructure</a:t>
            </a:r>
            <a:endParaRPr lang="en-US" sz="3000" dirty="0">
              <a:effectLst/>
            </a:endParaRPr>
          </a:p>
        </p:txBody>
      </p:sp>
      <p:sp>
        <p:nvSpPr>
          <p:cNvPr id="3" name="Content Placeholder 2"/>
          <p:cNvSpPr>
            <a:spLocks noGrp="1"/>
          </p:cNvSpPr>
          <p:nvPr>
            <p:ph idx="1"/>
          </p:nvPr>
        </p:nvSpPr>
        <p:spPr>
          <a:effectLst/>
        </p:spPr>
        <p:txBody>
          <a:bodyPr>
            <a:noAutofit/>
          </a:bodyPr>
          <a:lstStyle/>
          <a:p>
            <a:pPr lvl="3"/>
            <a:r>
              <a:rPr lang="en-US" sz="2200" dirty="0" smtClean="0"/>
              <a:t>Mandated </a:t>
            </a:r>
            <a:r>
              <a:rPr lang="en-US" sz="2200" dirty="0"/>
              <a:t>“small cell” </a:t>
            </a:r>
            <a:r>
              <a:rPr lang="en-US" sz="2200" dirty="0" smtClean="0"/>
              <a:t>infrastructure </a:t>
            </a:r>
            <a:r>
              <a:rPr lang="en-US" sz="2200" dirty="0"/>
              <a:t>be allowed in</a:t>
            </a:r>
            <a:r>
              <a:rPr lang="en-US" sz="2200" i="1" dirty="0"/>
              <a:t> </a:t>
            </a:r>
            <a:r>
              <a:rPr lang="en-US" sz="2200" i="1" u="sng" dirty="0"/>
              <a:t>all</a:t>
            </a:r>
            <a:r>
              <a:rPr lang="en-US" sz="2200" dirty="0"/>
              <a:t> </a:t>
            </a:r>
            <a:r>
              <a:rPr lang="en-US" sz="2200" dirty="0" smtClean="0"/>
              <a:t>zones</a:t>
            </a:r>
          </a:p>
          <a:p>
            <a:pPr lvl="3"/>
            <a:r>
              <a:rPr lang="en-US" sz="2200" dirty="0" smtClean="0"/>
              <a:t>shut </a:t>
            </a:r>
            <a:r>
              <a:rPr lang="en-US" sz="2200" dirty="0"/>
              <a:t>out public input by eliminating consideration of the aesthetic and environmental impacts of “small cells</a:t>
            </a:r>
            <a:r>
              <a:rPr lang="en-US" sz="2200" dirty="0" smtClean="0"/>
              <a:t>”</a:t>
            </a:r>
          </a:p>
          <a:p>
            <a:pPr lvl="3"/>
            <a:r>
              <a:rPr lang="en-US" sz="2200" dirty="0" smtClean="0"/>
              <a:t>required </a:t>
            </a:r>
            <a:r>
              <a:rPr lang="en-US" sz="2200" dirty="0"/>
              <a:t>cities and counties to lease or license publicly-owned facilities for the installation of such </a:t>
            </a:r>
            <a:r>
              <a:rPr lang="en-US" sz="2200" dirty="0" smtClean="0"/>
              <a:t>equipment</a:t>
            </a:r>
            <a:endParaRPr lang="en-US" sz="2200" dirty="0" smtClean="0">
              <a:effectLst/>
              <a:cs typeface="Arial"/>
            </a:endParaRPr>
          </a:p>
          <a:p>
            <a:pPr lvl="3"/>
            <a:r>
              <a:rPr lang="en-US" sz="2200" dirty="0" smtClean="0">
                <a:effectLst/>
                <a:cs typeface="Arial"/>
              </a:rPr>
              <a:t>and </a:t>
            </a:r>
            <a:r>
              <a:rPr lang="en-US" sz="2200" dirty="0">
                <a:effectLst/>
                <a:cs typeface="Arial"/>
              </a:rPr>
              <a:t>imposed arbitrary time limits for the issuance of </a:t>
            </a:r>
            <a:r>
              <a:rPr lang="en-US" sz="2200" dirty="0" smtClean="0">
                <a:effectLst/>
                <a:cs typeface="Arial"/>
              </a:rPr>
              <a:t>permit</a:t>
            </a:r>
          </a:p>
          <a:p>
            <a:r>
              <a:rPr lang="en-US" sz="2200" dirty="0" smtClean="0"/>
              <a:t>The definition </a:t>
            </a:r>
            <a:r>
              <a:rPr lang="en-US" sz="2200" dirty="0"/>
              <a:t>of “small cell” was not inclusive of all infrastructure </a:t>
            </a:r>
            <a:r>
              <a:rPr lang="en-US" sz="2200" dirty="0" smtClean="0"/>
              <a:t>required </a:t>
            </a:r>
            <a:endParaRPr lang="en-US" sz="2200" dirty="0"/>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70</a:t>
            </a:fld>
            <a:endParaRPr lang="en-US">
              <a:effectLst/>
            </a:endParaRPr>
          </a:p>
        </p:txBody>
      </p:sp>
      <p:sp>
        <p:nvSpPr>
          <p:cNvPr id="5" name="TextBox 4"/>
          <p:cNvSpPr txBox="1"/>
          <p:nvPr/>
        </p:nvSpPr>
        <p:spPr>
          <a:xfrm>
            <a:off x="1998133" y="846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48621774"/>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AB 2788 (Gatto)</a:t>
            </a:r>
            <a:r>
              <a:rPr lang="en-US" sz="3200" b="1">
                <a:effectLst/>
                <a:cs typeface="Arial"/>
              </a:rPr>
              <a:t/>
            </a:r>
            <a:br>
              <a:rPr lang="en-US" sz="3200" b="1">
                <a:effectLst/>
                <a:cs typeface="Arial"/>
              </a:rPr>
            </a:br>
            <a:r>
              <a:rPr lang="en-US" sz="3200" b="1">
                <a:effectLst/>
                <a:cs typeface="Arial"/>
              </a:rPr>
              <a:t>By Right Approval of “Small Cell” Wireless Infrastructure</a:t>
            </a:r>
            <a:endParaRPr lang="en-US" sz="3200">
              <a:effectLst/>
            </a:endParaRPr>
          </a:p>
        </p:txBody>
      </p:sp>
      <p:sp>
        <p:nvSpPr>
          <p:cNvPr id="3" name="Content Placeholder 2"/>
          <p:cNvSpPr>
            <a:spLocks noGrp="1"/>
          </p:cNvSpPr>
          <p:nvPr>
            <p:ph idx="1"/>
          </p:nvPr>
        </p:nvSpPr>
        <p:spPr>
          <a:effectLst/>
        </p:spPr>
        <p:txBody>
          <a:bodyPr>
            <a:normAutofit fontScale="92500" lnSpcReduction="10000"/>
          </a:bodyPr>
          <a:lstStyle/>
          <a:p>
            <a:r>
              <a:rPr lang="en-US" dirty="0"/>
              <a:t>The definition of “small cell” explicitly </a:t>
            </a:r>
            <a:r>
              <a:rPr lang="en-US" dirty="0" smtClean="0"/>
              <a:t>excluded support </a:t>
            </a:r>
            <a:r>
              <a:rPr lang="en-US" dirty="0"/>
              <a:t>equipment from dimension requirements:</a:t>
            </a:r>
          </a:p>
          <a:p>
            <a:pPr lvl="1">
              <a:buFont typeface="Courier New"/>
              <a:buChar char="o"/>
            </a:pPr>
            <a:r>
              <a:rPr lang="en-US" i="1" dirty="0" smtClean="0"/>
              <a:t>An </a:t>
            </a:r>
            <a:r>
              <a:rPr lang="en-US" i="1" dirty="0"/>
              <a:t>associated electric meter</a:t>
            </a:r>
          </a:p>
          <a:p>
            <a:pPr lvl="1">
              <a:buFont typeface="Courier New"/>
              <a:buChar char="o"/>
            </a:pPr>
            <a:r>
              <a:rPr lang="en-US" i="1" dirty="0"/>
              <a:t>Concealment</a:t>
            </a:r>
          </a:p>
          <a:p>
            <a:pPr lvl="1">
              <a:buFont typeface="Courier New"/>
              <a:buChar char="o"/>
            </a:pPr>
            <a:r>
              <a:rPr lang="en-US" i="1" dirty="0"/>
              <a:t>Telecom demarcation box</a:t>
            </a:r>
          </a:p>
          <a:p>
            <a:pPr lvl="1">
              <a:buFont typeface="Courier New"/>
              <a:buChar char="o"/>
            </a:pPr>
            <a:r>
              <a:rPr lang="en-US" i="1" dirty="0"/>
              <a:t>Ground-based enclosure</a:t>
            </a:r>
          </a:p>
          <a:p>
            <a:pPr lvl="1">
              <a:buFont typeface="Courier New"/>
              <a:buChar char="o"/>
            </a:pPr>
            <a:r>
              <a:rPr lang="en-US" i="1" dirty="0"/>
              <a:t>Battery backup power system</a:t>
            </a:r>
          </a:p>
          <a:p>
            <a:pPr lvl="1">
              <a:buFont typeface="Courier New"/>
              <a:buChar char="o"/>
            </a:pPr>
            <a:r>
              <a:rPr lang="en-US" i="1" dirty="0"/>
              <a:t>Grounding equipment</a:t>
            </a:r>
          </a:p>
          <a:p>
            <a:pPr lvl="1">
              <a:buFont typeface="Courier New"/>
              <a:buChar char="o"/>
            </a:pPr>
            <a:r>
              <a:rPr lang="en-US" i="1" dirty="0"/>
              <a:t>Power transfer switch</a:t>
            </a:r>
          </a:p>
          <a:p>
            <a:pPr lvl="1">
              <a:buFont typeface="Courier New"/>
              <a:buChar char="o"/>
            </a:pPr>
            <a:r>
              <a:rPr lang="en-US" i="1" dirty="0"/>
              <a:t>A cutoff switch, cable or conduit </a:t>
            </a:r>
          </a:p>
          <a:p>
            <a:pPr lvl="1">
              <a:buFont typeface="Courier New"/>
              <a:buChar char="o"/>
            </a:pPr>
            <a:r>
              <a:rPr lang="en-US" i="1" dirty="0"/>
              <a:t>Any equipment that is concealed from public view </a:t>
            </a: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71</a:t>
            </a:fld>
            <a:endParaRPr lang="en-US">
              <a:effectLst/>
            </a:endParaRPr>
          </a:p>
        </p:txBody>
      </p:sp>
    </p:spTree>
    <p:extLst>
      <p:ext uri="{BB962C8B-B14F-4D97-AF65-F5344CB8AC3E}">
        <p14:creationId xmlns:p14="http://schemas.microsoft.com/office/powerpoint/2010/main" val="3828185798"/>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588933"/>
            <a:ext cx="6781800" cy="1600200"/>
          </a:xfrm>
          <a:effectLst/>
        </p:spPr>
        <p:txBody>
          <a:bodyPr>
            <a:noAutofit/>
          </a:bodyPr>
          <a:lstStyle/>
          <a:p>
            <a:pPr algn="ctr"/>
            <a:r>
              <a:rPr lang="en-US" sz="3200" b="1" u="sng" smtClean="0">
                <a:effectLst/>
                <a:latin typeface="Arial"/>
                <a:cs typeface="Arial"/>
              </a:rPr>
              <a:t>AB 2788 (Gatto)</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By Right Approval of “Small Cell” Wireless Infrastructure</a:t>
            </a:r>
            <a:endParaRPr lang="en-US" sz="3200" b="1">
              <a:effectLst/>
              <a:latin typeface="Arial"/>
              <a:cs typeface="Arial"/>
            </a:endParaRPr>
          </a:p>
        </p:txBody>
      </p:sp>
      <p:sp>
        <p:nvSpPr>
          <p:cNvPr id="3" name="Content Placeholder 2"/>
          <p:cNvSpPr>
            <a:spLocks noGrp="1"/>
          </p:cNvSpPr>
          <p:nvPr>
            <p:ph idx="1"/>
          </p:nvPr>
        </p:nvSpPr>
        <p:spPr>
          <a:effectLst/>
        </p:spPr>
        <p:txBody>
          <a:bodyPr>
            <a:noAutofit/>
          </a:bodyPr>
          <a:lstStyle/>
          <a:p>
            <a:pPr marL="914400" lvl="3" indent="0">
              <a:buNone/>
            </a:pPr>
            <a:r>
              <a:rPr lang="en-US" dirty="0" smtClean="0">
                <a:effectLst/>
                <a:latin typeface="Arial"/>
                <a:cs typeface="Arial"/>
              </a:rPr>
              <a:t> </a:t>
            </a:r>
          </a:p>
          <a:p>
            <a:pPr lvl="2"/>
            <a:r>
              <a:rPr lang="en-US" sz="2400" dirty="0" smtClean="0">
                <a:effectLst/>
                <a:cs typeface="Arial"/>
              </a:rPr>
              <a:t>APA along </a:t>
            </a:r>
            <a:r>
              <a:rPr lang="en-US" sz="2400" dirty="0">
                <a:effectLst/>
                <a:cs typeface="Arial"/>
              </a:rPr>
              <a:t>with </a:t>
            </a:r>
            <a:r>
              <a:rPr lang="en-US" sz="2400" dirty="0" smtClean="0">
                <a:effectLst/>
                <a:cs typeface="Arial"/>
              </a:rPr>
              <a:t>other local government organizations quickly </a:t>
            </a:r>
            <a:r>
              <a:rPr lang="en-US" sz="2400" dirty="0">
                <a:effectLst/>
                <a:cs typeface="Arial"/>
              </a:rPr>
              <a:t>formed a joint opposition coalition and began lobbying members of the Senate Energy, Utilities &amp; Communication </a:t>
            </a:r>
            <a:r>
              <a:rPr lang="en-US" sz="2400" dirty="0" smtClean="0">
                <a:effectLst/>
                <a:cs typeface="Arial"/>
              </a:rPr>
              <a:t>Committee where the bill would </a:t>
            </a:r>
            <a:r>
              <a:rPr lang="en-US" sz="2400" dirty="0" smtClean="0">
                <a:cs typeface="Arial"/>
              </a:rPr>
              <a:t>first be heard just 4 days after being in print</a:t>
            </a:r>
            <a:endParaRPr lang="en-US" sz="2400" dirty="0" smtClean="0">
              <a:effectLst/>
              <a:cs typeface="Arial"/>
            </a:endParaRPr>
          </a:p>
          <a:p>
            <a:pPr lvl="2"/>
            <a:r>
              <a:rPr lang="en-US" sz="2400" dirty="0" smtClean="0">
                <a:effectLst/>
                <a:cs typeface="Arial"/>
              </a:rPr>
              <a:t>Fast and furious opposition</a:t>
            </a:r>
            <a:r>
              <a:rPr lang="en-US" sz="2400" dirty="0" smtClean="0">
                <a:cs typeface="Arial"/>
              </a:rPr>
              <a:t> </a:t>
            </a:r>
            <a:r>
              <a:rPr lang="mr-IN" sz="2400" i="1" dirty="0" smtClean="0">
                <a:cs typeface="Arial"/>
              </a:rPr>
              <a:t>–</a:t>
            </a:r>
            <a:r>
              <a:rPr lang="en-US" sz="2400" i="1" dirty="0" smtClean="0">
                <a:cs typeface="Arial"/>
              </a:rPr>
              <a:t> Thank you to those cities/counties and organizations that did a letter!</a:t>
            </a:r>
            <a:endParaRPr lang="en-US" sz="2400" i="1" dirty="0">
              <a:effectLst/>
              <a:cs typeface="Arial"/>
            </a:endParaRPr>
          </a:p>
          <a:p>
            <a:pPr marL="640080" lvl="2" indent="0">
              <a:buNone/>
            </a:pPr>
            <a:endParaRPr lang="en-US" dirty="0" smtClean="0">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72</a:t>
            </a:fld>
            <a:endParaRPr lang="en-US">
              <a:effectLst/>
            </a:endParaRPr>
          </a:p>
        </p:txBody>
      </p:sp>
    </p:spTree>
    <p:extLst>
      <p:ext uri="{BB962C8B-B14F-4D97-AF65-F5344CB8AC3E}">
        <p14:creationId xmlns:p14="http://schemas.microsoft.com/office/powerpoint/2010/main" val="2494187573"/>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Autofit/>
          </a:bodyPr>
          <a:lstStyle/>
          <a:p>
            <a:pPr algn="ctr"/>
            <a:r>
              <a:rPr lang="en-US" sz="3200" b="1" u="sng">
                <a:effectLst/>
                <a:latin typeface="Arial"/>
                <a:cs typeface="Arial"/>
              </a:rPr>
              <a:t>AB </a:t>
            </a:r>
            <a:r>
              <a:rPr lang="en-US" sz="3200" b="1" u="sng" smtClean="0">
                <a:effectLst/>
                <a:latin typeface="Arial"/>
                <a:cs typeface="Arial"/>
              </a:rPr>
              <a:t>2788 (Gatto) </a:t>
            </a:r>
            <a:r>
              <a:rPr lang="en-US" sz="3200" b="1" smtClean="0">
                <a:effectLst/>
                <a:latin typeface="Arial"/>
                <a:cs typeface="Arial"/>
              </a:rPr>
              <a:t/>
            </a:r>
            <a:br>
              <a:rPr lang="en-US" sz="3200" b="1" smtClean="0">
                <a:effectLst/>
                <a:latin typeface="Arial"/>
                <a:cs typeface="Arial"/>
              </a:rPr>
            </a:br>
            <a:r>
              <a:rPr lang="en-US" sz="3200" b="1" smtClean="0">
                <a:effectLst/>
                <a:latin typeface="Arial"/>
                <a:cs typeface="Arial"/>
              </a:rPr>
              <a:t>By </a:t>
            </a:r>
            <a:r>
              <a:rPr lang="en-US" sz="3200" b="1">
                <a:effectLst/>
                <a:latin typeface="Arial"/>
                <a:cs typeface="Arial"/>
              </a:rPr>
              <a:t>Right Approval of “Small Cell” Wireless Infrastructure</a:t>
            </a:r>
            <a:endParaRPr lang="en-US" sz="3200">
              <a:effectLst/>
            </a:endParaRPr>
          </a:p>
        </p:txBody>
      </p:sp>
      <p:sp>
        <p:nvSpPr>
          <p:cNvPr id="3" name="Content Placeholder 2"/>
          <p:cNvSpPr>
            <a:spLocks noGrp="1"/>
          </p:cNvSpPr>
          <p:nvPr>
            <p:ph idx="1"/>
          </p:nvPr>
        </p:nvSpPr>
        <p:spPr>
          <a:xfrm>
            <a:off x="762000" y="685799"/>
            <a:ext cx="7543800" cy="4055533"/>
          </a:xfrm>
          <a:effectLst/>
        </p:spPr>
        <p:txBody>
          <a:bodyPr>
            <a:normAutofit fontScale="25000" lnSpcReduction="20000"/>
          </a:bodyPr>
          <a:lstStyle/>
          <a:p>
            <a:r>
              <a:rPr lang="en-US" sz="9600" dirty="0" smtClean="0">
                <a:effectLst/>
                <a:cs typeface="Arial"/>
              </a:rPr>
              <a:t>However</a:t>
            </a:r>
            <a:r>
              <a:rPr lang="en-US" sz="9600" dirty="0">
                <a:effectLst/>
                <a:cs typeface="Arial"/>
              </a:rPr>
              <a:t>, after extensive efforts by the coalition, the author decided not to move the bill </a:t>
            </a:r>
            <a:r>
              <a:rPr lang="en-US" sz="9600" dirty="0" smtClean="0">
                <a:effectLst/>
                <a:cs typeface="Arial"/>
              </a:rPr>
              <a:t> or even have </a:t>
            </a:r>
            <a:r>
              <a:rPr lang="en-US" sz="9600" dirty="0" smtClean="0">
                <a:cs typeface="Arial"/>
              </a:rPr>
              <a:t>a first hearing</a:t>
            </a:r>
            <a:endParaRPr lang="en-US" sz="9600" dirty="0">
              <a:cs typeface="Arial"/>
            </a:endParaRPr>
          </a:p>
          <a:p>
            <a:r>
              <a:rPr lang="en-US" sz="9600" dirty="0"/>
              <a:t>This was the third year in a row we have seen the wireless industry looking to restrict local </a:t>
            </a:r>
            <a:r>
              <a:rPr lang="en-US" sz="9600" dirty="0" smtClean="0"/>
              <a:t>control, even after the passage of AB 57 last year that sped up permitting timelines</a:t>
            </a:r>
            <a:endParaRPr lang="en-US" sz="9600" dirty="0" smtClean="0">
              <a:effectLst/>
              <a:cs typeface="Arial"/>
            </a:endParaRPr>
          </a:p>
          <a:p>
            <a:r>
              <a:rPr lang="en-US" sz="9600" dirty="0" smtClean="0">
                <a:effectLst/>
                <a:cs typeface="Arial"/>
              </a:rPr>
              <a:t>Expect that </a:t>
            </a:r>
            <a:r>
              <a:rPr lang="en-US" sz="9600" dirty="0">
                <a:effectLst/>
                <a:cs typeface="Arial"/>
              </a:rPr>
              <a:t>language in this bill will be back next year, </a:t>
            </a:r>
            <a:r>
              <a:rPr lang="en-US" sz="9600" dirty="0" smtClean="0">
                <a:effectLst/>
                <a:cs typeface="Arial"/>
              </a:rPr>
              <a:t>but APA </a:t>
            </a:r>
            <a:r>
              <a:rPr lang="en-US" sz="9600" dirty="0">
                <a:effectLst/>
                <a:cs typeface="Arial"/>
              </a:rPr>
              <a:t>California is pleased that this last minute attempt was </a:t>
            </a:r>
            <a:r>
              <a:rPr lang="en-US" sz="9600" dirty="0" smtClean="0">
                <a:effectLst/>
                <a:cs typeface="Arial"/>
              </a:rPr>
              <a:t>stopped</a:t>
            </a:r>
          </a:p>
          <a:p>
            <a:pPr marL="0" indent="0">
              <a:buNone/>
            </a:pPr>
            <a:endParaRPr lang="en-US" sz="8600" b="1" dirty="0" smtClean="0">
              <a:effectLst/>
              <a:cs typeface="Arial"/>
            </a:endParaRPr>
          </a:p>
          <a:p>
            <a:pPr marL="0" indent="0">
              <a:buNone/>
            </a:pPr>
            <a:r>
              <a:rPr lang="en-US" sz="8000" b="1" dirty="0" smtClean="0">
                <a:effectLst/>
                <a:cs typeface="Arial"/>
              </a:rPr>
              <a:t>Position</a:t>
            </a:r>
            <a:r>
              <a:rPr lang="en-US" sz="8000" b="1" dirty="0">
                <a:effectLst/>
                <a:cs typeface="Arial"/>
              </a:rPr>
              <a:t>: Oppose</a:t>
            </a:r>
          </a:p>
          <a:p>
            <a:pPr marL="0" indent="0">
              <a:buNone/>
            </a:pPr>
            <a:r>
              <a:rPr lang="en-US" sz="8000" b="1" dirty="0">
                <a:effectLst/>
                <a:cs typeface="Arial"/>
              </a:rPr>
              <a:t>Location: Dead</a:t>
            </a:r>
          </a:p>
          <a:p>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73</a:t>
            </a:fld>
            <a:endParaRPr lang="en-US">
              <a:effectLst/>
            </a:endParaRPr>
          </a:p>
        </p:txBody>
      </p:sp>
    </p:spTree>
    <p:extLst>
      <p:ext uri="{BB962C8B-B14F-4D97-AF65-F5344CB8AC3E}">
        <p14:creationId xmlns:p14="http://schemas.microsoft.com/office/powerpoint/2010/main" val="615597512"/>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CLIMATE</a:t>
            </a:r>
            <a:endParaRPr lang="en-US" dirty="0"/>
          </a:p>
        </p:txBody>
      </p:sp>
      <p:sp>
        <p:nvSpPr>
          <p:cNvPr id="3" name="Subtitle 2"/>
          <p:cNvSpPr>
            <a:spLocks noGrp="1"/>
          </p:cNvSpPr>
          <p:nvPr>
            <p:ph type="subTitle" idx="1"/>
          </p:nvPr>
        </p:nvSpPr>
        <p:spPr/>
        <p:txBody>
          <a:bodyPr>
            <a:noAutofit/>
          </a:bodyPr>
          <a:lstStyle/>
          <a:p>
            <a:r>
              <a:rPr lang="en-US" sz="8000" dirty="0" smtClean="0"/>
              <a:t>CHANGE</a:t>
            </a:r>
            <a:endParaRPr lang="en-US" sz="8000"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74</a:t>
            </a:fld>
            <a:endParaRPr lang="en-US">
              <a:effectLst/>
            </a:endParaRPr>
          </a:p>
        </p:txBody>
      </p:sp>
    </p:spTree>
    <p:extLst>
      <p:ext uri="{BB962C8B-B14F-4D97-AF65-F5344CB8AC3E}">
        <p14:creationId xmlns:p14="http://schemas.microsoft.com/office/powerpoint/2010/main" val="254052161"/>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2800" b="1" u="sng" dirty="0" smtClean="0">
                <a:effectLst/>
                <a:latin typeface="Arial"/>
                <a:cs typeface="Arial"/>
              </a:rPr>
              <a:t>SB 32 (</a:t>
            </a:r>
            <a:r>
              <a:rPr lang="en-US" sz="2800" b="1" u="sng" dirty="0" err="1" smtClean="0">
                <a:effectLst/>
                <a:latin typeface="Arial"/>
                <a:cs typeface="Arial"/>
              </a:rPr>
              <a:t>Pavley</a:t>
            </a:r>
            <a:r>
              <a:rPr lang="en-US" sz="2800" b="1" u="sng" dirty="0" smtClean="0">
                <a:effectLst/>
                <a:latin typeface="Arial"/>
                <a:cs typeface="Arial"/>
              </a:rPr>
              <a:t>) /AB 197 (Garcia)</a:t>
            </a:r>
            <a:br>
              <a:rPr lang="en-US" sz="2800" b="1" u="sng" dirty="0" smtClean="0">
                <a:effectLst/>
                <a:latin typeface="Arial"/>
                <a:cs typeface="Arial"/>
              </a:rPr>
            </a:br>
            <a:r>
              <a:rPr lang="en-US" sz="2800" b="1" dirty="0" smtClean="0">
                <a:effectLst/>
                <a:latin typeface="Arial"/>
                <a:cs typeface="Arial"/>
              </a:rPr>
              <a:t>GHG Reductions Beyond 2020 and ARB Oversight </a:t>
            </a:r>
            <a:endParaRPr lang="en-US" sz="2800" b="1" dirty="0">
              <a:effectLst/>
              <a:latin typeface="Arial"/>
              <a:cs typeface="Arial"/>
            </a:endParaRPr>
          </a:p>
        </p:txBody>
      </p:sp>
      <p:sp>
        <p:nvSpPr>
          <p:cNvPr id="3" name="Content Placeholder 2"/>
          <p:cNvSpPr>
            <a:spLocks noGrp="1"/>
          </p:cNvSpPr>
          <p:nvPr>
            <p:ph idx="1"/>
          </p:nvPr>
        </p:nvSpPr>
        <p:spPr>
          <a:effectLst/>
        </p:spPr>
        <p:txBody>
          <a:bodyPr>
            <a:normAutofit lnSpcReduction="10000"/>
          </a:bodyPr>
          <a:lstStyle/>
          <a:p>
            <a:pPr marL="0" indent="0">
              <a:buNone/>
            </a:pPr>
            <a:r>
              <a:rPr lang="en-US" b="1" u="sng" dirty="0">
                <a:effectLst/>
              </a:rPr>
              <a:t>SB 32 (</a:t>
            </a:r>
            <a:r>
              <a:rPr lang="en-US" b="1" u="sng" dirty="0" err="1">
                <a:effectLst/>
              </a:rPr>
              <a:t>Pavley</a:t>
            </a:r>
            <a:r>
              <a:rPr lang="en-US" b="1" u="sng" dirty="0">
                <a:effectLst/>
              </a:rPr>
              <a:t>) – </a:t>
            </a:r>
            <a:r>
              <a:rPr lang="en-US" b="1" u="sng" dirty="0" smtClean="0">
                <a:effectLst/>
              </a:rPr>
              <a:t>AB 32 Extension</a:t>
            </a:r>
            <a:r>
              <a:rPr lang="en-US" dirty="0" smtClean="0">
                <a:effectLst/>
              </a:rPr>
              <a:t> </a:t>
            </a:r>
          </a:p>
          <a:p>
            <a:pPr marL="0" indent="0">
              <a:buNone/>
            </a:pPr>
            <a:r>
              <a:rPr lang="en-US" dirty="0" smtClean="0">
                <a:effectLst/>
              </a:rPr>
              <a:t>Extends </a:t>
            </a:r>
            <a:r>
              <a:rPr lang="en-US" dirty="0">
                <a:effectLst/>
              </a:rPr>
              <a:t>California’s GHG emission reduction program from </a:t>
            </a:r>
            <a:r>
              <a:rPr lang="en-US" dirty="0">
                <a:solidFill>
                  <a:srgbClr val="000000"/>
                </a:solidFill>
                <a:effectLst/>
              </a:rPr>
              <a:t>2020 to </a:t>
            </a:r>
            <a:r>
              <a:rPr lang="en-US" dirty="0" smtClean="0">
                <a:solidFill>
                  <a:srgbClr val="000000"/>
                </a:solidFill>
                <a:effectLst/>
              </a:rPr>
              <a:t>2030</a:t>
            </a:r>
          </a:p>
          <a:p>
            <a:r>
              <a:rPr lang="en-US" dirty="0" smtClean="0">
                <a:effectLst/>
              </a:rPr>
              <a:t>Requires </a:t>
            </a:r>
            <a:r>
              <a:rPr lang="en-US" dirty="0">
                <a:effectLst/>
              </a:rPr>
              <a:t>CARB to reduce GHG emissions by </a:t>
            </a:r>
            <a:r>
              <a:rPr lang="en-US" dirty="0">
                <a:solidFill>
                  <a:srgbClr val="0000FF"/>
                </a:solidFill>
                <a:effectLst/>
              </a:rPr>
              <a:t>40% over 1990 levels by 2030,</a:t>
            </a:r>
            <a:r>
              <a:rPr lang="en-US" dirty="0">
                <a:effectLst/>
              </a:rPr>
              <a:t> beyond the existing 20% reduction over 1990 levels by </a:t>
            </a:r>
            <a:r>
              <a:rPr lang="en-US" dirty="0" smtClean="0">
                <a:effectLst/>
              </a:rPr>
              <a:t>2020 - that </a:t>
            </a:r>
            <a:r>
              <a:rPr lang="en-US" dirty="0">
                <a:effectLst/>
              </a:rPr>
              <a:t>target has already been </a:t>
            </a:r>
            <a:r>
              <a:rPr lang="en-US" dirty="0" smtClean="0">
                <a:effectLst/>
              </a:rPr>
              <a:t>met </a:t>
            </a:r>
          </a:p>
          <a:p>
            <a:r>
              <a:rPr lang="en-US" b="1" dirty="0">
                <a:effectLst/>
              </a:rPr>
              <a:t>D</a:t>
            </a:r>
            <a:r>
              <a:rPr lang="en-US" b="1" dirty="0" smtClean="0">
                <a:effectLst/>
              </a:rPr>
              <a:t>oes </a:t>
            </a:r>
            <a:r>
              <a:rPr lang="en-US" b="1" dirty="0">
                <a:effectLst/>
              </a:rPr>
              <a:t>not specify the type of GHG emission reduction strategies that would be required to meet the new </a:t>
            </a:r>
            <a:r>
              <a:rPr lang="en-US" b="1" dirty="0" smtClean="0">
                <a:effectLst/>
              </a:rPr>
              <a:t>targets </a:t>
            </a:r>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75</a:t>
            </a:fld>
            <a:endParaRPr lang="en-US">
              <a:effectLst/>
            </a:endParaRPr>
          </a:p>
        </p:txBody>
      </p:sp>
      <p:sp>
        <p:nvSpPr>
          <p:cNvPr id="5" name="TextBox 4"/>
          <p:cNvSpPr txBox="1"/>
          <p:nvPr/>
        </p:nvSpPr>
        <p:spPr>
          <a:xfrm>
            <a:off x="8331200" y="6383867"/>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355064786"/>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u="sng" dirty="0"/>
              <a:t>SB 32 (</a:t>
            </a:r>
            <a:r>
              <a:rPr lang="en-US" sz="3200" b="1" u="sng" dirty="0" err="1"/>
              <a:t>Pavley</a:t>
            </a:r>
            <a:r>
              <a:rPr lang="en-US" sz="3200" b="1" u="sng" dirty="0"/>
              <a:t>) /AB 197 (Garcia)</a:t>
            </a:r>
            <a:br>
              <a:rPr lang="en-US" sz="3200" b="1" u="sng" dirty="0"/>
            </a:br>
            <a:r>
              <a:rPr lang="en-US" sz="3200" b="1" dirty="0"/>
              <a:t>GHG Reductions Beyond 2020 and ARB Oversight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solidFill>
                  <a:srgbClr val="000000"/>
                </a:solidFill>
              </a:rPr>
              <a:t>But CARB </a:t>
            </a:r>
            <a:r>
              <a:rPr lang="en-US" dirty="0" smtClean="0">
                <a:solidFill>
                  <a:srgbClr val="000000"/>
                </a:solidFill>
              </a:rPr>
              <a:t>has already </a:t>
            </a:r>
            <a:r>
              <a:rPr lang="en-US" dirty="0">
                <a:solidFill>
                  <a:srgbClr val="000000"/>
                </a:solidFill>
              </a:rPr>
              <a:t>started on the 2030 strategies including land use and VMT reduction </a:t>
            </a:r>
            <a:r>
              <a:rPr lang="en-US" dirty="0" smtClean="0">
                <a:solidFill>
                  <a:srgbClr val="000000"/>
                </a:solidFill>
              </a:rPr>
              <a:t>strategies</a:t>
            </a:r>
          </a:p>
          <a:p>
            <a:r>
              <a:rPr lang="en-US" dirty="0" smtClean="0">
                <a:solidFill>
                  <a:srgbClr val="000000"/>
                </a:solidFill>
              </a:rPr>
              <a:t>Passage is </a:t>
            </a:r>
            <a:r>
              <a:rPr lang="en-US" dirty="0">
                <a:solidFill>
                  <a:srgbClr val="000000"/>
                </a:solidFill>
              </a:rPr>
              <a:t>important for planners to provide direction for </a:t>
            </a:r>
            <a:r>
              <a:rPr lang="en-US" dirty="0" smtClean="0">
                <a:solidFill>
                  <a:srgbClr val="000000"/>
                </a:solidFill>
              </a:rPr>
              <a:t>analysis of projects </a:t>
            </a:r>
            <a:r>
              <a:rPr lang="en-US" dirty="0">
                <a:solidFill>
                  <a:srgbClr val="000000"/>
                </a:solidFill>
              </a:rPr>
              <a:t>with GHG impacts beyond </a:t>
            </a:r>
            <a:r>
              <a:rPr lang="en-US" dirty="0" smtClean="0">
                <a:solidFill>
                  <a:srgbClr val="000000"/>
                </a:solidFill>
              </a:rPr>
              <a:t>2020</a:t>
            </a:r>
          </a:p>
          <a:p>
            <a:r>
              <a:rPr lang="en-US" dirty="0" smtClean="0">
                <a:solidFill>
                  <a:srgbClr val="000000"/>
                </a:solidFill>
              </a:rPr>
              <a:t>And with the legislature’s blessing extending AB 32 legislatively, it eliminates a </a:t>
            </a:r>
            <a:r>
              <a:rPr lang="en-US" dirty="0">
                <a:solidFill>
                  <a:srgbClr val="000000"/>
                </a:solidFill>
              </a:rPr>
              <a:t>legal cloud of a regulatory extension without legislative approval </a:t>
            </a:r>
            <a:endParaRPr lang="en-US" dirty="0" smtClean="0">
              <a:solidFill>
                <a:srgbClr val="000000"/>
              </a:solidFill>
            </a:endParaRPr>
          </a:p>
          <a:p>
            <a:r>
              <a:rPr lang="en-US" dirty="0" smtClean="0">
                <a:solidFill>
                  <a:srgbClr val="000000"/>
                </a:solidFill>
              </a:rPr>
              <a:t>Importantly, it does </a:t>
            </a:r>
            <a:r>
              <a:rPr lang="en-US" dirty="0">
                <a:solidFill>
                  <a:srgbClr val="000000"/>
                </a:solidFill>
              </a:rPr>
              <a:t>not extend Cap &amp; Trade </a:t>
            </a:r>
            <a:r>
              <a:rPr lang="en-US" dirty="0" smtClean="0">
                <a:solidFill>
                  <a:srgbClr val="000000"/>
                </a:solidFill>
              </a:rPr>
              <a:t>(that extension will need </a:t>
            </a:r>
            <a:r>
              <a:rPr lang="en-US" dirty="0">
                <a:solidFill>
                  <a:srgbClr val="000000"/>
                </a:solidFill>
              </a:rPr>
              <a:t>2/</a:t>
            </a:r>
            <a:r>
              <a:rPr lang="en-US" dirty="0" smtClean="0">
                <a:solidFill>
                  <a:srgbClr val="000000"/>
                </a:solidFill>
              </a:rPr>
              <a:t>3 vote and may be a 2017 bill)  </a:t>
            </a:r>
            <a:endParaRPr lang="en-US" dirty="0">
              <a:solidFill>
                <a:srgbClr val="000000"/>
              </a:solidFill>
            </a:endParaRPr>
          </a:p>
          <a:p>
            <a:r>
              <a:rPr lang="en-US" b="1" dirty="0"/>
              <a:t>Position: Support</a:t>
            </a:r>
          </a:p>
          <a:p>
            <a:r>
              <a:rPr lang="en-US" b="1" dirty="0"/>
              <a:t>Location: Signed by Governo</a:t>
            </a:r>
            <a:r>
              <a:rPr lang="en-US" dirty="0"/>
              <a:t>r</a:t>
            </a:r>
          </a:p>
          <a:p>
            <a:endParaRPr lang="en-US"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76</a:t>
            </a:fld>
            <a:endParaRPr lang="en-US">
              <a:effectLst/>
            </a:endParaRPr>
          </a:p>
        </p:txBody>
      </p:sp>
    </p:spTree>
    <p:extLst>
      <p:ext uri="{BB962C8B-B14F-4D97-AF65-F5344CB8AC3E}">
        <p14:creationId xmlns:p14="http://schemas.microsoft.com/office/powerpoint/2010/main" val="4250562451"/>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SB 32 (Pavley) /AB 197 (Garcia)</a:t>
            </a:r>
            <a:br>
              <a:rPr lang="en-US" sz="3200" b="1" u="sng">
                <a:effectLst/>
                <a:cs typeface="Arial"/>
              </a:rPr>
            </a:br>
            <a:r>
              <a:rPr lang="en-US" sz="3200" b="1">
                <a:effectLst/>
                <a:cs typeface="Arial"/>
              </a:rPr>
              <a:t>GHG Reductions Beyond 2020 and ARB Oversight </a:t>
            </a:r>
            <a:endParaRPr lang="en-US" sz="3200">
              <a:effectLst/>
            </a:endParaRPr>
          </a:p>
        </p:txBody>
      </p:sp>
      <p:sp>
        <p:nvSpPr>
          <p:cNvPr id="3" name="Content Placeholder 2"/>
          <p:cNvSpPr>
            <a:spLocks noGrp="1"/>
          </p:cNvSpPr>
          <p:nvPr>
            <p:ph idx="1"/>
          </p:nvPr>
        </p:nvSpPr>
        <p:spPr>
          <a:effectLst/>
        </p:spPr>
        <p:txBody>
          <a:bodyPr>
            <a:normAutofit fontScale="92500"/>
          </a:bodyPr>
          <a:lstStyle/>
          <a:p>
            <a:pPr marL="0" indent="0">
              <a:buNone/>
            </a:pPr>
            <a:r>
              <a:rPr lang="en-US" b="1" u="sng" dirty="0">
                <a:effectLst/>
              </a:rPr>
              <a:t>AB 197 (Garcia) – Legislative oversight of CARB GHG program and new CARB emission reduction authority:</a:t>
            </a:r>
            <a:r>
              <a:rPr lang="en-US" dirty="0">
                <a:effectLst/>
              </a:rPr>
              <a:t> </a:t>
            </a:r>
            <a:endParaRPr lang="en-US" dirty="0" smtClean="0">
              <a:solidFill>
                <a:srgbClr val="0000FF"/>
              </a:solidFill>
              <a:effectLst/>
            </a:endParaRPr>
          </a:p>
          <a:p>
            <a:r>
              <a:rPr lang="en-US" dirty="0" smtClean="0">
                <a:solidFill>
                  <a:srgbClr val="000000"/>
                </a:solidFill>
                <a:effectLst/>
              </a:rPr>
              <a:t>Intended </a:t>
            </a:r>
            <a:r>
              <a:rPr lang="en-US" dirty="0">
                <a:solidFill>
                  <a:srgbClr val="000000"/>
                </a:solidFill>
                <a:effectLst/>
              </a:rPr>
              <a:t>to divert additional funds and increase emission reductions in and near disadvantaged </a:t>
            </a:r>
            <a:r>
              <a:rPr lang="en-US" dirty="0" smtClean="0">
                <a:solidFill>
                  <a:srgbClr val="000000"/>
                </a:solidFill>
                <a:effectLst/>
              </a:rPr>
              <a:t>communities</a:t>
            </a:r>
          </a:p>
          <a:p>
            <a:r>
              <a:rPr lang="en-US" dirty="0" smtClean="0">
                <a:solidFill>
                  <a:srgbClr val="000000"/>
                </a:solidFill>
              </a:rPr>
              <a:t>Increases through statute legislative </a:t>
            </a:r>
            <a:r>
              <a:rPr lang="en-US" dirty="0" smtClean="0">
                <a:solidFill>
                  <a:srgbClr val="000000"/>
                </a:solidFill>
                <a:effectLst/>
              </a:rPr>
              <a:t>oversight </a:t>
            </a:r>
            <a:r>
              <a:rPr lang="en-US" dirty="0">
                <a:solidFill>
                  <a:srgbClr val="000000"/>
                </a:solidFill>
                <a:effectLst/>
              </a:rPr>
              <a:t>of future CARB SB 32 GHG emission strategies, to </a:t>
            </a:r>
            <a:r>
              <a:rPr lang="en-US" dirty="0" smtClean="0">
                <a:solidFill>
                  <a:srgbClr val="000000"/>
                </a:solidFill>
                <a:effectLst/>
              </a:rPr>
              <a:t>balance CARB authority</a:t>
            </a:r>
          </a:p>
          <a:p>
            <a:r>
              <a:rPr lang="en-US" dirty="0" smtClean="0">
                <a:solidFill>
                  <a:srgbClr val="000000"/>
                </a:solidFill>
                <a:effectLst/>
              </a:rPr>
              <a:t>But </a:t>
            </a:r>
            <a:r>
              <a:rPr lang="en-US" dirty="0">
                <a:solidFill>
                  <a:srgbClr val="000000"/>
                </a:solidFill>
                <a:effectLst/>
              </a:rPr>
              <a:t>doesn’t actually </a:t>
            </a:r>
            <a:r>
              <a:rPr lang="en-US" dirty="0" smtClean="0">
                <a:solidFill>
                  <a:srgbClr val="000000"/>
                </a:solidFill>
                <a:effectLst/>
              </a:rPr>
              <a:t>provide </a:t>
            </a:r>
            <a:r>
              <a:rPr lang="en-US" dirty="0">
                <a:solidFill>
                  <a:srgbClr val="000000"/>
                </a:solidFill>
                <a:effectLst/>
              </a:rPr>
              <a:t>the Legislature </a:t>
            </a:r>
            <a:r>
              <a:rPr lang="en-US" dirty="0" smtClean="0">
                <a:solidFill>
                  <a:srgbClr val="000000"/>
                </a:solidFill>
                <a:effectLst/>
              </a:rPr>
              <a:t>with </a:t>
            </a:r>
            <a:r>
              <a:rPr lang="en-US" dirty="0">
                <a:solidFill>
                  <a:srgbClr val="000000"/>
                </a:solidFill>
                <a:effectLst/>
              </a:rPr>
              <a:t>authority over CARB’s ability to adopt whatever emission strategies </a:t>
            </a:r>
            <a:r>
              <a:rPr lang="en-US" dirty="0" smtClean="0">
                <a:solidFill>
                  <a:srgbClr val="000000"/>
                </a:solidFill>
              </a:rPr>
              <a:t>CARB decides</a:t>
            </a:r>
            <a:r>
              <a:rPr lang="en-US" dirty="0" smtClean="0">
                <a:solidFill>
                  <a:srgbClr val="000000"/>
                </a:solidFill>
                <a:effectLst/>
              </a:rPr>
              <a:t> </a:t>
            </a:r>
            <a:r>
              <a:rPr lang="en-US" dirty="0">
                <a:solidFill>
                  <a:srgbClr val="000000"/>
                </a:solidFill>
                <a:effectLst/>
              </a:rPr>
              <a:t>to </a:t>
            </a:r>
            <a:r>
              <a:rPr lang="en-US" dirty="0" smtClean="0">
                <a:solidFill>
                  <a:srgbClr val="000000"/>
                </a:solidFill>
                <a:effectLst/>
              </a:rPr>
              <a:t>approve </a:t>
            </a:r>
            <a:endParaRPr lang="en-US" dirty="0" smtClean="0">
              <a:solidFill>
                <a:srgbClr val="000000"/>
              </a:solidFill>
              <a:effectLst/>
              <a:latin typeface="Arial"/>
              <a:cs typeface="Arial"/>
            </a:endParaRP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77</a:t>
            </a:fld>
            <a:endParaRPr lang="en-US">
              <a:effectLst/>
            </a:endParaRPr>
          </a:p>
        </p:txBody>
      </p:sp>
    </p:spTree>
    <p:extLst>
      <p:ext uri="{BB962C8B-B14F-4D97-AF65-F5344CB8AC3E}">
        <p14:creationId xmlns:p14="http://schemas.microsoft.com/office/powerpoint/2010/main" val="2967317093"/>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742612"/>
            <a:ext cx="6781800" cy="1429587"/>
          </a:xfrm>
          <a:effectLst/>
        </p:spPr>
        <p:txBody>
          <a:bodyPr>
            <a:normAutofit fontScale="90000"/>
          </a:bodyPr>
          <a:lstStyle/>
          <a:p>
            <a:pPr algn="ctr"/>
            <a:r>
              <a:rPr lang="en-US" sz="3200" b="1" u="sng">
                <a:effectLst/>
                <a:cs typeface="Arial"/>
              </a:rPr>
              <a:t>SB 32 (Pavley) /AB 197 (Garcia)</a:t>
            </a:r>
            <a:br>
              <a:rPr lang="en-US" sz="3200" b="1" u="sng">
                <a:effectLst/>
                <a:cs typeface="Arial"/>
              </a:rPr>
            </a:br>
            <a:r>
              <a:rPr lang="en-US" sz="3200" b="1">
                <a:effectLst/>
                <a:cs typeface="Arial"/>
              </a:rPr>
              <a:t>GHG Reductions Beyond 2020 and ARB Oversight </a:t>
            </a:r>
            <a:endParaRPr lang="en-US" sz="3200">
              <a:effectLst/>
            </a:endParaRPr>
          </a:p>
        </p:txBody>
      </p:sp>
      <p:sp>
        <p:nvSpPr>
          <p:cNvPr id="3" name="Content Placeholder 2"/>
          <p:cNvSpPr>
            <a:spLocks noGrp="1"/>
          </p:cNvSpPr>
          <p:nvPr>
            <p:ph idx="1"/>
          </p:nvPr>
        </p:nvSpPr>
        <p:spPr>
          <a:effectLst/>
        </p:spPr>
        <p:txBody>
          <a:bodyPr>
            <a:normAutofit fontScale="92500" lnSpcReduction="20000"/>
          </a:bodyPr>
          <a:lstStyle/>
          <a:p>
            <a:r>
              <a:rPr lang="en-US" dirty="0" smtClean="0">
                <a:solidFill>
                  <a:srgbClr val="000000"/>
                </a:solidFill>
                <a:effectLst/>
              </a:rPr>
              <a:t>KEY NEW PROVISION: Grants CARB </a:t>
            </a:r>
            <a:r>
              <a:rPr lang="en-US" dirty="0">
                <a:solidFill>
                  <a:srgbClr val="000000"/>
                </a:solidFill>
                <a:effectLst/>
              </a:rPr>
              <a:t>new powers to go beyond the SB 32 targets to regulate large stationary facilities, mobile sources, and all other sources </a:t>
            </a:r>
            <a:r>
              <a:rPr lang="en-US" dirty="0" smtClean="0">
                <a:solidFill>
                  <a:srgbClr val="000000"/>
                </a:solidFill>
                <a:effectLst/>
              </a:rPr>
              <a:t>not only for </a:t>
            </a:r>
            <a:r>
              <a:rPr lang="en-US" dirty="0">
                <a:solidFill>
                  <a:srgbClr val="000000"/>
                </a:solidFill>
                <a:effectLst/>
              </a:rPr>
              <a:t>GHG emission reductions, but also </a:t>
            </a:r>
            <a:r>
              <a:rPr lang="en-US" u="sng" dirty="0">
                <a:solidFill>
                  <a:srgbClr val="000000"/>
                </a:solidFill>
                <a:effectLst/>
              </a:rPr>
              <a:t>criteria pollutant and air contaminant reductions </a:t>
            </a:r>
            <a:r>
              <a:rPr lang="en-US" dirty="0">
                <a:solidFill>
                  <a:srgbClr val="000000"/>
                </a:solidFill>
                <a:effectLst/>
              </a:rPr>
              <a:t>particularly in areas near large emitting </a:t>
            </a:r>
            <a:r>
              <a:rPr lang="en-US" dirty="0" smtClean="0">
                <a:solidFill>
                  <a:srgbClr val="000000"/>
                </a:solidFill>
                <a:effectLst/>
              </a:rPr>
              <a:t>facilities -- also may set up basis for new emission caps on major facilities</a:t>
            </a:r>
          </a:p>
          <a:p>
            <a:r>
              <a:rPr lang="en-US" dirty="0">
                <a:solidFill>
                  <a:srgbClr val="000000"/>
                </a:solidFill>
                <a:effectLst/>
              </a:rPr>
              <a:t>Both SB 32 and AB 197 were near death until the Governor decided to make the bills a </a:t>
            </a:r>
            <a:r>
              <a:rPr lang="en-US" dirty="0" smtClean="0">
                <a:solidFill>
                  <a:srgbClr val="000000"/>
                </a:solidFill>
                <a:effectLst/>
              </a:rPr>
              <a:t>priority, </a:t>
            </a:r>
            <a:r>
              <a:rPr lang="en-US" dirty="0">
                <a:solidFill>
                  <a:srgbClr val="000000"/>
                </a:solidFill>
                <a:effectLst/>
              </a:rPr>
              <a:t>keeping the new proposals secret and passing both bills in one </a:t>
            </a:r>
            <a:r>
              <a:rPr lang="en-US" dirty="0" smtClean="0">
                <a:solidFill>
                  <a:srgbClr val="000000"/>
                </a:solidFill>
                <a:effectLst/>
              </a:rPr>
              <a:t>day</a:t>
            </a:r>
          </a:p>
          <a:p>
            <a:r>
              <a:rPr lang="en-US" b="1" dirty="0" smtClean="0">
                <a:effectLst/>
              </a:rPr>
              <a:t>Position: Watch</a:t>
            </a:r>
          </a:p>
          <a:p>
            <a:r>
              <a:rPr lang="en-US" b="1" dirty="0" smtClean="0">
                <a:effectLst/>
              </a:rPr>
              <a:t>Location: Signed by Governor</a:t>
            </a:r>
            <a:endParaRPr lang="en-US" b="1"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78</a:t>
            </a:fld>
            <a:endParaRPr lang="en-US">
              <a:effectLst/>
            </a:endParaRPr>
          </a:p>
        </p:txBody>
      </p:sp>
    </p:spTree>
    <p:extLst>
      <p:ext uri="{BB962C8B-B14F-4D97-AF65-F5344CB8AC3E}">
        <p14:creationId xmlns:p14="http://schemas.microsoft.com/office/powerpoint/2010/main" val="614689022"/>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dirty="0">
                <a:effectLst/>
              </a:rPr>
              <a:t>Cap and Trade </a:t>
            </a:r>
            <a:r>
              <a:rPr lang="en-US" dirty="0" smtClean="0">
                <a:effectLst/>
              </a:rPr>
              <a:t>Funding </a:t>
            </a:r>
            <a:r>
              <a:rPr lang="en-US" dirty="0" smtClean="0">
                <a:solidFill>
                  <a:srgbClr val="000000"/>
                </a:solidFill>
                <a:effectLst/>
              </a:rPr>
              <a:t>AB 1613/AB 1550 </a:t>
            </a:r>
            <a:endParaRPr lang="en-US" dirty="0">
              <a:solidFill>
                <a:srgbClr val="000000"/>
              </a:solidFill>
              <a:effectLst/>
            </a:endParaRPr>
          </a:p>
        </p:txBody>
      </p:sp>
      <p:sp>
        <p:nvSpPr>
          <p:cNvPr id="3" name="Content Placeholder 2"/>
          <p:cNvSpPr>
            <a:spLocks noGrp="1"/>
          </p:cNvSpPr>
          <p:nvPr>
            <p:ph idx="1"/>
          </p:nvPr>
        </p:nvSpPr>
        <p:spPr>
          <a:effectLst/>
        </p:spPr>
        <p:txBody>
          <a:bodyPr/>
          <a:lstStyle/>
          <a:p>
            <a:r>
              <a:rPr lang="en-US" dirty="0">
                <a:solidFill>
                  <a:srgbClr val="000000"/>
                </a:solidFill>
                <a:effectLst/>
              </a:rPr>
              <a:t>Governor </a:t>
            </a:r>
            <a:r>
              <a:rPr lang="en-US" dirty="0" smtClean="0">
                <a:solidFill>
                  <a:srgbClr val="000000"/>
                </a:solidFill>
                <a:effectLst/>
              </a:rPr>
              <a:t>Brown and leadership near the end of session agreed to an </a:t>
            </a:r>
            <a:r>
              <a:rPr lang="en-US" dirty="0">
                <a:solidFill>
                  <a:srgbClr val="000000"/>
                </a:solidFill>
                <a:effectLst/>
              </a:rPr>
              <a:t>expenditure plan for unallocated cap-and-trade proceeds </a:t>
            </a:r>
            <a:endParaRPr lang="en-US" dirty="0" smtClean="0">
              <a:solidFill>
                <a:srgbClr val="000000"/>
              </a:solidFill>
              <a:effectLst/>
            </a:endParaRPr>
          </a:p>
          <a:p>
            <a:r>
              <a:rPr lang="en-US" dirty="0" smtClean="0">
                <a:solidFill>
                  <a:srgbClr val="000000"/>
                </a:solidFill>
                <a:effectLst/>
              </a:rPr>
              <a:t>Funding will benefit disadvantaged </a:t>
            </a:r>
            <a:r>
              <a:rPr lang="en-US" dirty="0">
                <a:solidFill>
                  <a:srgbClr val="000000"/>
                </a:solidFill>
                <a:effectLst/>
              </a:rPr>
              <a:t>communities</a:t>
            </a:r>
            <a:r>
              <a:rPr lang="en-US" dirty="0" smtClean="0">
                <a:solidFill>
                  <a:srgbClr val="000000"/>
                </a:solidFill>
                <a:effectLst/>
              </a:rPr>
              <a:t>, support clean transportation, </a:t>
            </a:r>
            <a:r>
              <a:rPr lang="en-US" dirty="0">
                <a:solidFill>
                  <a:srgbClr val="000000"/>
                </a:solidFill>
                <a:effectLst/>
              </a:rPr>
              <a:t>reduce short-lived climate </a:t>
            </a:r>
            <a:r>
              <a:rPr lang="en-US" dirty="0" smtClean="0">
                <a:solidFill>
                  <a:srgbClr val="000000"/>
                </a:solidFill>
                <a:effectLst/>
              </a:rPr>
              <a:t>pollutants (diesel particulate/dairy) </a:t>
            </a:r>
            <a:r>
              <a:rPr lang="en-US" dirty="0">
                <a:solidFill>
                  <a:srgbClr val="000000"/>
                </a:solidFill>
                <a:effectLst/>
              </a:rPr>
              <a:t>and protect natural </a:t>
            </a:r>
            <a:r>
              <a:rPr lang="en-US" dirty="0" smtClean="0">
                <a:solidFill>
                  <a:srgbClr val="000000"/>
                </a:solidFill>
                <a:effectLst/>
              </a:rPr>
              <a:t>ecosystems</a:t>
            </a:r>
            <a:endParaRPr lang="en-US"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79</a:t>
            </a:fld>
            <a:endParaRPr lang="en-US">
              <a:effectLst/>
            </a:endParaRPr>
          </a:p>
        </p:txBody>
      </p:sp>
      <p:sp>
        <p:nvSpPr>
          <p:cNvPr id="6" name="TextBox 5"/>
          <p:cNvSpPr txBox="1"/>
          <p:nvPr/>
        </p:nvSpPr>
        <p:spPr>
          <a:xfrm>
            <a:off x="8483600" y="6468533"/>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390174570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Density Bonus</a:t>
            </a:r>
            <a:endParaRPr lang="en-US" sz="3600">
              <a:effectLst/>
            </a:endParaRPr>
          </a:p>
        </p:txBody>
      </p:sp>
      <p:sp>
        <p:nvSpPr>
          <p:cNvPr id="3" name="Content Placeholder 2"/>
          <p:cNvSpPr>
            <a:spLocks noGrp="1"/>
          </p:cNvSpPr>
          <p:nvPr>
            <p:ph idx="1"/>
          </p:nvPr>
        </p:nvSpPr>
        <p:spPr>
          <a:effectLst/>
        </p:spPr>
        <p:txBody>
          <a:bodyPr>
            <a:normAutofit/>
          </a:bodyPr>
          <a:lstStyle/>
          <a:p>
            <a:r>
              <a:rPr lang="en-US">
                <a:effectLst/>
              </a:rPr>
              <a:t>Defines "partner" as the formation of a partnership, limited </a:t>
            </a:r>
            <a:r>
              <a:rPr lang="en-US" smtClean="0">
                <a:effectLst/>
              </a:rPr>
              <a:t>liability </a:t>
            </a:r>
            <a:r>
              <a:rPr lang="en-US">
                <a:effectLst/>
              </a:rPr>
              <a:t>company, corporation, or other </a:t>
            </a:r>
            <a:r>
              <a:rPr lang="en-US" smtClean="0">
                <a:effectLst/>
              </a:rPr>
              <a:t>legal entity in </a:t>
            </a:r>
            <a:r>
              <a:rPr lang="en-US">
                <a:effectLst/>
              </a:rPr>
              <a:t>which the commercial development applicant and </a:t>
            </a:r>
            <a:r>
              <a:rPr lang="en-US" smtClean="0">
                <a:effectLst/>
              </a:rPr>
              <a:t>the </a:t>
            </a:r>
            <a:r>
              <a:rPr lang="en-US">
                <a:effectLst/>
              </a:rPr>
              <a:t>affordable housing developer are each </a:t>
            </a:r>
            <a:r>
              <a:rPr lang="en-US" smtClean="0">
                <a:effectLst/>
              </a:rPr>
              <a:t>participants </a:t>
            </a:r>
          </a:p>
          <a:p>
            <a:r>
              <a:rPr lang="en-US" smtClean="0">
                <a:effectLst/>
              </a:rPr>
              <a:t>or </a:t>
            </a:r>
            <a:r>
              <a:rPr lang="en-US">
                <a:effectLst/>
              </a:rPr>
              <a:t>a contract or </a:t>
            </a:r>
            <a:r>
              <a:rPr lang="en-US" smtClean="0">
                <a:effectLst/>
              </a:rPr>
              <a:t>agreement </a:t>
            </a:r>
            <a:r>
              <a:rPr lang="en-US">
                <a:effectLst/>
              </a:rPr>
              <a:t>between a commercial development applicant and affordable </a:t>
            </a:r>
            <a:r>
              <a:rPr lang="en-US" smtClean="0">
                <a:effectLst/>
              </a:rPr>
              <a:t>housing </a:t>
            </a:r>
            <a:r>
              <a:rPr lang="en-US">
                <a:effectLst/>
              </a:rPr>
              <a:t>developer for the development of both the commercial </a:t>
            </a:r>
            <a:r>
              <a:rPr lang="en-US" smtClean="0">
                <a:effectLst/>
              </a:rPr>
              <a:t>and </a:t>
            </a:r>
            <a:r>
              <a:rPr lang="en-US">
                <a:effectLst/>
              </a:rPr>
              <a:t>the affordable housing </a:t>
            </a:r>
            <a:r>
              <a:rPr lang="en-US" smtClean="0">
                <a:effectLst/>
              </a:rPr>
              <a:t>properties</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a:t>
            </a:fld>
            <a:endParaRPr lang="en-US">
              <a:effectLst/>
            </a:endParaRPr>
          </a:p>
        </p:txBody>
      </p:sp>
    </p:spTree>
    <p:extLst>
      <p:ext uri="{BB962C8B-B14F-4D97-AF65-F5344CB8AC3E}">
        <p14:creationId xmlns:p14="http://schemas.microsoft.com/office/powerpoint/2010/main" val="3043573269"/>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r>
              <a:rPr lang="en-US">
                <a:effectLst/>
              </a:rPr>
              <a:t>Cap and Trade Funding </a:t>
            </a:r>
          </a:p>
        </p:txBody>
      </p:sp>
      <p:sp>
        <p:nvSpPr>
          <p:cNvPr id="3" name="Content Placeholder 2"/>
          <p:cNvSpPr>
            <a:spLocks noGrp="1"/>
          </p:cNvSpPr>
          <p:nvPr>
            <p:ph idx="1"/>
          </p:nvPr>
        </p:nvSpPr>
        <p:spPr>
          <a:effectLst/>
        </p:spPr>
        <p:txBody>
          <a:bodyPr/>
          <a:lstStyle/>
          <a:p>
            <a:r>
              <a:rPr lang="en-US" dirty="0">
                <a:solidFill>
                  <a:srgbClr val="000000"/>
                </a:solidFill>
                <a:effectLst/>
              </a:rPr>
              <a:t>Under current law, 60 percent of annual auction proceeds are allocated on an ongoing basis to public transit, affordable housing, sustainable communities and high-speed </a:t>
            </a:r>
            <a:r>
              <a:rPr lang="en-US" dirty="0" smtClean="0">
                <a:solidFill>
                  <a:srgbClr val="000000"/>
                </a:solidFill>
                <a:effectLst/>
              </a:rPr>
              <a:t>rail</a:t>
            </a:r>
          </a:p>
          <a:p>
            <a:r>
              <a:rPr lang="en-US" dirty="0" smtClean="0">
                <a:solidFill>
                  <a:srgbClr val="000000"/>
                </a:solidFill>
                <a:effectLst/>
              </a:rPr>
              <a:t>The new plan invests </a:t>
            </a:r>
            <a:r>
              <a:rPr lang="en-US" dirty="0">
                <a:solidFill>
                  <a:srgbClr val="000000"/>
                </a:solidFill>
                <a:effectLst/>
              </a:rPr>
              <a:t>$900 million of the remaining unallocated funds for fiscal year 2016-17, and reserves approximately $462 million for appropriation in future </a:t>
            </a:r>
            <a:r>
              <a:rPr lang="en-US" dirty="0" smtClean="0">
                <a:solidFill>
                  <a:srgbClr val="000000"/>
                </a:solidFill>
                <a:effectLst/>
              </a:rPr>
              <a:t>years</a:t>
            </a:r>
            <a:endParaRPr lang="en-US"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80</a:t>
            </a:fld>
            <a:endParaRPr lang="en-US">
              <a:effectLst/>
            </a:endParaRPr>
          </a:p>
        </p:txBody>
      </p:sp>
    </p:spTree>
    <p:extLst>
      <p:ext uri="{BB962C8B-B14F-4D97-AF65-F5344CB8AC3E}">
        <p14:creationId xmlns:p14="http://schemas.microsoft.com/office/powerpoint/2010/main" val="1437551597"/>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r>
              <a:rPr lang="en-US">
                <a:effectLst/>
              </a:rPr>
              <a:t>Cap and Trade Funding </a:t>
            </a:r>
          </a:p>
        </p:txBody>
      </p:sp>
      <p:sp>
        <p:nvSpPr>
          <p:cNvPr id="3" name="Content Placeholder 2"/>
          <p:cNvSpPr>
            <a:spLocks noGrp="1"/>
          </p:cNvSpPr>
          <p:nvPr>
            <p:ph idx="1"/>
          </p:nvPr>
        </p:nvSpPr>
        <p:spPr>
          <a:xfrm>
            <a:off x="838200" y="996791"/>
            <a:ext cx="7543800" cy="3886200"/>
          </a:xfrm>
          <a:effectLst/>
        </p:spPr>
        <p:txBody>
          <a:bodyPr>
            <a:normAutofit fontScale="92500"/>
          </a:bodyPr>
          <a:lstStyle/>
          <a:p>
            <a:r>
              <a:rPr lang="en-US" dirty="0">
                <a:solidFill>
                  <a:srgbClr val="000000"/>
                </a:solidFill>
                <a:effectLst/>
              </a:rPr>
              <a:t>A</a:t>
            </a:r>
            <a:r>
              <a:rPr lang="en-US" dirty="0" smtClean="0">
                <a:solidFill>
                  <a:srgbClr val="000000"/>
                </a:solidFill>
                <a:effectLst/>
              </a:rPr>
              <a:t>greement targets </a:t>
            </a:r>
            <a:r>
              <a:rPr lang="en-US" dirty="0">
                <a:solidFill>
                  <a:srgbClr val="000000"/>
                </a:solidFill>
                <a:effectLst/>
              </a:rPr>
              <a:t>investment in disadvantaged communities disproportionately impacted by dirty air and carbon pollution and transportation-related programs, as transportation represents the largest source of greenhouse gas </a:t>
            </a:r>
            <a:r>
              <a:rPr lang="en-US" dirty="0" smtClean="0">
                <a:solidFill>
                  <a:srgbClr val="000000"/>
                </a:solidFill>
                <a:effectLst/>
              </a:rPr>
              <a:t>emissions</a:t>
            </a:r>
            <a:r>
              <a:rPr lang="en-US" dirty="0">
                <a:solidFill>
                  <a:srgbClr val="000000"/>
                </a:solidFill>
                <a:effectLst/>
              </a:rPr>
              <a:t> </a:t>
            </a:r>
            <a:endParaRPr lang="sk-SK" dirty="0">
              <a:solidFill>
                <a:srgbClr val="000000"/>
              </a:solidFill>
              <a:effectLst/>
            </a:endParaRPr>
          </a:p>
          <a:p>
            <a:r>
              <a:rPr lang="sk-SK" dirty="0">
                <a:solidFill>
                  <a:srgbClr val="000000"/>
                </a:solidFill>
                <a:effectLst/>
              </a:rPr>
              <a:t>G</a:t>
            </a:r>
            <a:r>
              <a:rPr lang="sk-SK" dirty="0" smtClean="0">
                <a:solidFill>
                  <a:srgbClr val="000000"/>
                </a:solidFill>
                <a:effectLst/>
              </a:rPr>
              <a:t>iven </a:t>
            </a:r>
            <a:r>
              <a:rPr lang="sk-SK" dirty="0">
                <a:solidFill>
                  <a:srgbClr val="000000"/>
                </a:solidFill>
                <a:effectLst/>
              </a:rPr>
              <a:t>the uncertainty associated with recent auctions of carbon credits, the agreement </a:t>
            </a:r>
            <a:r>
              <a:rPr lang="sk-SK" dirty="0" smtClean="0">
                <a:solidFill>
                  <a:srgbClr val="000000"/>
                </a:solidFill>
                <a:effectLst/>
              </a:rPr>
              <a:t>also </a:t>
            </a:r>
            <a:r>
              <a:rPr lang="sk-SK" dirty="0">
                <a:solidFill>
                  <a:srgbClr val="000000"/>
                </a:solidFill>
                <a:effectLst/>
              </a:rPr>
              <a:t>reserves one-third of the total amount for future </a:t>
            </a:r>
            <a:r>
              <a:rPr lang="sk-SK" dirty="0" smtClean="0">
                <a:solidFill>
                  <a:srgbClr val="000000"/>
                </a:solidFill>
                <a:effectLst/>
              </a:rPr>
              <a:t>allocation</a:t>
            </a:r>
            <a:endParaRPr lang="sk-SK" dirty="0">
              <a:solidFill>
                <a:srgbClr val="000000"/>
              </a:solidFill>
              <a:effectLst/>
            </a:endParaRPr>
          </a:p>
          <a:p>
            <a:r>
              <a:rPr lang="sk-SK" b="1" dirty="0" smtClean="0">
                <a:solidFill>
                  <a:srgbClr val="000000"/>
                </a:solidFill>
                <a:effectLst/>
              </a:rPr>
              <a:t>It also could fund planning related to these programs </a:t>
            </a:r>
            <a:r>
              <a:rPr lang="sk-SK" b="1" u="sng" dirty="0" smtClean="0">
                <a:solidFill>
                  <a:srgbClr val="000000"/>
                </a:solidFill>
                <a:effectLst/>
              </a:rPr>
              <a:t>but scoping plan will determine eligibility</a:t>
            </a:r>
            <a:endParaRPr lang="sk-SK" b="1" u="sng" dirty="0">
              <a:solidFill>
                <a:srgbClr val="000000"/>
              </a:solidFill>
              <a:effectLst/>
            </a:endParaRPr>
          </a:p>
          <a:p>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81</a:t>
            </a:fld>
            <a:endParaRPr lang="en-US">
              <a:effectLst/>
            </a:endParaRPr>
          </a:p>
        </p:txBody>
      </p:sp>
    </p:spTree>
    <p:extLst>
      <p:ext uri="{BB962C8B-B14F-4D97-AF65-F5344CB8AC3E}">
        <p14:creationId xmlns:p14="http://schemas.microsoft.com/office/powerpoint/2010/main" val="250503499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r>
              <a:rPr lang="en-US">
                <a:effectLst/>
              </a:rPr>
              <a:t>Cap and Trade Funding </a:t>
            </a:r>
          </a:p>
        </p:txBody>
      </p:sp>
      <p:sp>
        <p:nvSpPr>
          <p:cNvPr id="3" name="Content Placeholder 2"/>
          <p:cNvSpPr>
            <a:spLocks noGrp="1"/>
          </p:cNvSpPr>
          <p:nvPr>
            <p:ph idx="1"/>
          </p:nvPr>
        </p:nvSpPr>
        <p:spPr>
          <a:effectLst/>
        </p:spPr>
        <p:txBody>
          <a:bodyPr>
            <a:normAutofit/>
          </a:bodyPr>
          <a:lstStyle/>
          <a:p>
            <a:pPr marL="0" indent="0">
              <a:buNone/>
            </a:pPr>
            <a:r>
              <a:rPr lang="sk-SK" b="1" u="sng" dirty="0" smtClean="0"/>
              <a:t>The </a:t>
            </a:r>
            <a:r>
              <a:rPr lang="sk-SK" b="1" u="sng" dirty="0"/>
              <a:t>agreement </a:t>
            </a:r>
            <a:r>
              <a:rPr lang="sk-SK" b="1" u="sng" dirty="0" smtClean="0"/>
              <a:t>includes among others:</a:t>
            </a:r>
            <a:endParaRPr lang="sk-SK" b="1" u="sng" dirty="0"/>
          </a:p>
          <a:p>
            <a:r>
              <a:rPr lang="sk-SK" dirty="0" smtClean="0">
                <a:solidFill>
                  <a:srgbClr val="000000"/>
                </a:solidFill>
                <a:effectLst/>
              </a:rPr>
              <a:t>$140 </a:t>
            </a:r>
            <a:r>
              <a:rPr lang="sk-SK" dirty="0">
                <a:solidFill>
                  <a:srgbClr val="000000"/>
                </a:solidFill>
                <a:effectLst/>
              </a:rPr>
              <a:t>million to the Office of Planning and Research for the Strategic Growth Council to provide transformative climate communities </a:t>
            </a:r>
            <a:r>
              <a:rPr lang="sk-SK" dirty="0" smtClean="0">
                <a:solidFill>
                  <a:srgbClr val="000000"/>
                </a:solidFill>
                <a:effectLst/>
              </a:rPr>
              <a:t>grants</a:t>
            </a:r>
            <a:endParaRPr lang="sk-SK" dirty="0">
              <a:solidFill>
                <a:srgbClr val="000000"/>
              </a:solidFill>
              <a:effectLst/>
            </a:endParaRPr>
          </a:p>
          <a:p>
            <a:r>
              <a:rPr lang="sk-SK" dirty="0">
                <a:solidFill>
                  <a:srgbClr val="000000"/>
                </a:solidFill>
                <a:effectLst/>
              </a:rPr>
              <a:t>$135 million to the Transportation Agency for the Transit and Intercity Rail </a:t>
            </a:r>
            <a:r>
              <a:rPr lang="sk-SK" dirty="0" smtClean="0">
                <a:solidFill>
                  <a:srgbClr val="000000"/>
                </a:solidFill>
                <a:effectLst/>
              </a:rPr>
              <a:t>Program</a:t>
            </a:r>
            <a:endParaRPr lang="sk-SK" dirty="0">
              <a:solidFill>
                <a:srgbClr val="000000"/>
              </a:solidFill>
              <a:effectLst/>
            </a:endParaRPr>
          </a:p>
          <a:p>
            <a:r>
              <a:rPr lang="sk-SK" dirty="0">
                <a:solidFill>
                  <a:srgbClr val="000000"/>
                </a:solidFill>
                <a:effectLst/>
              </a:rPr>
              <a:t>$80 million to the Natural Resources Agency for the Urban Greening </a:t>
            </a:r>
            <a:r>
              <a:rPr lang="sk-SK" dirty="0" smtClean="0">
                <a:solidFill>
                  <a:srgbClr val="000000"/>
                </a:solidFill>
                <a:effectLst/>
              </a:rPr>
              <a:t>program</a:t>
            </a:r>
            <a:endParaRPr lang="sk-SK"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82</a:t>
            </a:fld>
            <a:endParaRPr lang="en-US">
              <a:effectLst/>
            </a:endParaRPr>
          </a:p>
        </p:txBody>
      </p:sp>
    </p:spTree>
    <p:extLst>
      <p:ext uri="{BB962C8B-B14F-4D97-AF65-F5344CB8AC3E}">
        <p14:creationId xmlns:p14="http://schemas.microsoft.com/office/powerpoint/2010/main" val="2968378900"/>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r>
              <a:rPr lang="en-US">
                <a:effectLst/>
              </a:rPr>
              <a:t>Cap and Trade Funding </a:t>
            </a:r>
          </a:p>
        </p:txBody>
      </p:sp>
      <p:sp>
        <p:nvSpPr>
          <p:cNvPr id="3" name="Content Placeholder 2"/>
          <p:cNvSpPr>
            <a:spLocks noGrp="1"/>
          </p:cNvSpPr>
          <p:nvPr>
            <p:ph idx="1"/>
          </p:nvPr>
        </p:nvSpPr>
        <p:spPr>
          <a:effectLst/>
        </p:spPr>
        <p:txBody>
          <a:bodyPr>
            <a:normAutofit lnSpcReduction="10000"/>
          </a:bodyPr>
          <a:lstStyle/>
          <a:p>
            <a:pPr marL="0" indent="0">
              <a:buNone/>
            </a:pPr>
            <a:r>
              <a:rPr lang="sk-SK" dirty="0" smtClean="0">
                <a:solidFill>
                  <a:srgbClr val="000000"/>
                </a:solidFill>
                <a:effectLst/>
              </a:rPr>
              <a:t>$40 </a:t>
            </a:r>
            <a:r>
              <a:rPr lang="sk-SK" dirty="0">
                <a:solidFill>
                  <a:srgbClr val="000000"/>
                </a:solidFill>
                <a:effectLst/>
              </a:rPr>
              <a:t>million to the Department of Forestry and Fire Protection, including:</a:t>
            </a:r>
          </a:p>
          <a:p>
            <a:r>
              <a:rPr lang="sk-SK" dirty="0">
                <a:solidFill>
                  <a:srgbClr val="000000"/>
                </a:solidFill>
                <a:effectLst/>
              </a:rPr>
              <a:t>$25 million for the Healthy Forest </a:t>
            </a:r>
            <a:r>
              <a:rPr lang="sk-SK" dirty="0" smtClean="0">
                <a:solidFill>
                  <a:srgbClr val="000000"/>
                </a:solidFill>
                <a:effectLst/>
              </a:rPr>
              <a:t>Program</a:t>
            </a:r>
            <a:endParaRPr lang="sk-SK" dirty="0">
              <a:solidFill>
                <a:srgbClr val="000000"/>
              </a:solidFill>
              <a:effectLst/>
            </a:endParaRPr>
          </a:p>
          <a:p>
            <a:r>
              <a:rPr lang="sk-SK" dirty="0">
                <a:solidFill>
                  <a:srgbClr val="000000"/>
                </a:solidFill>
                <a:effectLst/>
              </a:rPr>
              <a:t>$15 million for urban forestry </a:t>
            </a:r>
            <a:r>
              <a:rPr lang="sk-SK" dirty="0" smtClean="0">
                <a:solidFill>
                  <a:srgbClr val="000000"/>
                </a:solidFill>
                <a:effectLst/>
              </a:rPr>
              <a:t>programs</a:t>
            </a:r>
            <a:endParaRPr lang="sk-SK" dirty="0">
              <a:solidFill>
                <a:srgbClr val="000000"/>
              </a:solidFill>
              <a:effectLst/>
            </a:endParaRPr>
          </a:p>
          <a:p>
            <a:pPr marL="0" indent="0">
              <a:buNone/>
            </a:pPr>
            <a:r>
              <a:rPr lang="sk-SK" dirty="0">
                <a:solidFill>
                  <a:srgbClr val="000000"/>
                </a:solidFill>
                <a:effectLst/>
              </a:rPr>
              <a:t>$40 million to the Department of Resources Recycling and Recovery for waste diversion and greenhouse gas reduction financial </a:t>
            </a:r>
            <a:r>
              <a:rPr lang="sk-SK" dirty="0" smtClean="0">
                <a:solidFill>
                  <a:srgbClr val="000000"/>
                </a:solidFill>
                <a:effectLst/>
              </a:rPr>
              <a:t>assistance</a:t>
            </a:r>
          </a:p>
          <a:p>
            <a:pPr marL="0" indent="0">
              <a:buNone/>
            </a:pPr>
            <a:r>
              <a:rPr lang="sk-SK" dirty="0" smtClean="0">
                <a:solidFill>
                  <a:srgbClr val="000000"/>
                </a:solidFill>
                <a:effectLst/>
              </a:rPr>
              <a:t>$</a:t>
            </a:r>
            <a:r>
              <a:rPr lang="sk-SK" dirty="0">
                <a:solidFill>
                  <a:srgbClr val="000000"/>
                </a:solidFill>
                <a:effectLst/>
              </a:rPr>
              <a:t>20 million to the Department of Community Services and Development for weatherization and renewable energy projects</a:t>
            </a:r>
          </a:p>
          <a:p>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83</a:t>
            </a:fld>
            <a:endParaRPr lang="en-US">
              <a:effectLst/>
            </a:endParaRPr>
          </a:p>
        </p:txBody>
      </p:sp>
      <p:sp>
        <p:nvSpPr>
          <p:cNvPr id="5" name="Rectangle 4"/>
          <p:cNvSpPr/>
          <p:nvPr/>
        </p:nvSpPr>
        <p:spPr>
          <a:xfrm>
            <a:off x="1127409" y="-218152"/>
            <a:ext cx="5730591" cy="1754327"/>
          </a:xfrm>
          <a:prstGeom prst="rect">
            <a:avLst/>
          </a:prstGeom>
          <a:effectLst/>
        </p:spPr>
        <p:txBody>
          <a:bodyPr wrap="square">
            <a:spAutoFit/>
          </a:bodyPr>
          <a:lstStyle/>
          <a:p>
            <a:endParaRPr lang="sk-SK">
              <a:effectLst/>
            </a:endParaRPr>
          </a:p>
          <a:p>
            <a:endParaRPr lang="sk-SK" smtClean="0">
              <a:effectLst/>
            </a:endParaRPr>
          </a:p>
          <a:p>
            <a:endParaRPr lang="sk-SK">
              <a:effectLst/>
            </a:endParaRPr>
          </a:p>
          <a:p>
            <a:endParaRPr lang="sk-SK" smtClean="0">
              <a:effectLst/>
            </a:endParaRPr>
          </a:p>
          <a:p>
            <a:endParaRPr lang="sk-SK">
              <a:effectLst/>
            </a:endParaRPr>
          </a:p>
          <a:p>
            <a:endParaRPr lang="sk-SK">
              <a:effectLst/>
            </a:endParaRPr>
          </a:p>
        </p:txBody>
      </p:sp>
    </p:spTree>
    <p:extLst>
      <p:ext uri="{BB962C8B-B14F-4D97-AF65-F5344CB8AC3E}">
        <p14:creationId xmlns:p14="http://schemas.microsoft.com/office/powerpoint/2010/main" val="1931327514"/>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r>
              <a:rPr lang="en-US">
                <a:effectLst/>
              </a:rPr>
              <a:t>Cap and Trade Funding </a:t>
            </a:r>
          </a:p>
        </p:txBody>
      </p:sp>
      <p:sp>
        <p:nvSpPr>
          <p:cNvPr id="3" name="Content Placeholder 2"/>
          <p:cNvSpPr>
            <a:spLocks noGrp="1"/>
          </p:cNvSpPr>
          <p:nvPr>
            <p:ph idx="1"/>
          </p:nvPr>
        </p:nvSpPr>
        <p:spPr>
          <a:xfrm>
            <a:off x="762000" y="685800"/>
            <a:ext cx="7543800" cy="3886200"/>
          </a:xfrm>
          <a:effectLst/>
        </p:spPr>
        <p:txBody>
          <a:bodyPr>
            <a:normAutofit/>
          </a:bodyPr>
          <a:lstStyle/>
          <a:p>
            <a:r>
              <a:rPr lang="sk-SK" dirty="0">
                <a:solidFill>
                  <a:srgbClr val="000000"/>
                </a:solidFill>
                <a:effectLst/>
              </a:rPr>
              <a:t>$10 million to the Department of Transportation for the Active Transportation </a:t>
            </a:r>
            <a:r>
              <a:rPr lang="sk-SK" dirty="0" smtClean="0">
                <a:solidFill>
                  <a:srgbClr val="000000"/>
                </a:solidFill>
                <a:effectLst/>
              </a:rPr>
              <a:t>Program</a:t>
            </a:r>
            <a:endParaRPr lang="sk-SK" dirty="0">
              <a:solidFill>
                <a:srgbClr val="000000"/>
              </a:solidFill>
              <a:effectLst/>
            </a:endParaRPr>
          </a:p>
          <a:p>
            <a:r>
              <a:rPr lang="sk-SK" dirty="0">
                <a:solidFill>
                  <a:srgbClr val="000000"/>
                </a:solidFill>
                <a:effectLst/>
              </a:rPr>
              <a:t>$2 million to the Office of Planning and Research for the Strategic Growth Council to provide technical assistance to disadvantaged </a:t>
            </a:r>
            <a:r>
              <a:rPr lang="sk-SK" dirty="0" smtClean="0">
                <a:solidFill>
                  <a:srgbClr val="000000"/>
                </a:solidFill>
                <a:effectLst/>
              </a:rPr>
              <a:t>communities</a:t>
            </a:r>
            <a:endParaRPr lang="sk-SK" dirty="0">
              <a:solidFill>
                <a:srgbClr val="000000"/>
              </a:solidFill>
              <a:effectLst/>
            </a:endParaRPr>
          </a:p>
          <a:p>
            <a:endParaRPr lang="sk-SK" dirty="0">
              <a:solidFill>
                <a:srgbClr val="000000"/>
              </a:solidFill>
              <a:effectLst/>
            </a:endParaRPr>
          </a:p>
          <a:p>
            <a:r>
              <a:rPr lang="sk-SK" dirty="0">
                <a:solidFill>
                  <a:srgbClr val="000000"/>
                </a:solidFill>
                <a:effectLst/>
              </a:rPr>
              <a:t>Cap-and-trade investments in California, including expenditures in today's agreement, total $3.2 </a:t>
            </a:r>
            <a:r>
              <a:rPr lang="sk-SK" dirty="0" smtClean="0">
                <a:solidFill>
                  <a:srgbClr val="000000"/>
                </a:solidFill>
                <a:effectLst/>
              </a:rPr>
              <a:t>billion</a:t>
            </a:r>
            <a:endParaRPr lang="en-US" dirty="0">
              <a:solidFill>
                <a:srgbClr val="000000"/>
              </a:solidFill>
              <a:effectLst/>
            </a:endParaRPr>
          </a:p>
          <a:p>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84</a:t>
            </a:fld>
            <a:endParaRPr lang="en-US">
              <a:effectLst/>
            </a:endParaRPr>
          </a:p>
        </p:txBody>
      </p:sp>
    </p:spTree>
    <p:extLst>
      <p:ext uri="{BB962C8B-B14F-4D97-AF65-F5344CB8AC3E}">
        <p14:creationId xmlns:p14="http://schemas.microsoft.com/office/powerpoint/2010/main" val="447446329"/>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smtClean="0">
                <a:effectLst/>
              </a:rPr>
              <a:t>CARB 2030 TARGET SCOPING PLAN – LAND USE &amp; VMT STRATEGIES</a:t>
            </a:r>
            <a:endParaRPr lang="en-US" sz="3200" b="1">
              <a:effectLst/>
            </a:endParaRPr>
          </a:p>
        </p:txBody>
      </p:sp>
      <p:sp>
        <p:nvSpPr>
          <p:cNvPr id="3" name="Content Placeholder 2"/>
          <p:cNvSpPr>
            <a:spLocks noGrp="1"/>
          </p:cNvSpPr>
          <p:nvPr>
            <p:ph idx="1"/>
          </p:nvPr>
        </p:nvSpPr>
        <p:spPr>
          <a:effectLst/>
        </p:spPr>
        <p:txBody>
          <a:bodyPr/>
          <a:lstStyle/>
          <a:p>
            <a:r>
              <a:rPr lang="en-US" b="1" dirty="0" smtClean="0">
                <a:solidFill>
                  <a:srgbClr val="000000"/>
                </a:solidFill>
                <a:effectLst/>
              </a:rPr>
              <a:t>CARB has already begun discussions on its SB 32 Target Scoping Plan</a:t>
            </a:r>
          </a:p>
          <a:p>
            <a:r>
              <a:rPr lang="en-US" b="1" dirty="0" smtClean="0">
                <a:solidFill>
                  <a:srgbClr val="000000"/>
                </a:solidFill>
                <a:effectLst/>
              </a:rPr>
              <a:t>First workshop was on the Transportation Sector and included Land Use Vision &amp; Goals and VMT Reduction Strategies</a:t>
            </a:r>
          </a:p>
          <a:p>
            <a:r>
              <a:rPr lang="en-US" b="1" dirty="0" smtClean="0">
                <a:solidFill>
                  <a:srgbClr val="000000"/>
                </a:solidFill>
                <a:effectLst/>
              </a:rPr>
              <a:t>One more workshop in October ??</a:t>
            </a:r>
          </a:p>
          <a:p>
            <a:r>
              <a:rPr lang="en-US" b="1" dirty="0" smtClean="0">
                <a:solidFill>
                  <a:srgbClr val="000000"/>
                </a:solidFill>
                <a:effectLst/>
              </a:rPr>
              <a:t>On a fast track to go to Board at the November Board meeting for approval</a:t>
            </a:r>
            <a:endParaRPr lang="en-US" b="1"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85</a:t>
            </a:fld>
            <a:endParaRPr lang="en-US">
              <a:effectLst/>
            </a:endParaRPr>
          </a:p>
        </p:txBody>
      </p:sp>
      <p:sp>
        <p:nvSpPr>
          <p:cNvPr id="5" name="TextBox 4"/>
          <p:cNvSpPr txBox="1"/>
          <p:nvPr/>
        </p:nvSpPr>
        <p:spPr>
          <a:xfrm>
            <a:off x="8466667" y="6519333"/>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2579771709"/>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a:effectLst/>
              </a:rPr>
              <a:t>CARB 2030 TARGET SCOPING PLAN – LAND USE &amp; VMT STRATEGIES</a:t>
            </a:r>
          </a:p>
        </p:txBody>
      </p:sp>
      <p:sp>
        <p:nvSpPr>
          <p:cNvPr id="3" name="Content Placeholder 2"/>
          <p:cNvSpPr>
            <a:spLocks noGrp="1"/>
          </p:cNvSpPr>
          <p:nvPr>
            <p:ph idx="1"/>
          </p:nvPr>
        </p:nvSpPr>
        <p:spPr>
          <a:effectLst/>
        </p:spPr>
        <p:txBody>
          <a:bodyPr/>
          <a:lstStyle/>
          <a:p>
            <a:r>
              <a:rPr lang="en-US" dirty="0" smtClean="0">
                <a:solidFill>
                  <a:srgbClr val="FF6600"/>
                </a:solidFill>
                <a:effectLst/>
              </a:rPr>
              <a:t>Link to draft </a:t>
            </a:r>
            <a:r>
              <a:rPr lang="en-US" dirty="0" smtClean="0">
                <a:effectLst/>
              </a:rPr>
              <a:t>scoping plan and land use and VMT drafts:</a:t>
            </a:r>
          </a:p>
          <a:p>
            <a:r>
              <a:rPr lang="en-US" dirty="0" err="1" smtClean="0">
                <a:solidFill>
                  <a:srgbClr val="3366FF"/>
                </a:solidFill>
                <a:effectLst/>
              </a:rPr>
              <a:t>www.arb.ca.gov</a:t>
            </a:r>
            <a:r>
              <a:rPr lang="en-US" dirty="0" smtClean="0">
                <a:solidFill>
                  <a:srgbClr val="3366FF"/>
                </a:solidFill>
                <a:effectLst/>
              </a:rPr>
              <a:t>/cc/</a:t>
            </a:r>
            <a:r>
              <a:rPr lang="en-US" dirty="0" err="1" smtClean="0">
                <a:solidFill>
                  <a:srgbClr val="3366FF"/>
                </a:solidFill>
                <a:effectLst/>
              </a:rPr>
              <a:t>scopingplan</a:t>
            </a:r>
            <a:r>
              <a:rPr lang="en-US" dirty="0" smtClean="0">
                <a:solidFill>
                  <a:srgbClr val="3366FF"/>
                </a:solidFill>
                <a:effectLst/>
              </a:rPr>
              <a:t>/meetings/</a:t>
            </a:r>
            <a:r>
              <a:rPr lang="en-US" dirty="0" err="1" smtClean="0">
                <a:solidFill>
                  <a:srgbClr val="3366FF"/>
                </a:solidFill>
                <a:effectLst/>
              </a:rPr>
              <a:t>meetings.htm</a:t>
            </a:r>
            <a:endParaRPr lang="en-US" dirty="0" smtClean="0">
              <a:solidFill>
                <a:srgbClr val="3366FF"/>
              </a:solidFill>
              <a:effectLst/>
            </a:endParaRPr>
          </a:p>
          <a:p>
            <a:r>
              <a:rPr lang="en-US" dirty="0" smtClean="0">
                <a:effectLst/>
              </a:rPr>
              <a:t>Note these </a:t>
            </a:r>
            <a:r>
              <a:rPr lang="en-US" u="sng" dirty="0" smtClean="0">
                <a:solidFill>
                  <a:srgbClr val="FF6600"/>
                </a:solidFill>
                <a:effectLst/>
              </a:rPr>
              <a:t>two discussion papers</a:t>
            </a:r>
            <a:r>
              <a:rPr lang="en-US" dirty="0" smtClean="0">
                <a:effectLst/>
              </a:rPr>
              <a:t>:</a:t>
            </a:r>
          </a:p>
          <a:p>
            <a:r>
              <a:rPr lang="en-US" b="1" dirty="0" smtClean="0">
                <a:effectLst/>
              </a:rPr>
              <a:t>“Vibrant Communities and Landscapes”</a:t>
            </a:r>
          </a:p>
          <a:p>
            <a:r>
              <a:rPr lang="en-US" b="1" dirty="0" smtClean="0">
                <a:effectLst/>
              </a:rPr>
              <a:t>“Potential State-Level Strategies to Advance Sustainable, Equitable Communities and Reduce Vehicle Miles of Travel”</a:t>
            </a: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86</a:t>
            </a:fld>
            <a:endParaRPr lang="en-US">
              <a:effectLst/>
            </a:endParaRPr>
          </a:p>
        </p:txBody>
      </p:sp>
    </p:spTree>
    <p:extLst>
      <p:ext uri="{BB962C8B-B14F-4D97-AF65-F5344CB8AC3E}">
        <p14:creationId xmlns:p14="http://schemas.microsoft.com/office/powerpoint/2010/main" val="1800636035"/>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smtClean="0">
                <a:effectLst/>
              </a:rPr>
              <a:t>Vibrant Communities &amp; Landscapes – SB 32</a:t>
            </a:r>
            <a:endParaRPr lang="en-US">
              <a:effectLst/>
            </a:endParaRPr>
          </a:p>
        </p:txBody>
      </p:sp>
      <p:sp>
        <p:nvSpPr>
          <p:cNvPr id="3" name="Content Placeholder 2"/>
          <p:cNvSpPr>
            <a:spLocks noGrp="1"/>
          </p:cNvSpPr>
          <p:nvPr>
            <p:ph idx="1"/>
          </p:nvPr>
        </p:nvSpPr>
        <p:spPr>
          <a:effectLst/>
        </p:spPr>
        <p:txBody>
          <a:bodyPr>
            <a:normAutofit lnSpcReduction="10000"/>
          </a:bodyPr>
          <a:lstStyle/>
          <a:p>
            <a:pPr marL="0" indent="0">
              <a:buNone/>
            </a:pPr>
            <a:r>
              <a:rPr lang="en-US" b="1" dirty="0" smtClean="0">
                <a:solidFill>
                  <a:srgbClr val="000000"/>
                </a:solidFill>
                <a:effectLst/>
              </a:rPr>
              <a:t>A Vision for CA in 2050</a:t>
            </a:r>
          </a:p>
          <a:p>
            <a:r>
              <a:rPr lang="en-US" dirty="0" smtClean="0">
                <a:solidFill>
                  <a:srgbClr val="000000"/>
                </a:solidFill>
                <a:effectLst/>
              </a:rPr>
              <a:t>Key concepts: development patterns, land conservation and protection, and land management practices play a key role in meeting state goals (without mention of planning funding to reach goals – KEY GOAL FOR APA IN 2017)</a:t>
            </a:r>
          </a:p>
          <a:p>
            <a:r>
              <a:rPr lang="en-US" dirty="0" smtClean="0">
                <a:solidFill>
                  <a:srgbClr val="000000"/>
                </a:solidFill>
                <a:effectLst/>
              </a:rPr>
              <a:t>Desire to better consider land use in State climate change programs</a:t>
            </a:r>
          </a:p>
          <a:p>
            <a:r>
              <a:rPr lang="en-US" dirty="0" smtClean="0">
                <a:solidFill>
                  <a:srgbClr val="000000"/>
                </a:solidFill>
                <a:effectLst/>
              </a:rPr>
              <a:t>Integrate development and conservation patterns that help achieve State’s climate goals</a:t>
            </a:r>
            <a:endParaRPr lang="en-US"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87</a:t>
            </a:fld>
            <a:endParaRPr lang="en-US">
              <a:effectLst/>
            </a:endParaRPr>
          </a:p>
        </p:txBody>
      </p:sp>
      <p:sp>
        <p:nvSpPr>
          <p:cNvPr id="5" name="TextBox 4"/>
          <p:cNvSpPr txBox="1"/>
          <p:nvPr/>
        </p:nvSpPr>
        <p:spPr>
          <a:xfrm>
            <a:off x="8229600" y="6468533"/>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4031133766"/>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a:effectLst/>
              </a:rPr>
              <a:t>Vibrant Communities &amp; Landscapes – SB 32</a:t>
            </a:r>
          </a:p>
        </p:txBody>
      </p:sp>
      <p:sp>
        <p:nvSpPr>
          <p:cNvPr id="3" name="Content Placeholder 2"/>
          <p:cNvSpPr>
            <a:spLocks noGrp="1"/>
          </p:cNvSpPr>
          <p:nvPr>
            <p:ph idx="1"/>
          </p:nvPr>
        </p:nvSpPr>
        <p:spPr>
          <a:effectLst/>
        </p:spPr>
        <p:txBody>
          <a:bodyPr>
            <a:normAutofit fontScale="92500" lnSpcReduction="10000"/>
          </a:bodyPr>
          <a:lstStyle/>
          <a:p>
            <a:pPr marL="0" indent="0">
              <a:buNone/>
            </a:pPr>
            <a:r>
              <a:rPr lang="en-US" b="1" dirty="0" smtClean="0">
                <a:effectLst/>
              </a:rPr>
              <a:t>ACTIONS:</a:t>
            </a:r>
          </a:p>
          <a:p>
            <a:r>
              <a:rPr lang="en-US" dirty="0" smtClean="0">
                <a:solidFill>
                  <a:srgbClr val="000000"/>
                </a:solidFill>
                <a:effectLst/>
              </a:rPr>
              <a:t>Develop performance metrics for environmental, health, and equity outcomes associated with stronger land use policies</a:t>
            </a:r>
          </a:p>
          <a:p>
            <a:r>
              <a:rPr lang="en-US" dirty="0" smtClean="0">
                <a:solidFill>
                  <a:srgbClr val="000000"/>
                </a:solidFill>
                <a:effectLst/>
              </a:rPr>
              <a:t>Establish land conservation targets</a:t>
            </a:r>
          </a:p>
          <a:p>
            <a:r>
              <a:rPr lang="en-US" b="1" u="sng" dirty="0" smtClean="0">
                <a:solidFill>
                  <a:srgbClr val="000000"/>
                </a:solidFill>
                <a:effectLst/>
              </a:rPr>
              <a:t>Update regional SB 375 GHG reduction targets</a:t>
            </a:r>
            <a:r>
              <a:rPr lang="en-US" b="1" dirty="0" smtClean="0">
                <a:solidFill>
                  <a:srgbClr val="000000"/>
                </a:solidFill>
                <a:effectLst/>
              </a:rPr>
              <a:t> </a:t>
            </a:r>
            <a:r>
              <a:rPr lang="en-US" dirty="0" smtClean="0">
                <a:solidFill>
                  <a:srgbClr val="000000"/>
                </a:solidFill>
                <a:effectLst/>
              </a:rPr>
              <a:t>to achieve 2030 and 2050 GHG emission reduction targets (city/county reductions </a:t>
            </a:r>
            <a:r>
              <a:rPr lang="en-US" dirty="0" err="1" smtClean="0">
                <a:solidFill>
                  <a:srgbClr val="000000"/>
                </a:solidFill>
                <a:effectLst/>
              </a:rPr>
              <a:t>vs</a:t>
            </a:r>
            <a:r>
              <a:rPr lang="en-US" dirty="0" smtClean="0">
                <a:solidFill>
                  <a:srgbClr val="000000"/>
                </a:solidFill>
                <a:effectLst/>
              </a:rPr>
              <a:t> regional?)</a:t>
            </a:r>
          </a:p>
          <a:p>
            <a:r>
              <a:rPr lang="en-US" dirty="0" smtClean="0">
                <a:solidFill>
                  <a:srgbClr val="000000"/>
                </a:solidFill>
                <a:effectLst/>
              </a:rPr>
              <a:t>Develop policies and processes for infrastructure siting that are consistent with the State’s conservation, development, and population health goals</a:t>
            </a:r>
            <a:endParaRPr lang="en-US"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88</a:t>
            </a:fld>
            <a:endParaRPr lang="en-US">
              <a:effectLst/>
            </a:endParaRPr>
          </a:p>
        </p:txBody>
      </p:sp>
    </p:spTree>
    <p:extLst>
      <p:ext uri="{BB962C8B-B14F-4D97-AF65-F5344CB8AC3E}">
        <p14:creationId xmlns:p14="http://schemas.microsoft.com/office/powerpoint/2010/main" val="1103224347"/>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a:effectLst/>
              </a:rPr>
              <a:t>Vibrant Communities &amp; Landscapes – SB 32</a:t>
            </a:r>
          </a:p>
        </p:txBody>
      </p:sp>
      <p:sp>
        <p:nvSpPr>
          <p:cNvPr id="3" name="Content Placeholder 2"/>
          <p:cNvSpPr>
            <a:spLocks noGrp="1"/>
          </p:cNvSpPr>
          <p:nvPr>
            <p:ph idx="1"/>
          </p:nvPr>
        </p:nvSpPr>
        <p:spPr>
          <a:effectLst/>
        </p:spPr>
        <p:txBody>
          <a:bodyPr>
            <a:normAutofit fontScale="92500" lnSpcReduction="20000"/>
          </a:bodyPr>
          <a:lstStyle/>
          <a:p>
            <a:r>
              <a:rPr lang="en-US" dirty="0" smtClean="0">
                <a:solidFill>
                  <a:srgbClr val="000000"/>
                </a:solidFill>
                <a:effectLst/>
              </a:rPr>
              <a:t>Explore and develop financing, regulatory, and other tools to support more efficient and more equitable development</a:t>
            </a:r>
          </a:p>
          <a:p>
            <a:r>
              <a:rPr lang="en-US" dirty="0" smtClean="0">
                <a:solidFill>
                  <a:srgbClr val="000000"/>
                </a:solidFill>
                <a:effectLst/>
              </a:rPr>
              <a:t>Explore and develop financing, regulatory, and other tools to promote land protection and carbon-oriented land management practices</a:t>
            </a:r>
          </a:p>
          <a:p>
            <a:r>
              <a:rPr lang="en-US" dirty="0" smtClean="0">
                <a:solidFill>
                  <a:srgbClr val="000000"/>
                </a:solidFill>
                <a:effectLst/>
              </a:rPr>
              <a:t>Support transportation policies such as priced express lanes, reduced parking requirements for development, and transit commuter incentives that promote infill development and reduce VMTs</a:t>
            </a:r>
          </a:p>
          <a:p>
            <a:r>
              <a:rPr lang="en-US" b="1" dirty="0" smtClean="0">
                <a:solidFill>
                  <a:srgbClr val="000000"/>
                </a:solidFill>
                <a:effectLst/>
              </a:rPr>
              <a:t>STILL NOT EXPRESSLY INCLUDED: Funding for all of this planning</a:t>
            </a:r>
            <a:endParaRPr lang="en-US" b="1"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89</a:t>
            </a:fld>
            <a:endParaRPr lang="en-US">
              <a:effectLst/>
            </a:endParaRPr>
          </a:p>
        </p:txBody>
      </p:sp>
    </p:spTree>
    <p:extLst>
      <p:ext uri="{BB962C8B-B14F-4D97-AF65-F5344CB8AC3E}">
        <p14:creationId xmlns:p14="http://schemas.microsoft.com/office/powerpoint/2010/main" val="78334212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838200" y="4452493"/>
            <a:ext cx="6781800" cy="1600200"/>
          </a:xfrm>
          <a:effectLst/>
        </p:spPr>
        <p:txBody>
          <a:bodyPr>
            <a:normAutofit/>
          </a:bodyPr>
          <a:lstStyle/>
          <a:p>
            <a:pPr algn="ctr"/>
            <a:r>
              <a:rPr lang="en-US" sz="3600" b="1" u="sng">
                <a:effectLst/>
              </a:rPr>
              <a:t>AB 1934 (Santiago)</a:t>
            </a:r>
            <a:r>
              <a:rPr lang="en-US" sz="3600" b="1">
                <a:effectLst/>
              </a:rPr>
              <a:t> </a:t>
            </a:r>
            <a:br>
              <a:rPr lang="en-US" sz="3600" b="1">
                <a:effectLst/>
              </a:rPr>
            </a:br>
            <a:r>
              <a:rPr lang="en-US" sz="3600" b="1">
                <a:effectLst/>
              </a:rPr>
              <a:t>Development Density Bonus</a:t>
            </a:r>
            <a:endParaRPr lang="en-US" sz="3600">
              <a:effectLst/>
            </a:endParaRPr>
          </a:p>
        </p:txBody>
      </p:sp>
      <p:sp>
        <p:nvSpPr>
          <p:cNvPr id="3" name="Content Placeholder 2"/>
          <p:cNvSpPr>
            <a:spLocks noGrp="1"/>
          </p:cNvSpPr>
          <p:nvPr>
            <p:ph idx="1"/>
          </p:nvPr>
        </p:nvSpPr>
        <p:spPr>
          <a:xfrm>
            <a:off x="838200" y="431799"/>
            <a:ext cx="7543800" cy="4474411"/>
          </a:xfrm>
          <a:effectLst/>
        </p:spPr>
        <p:txBody>
          <a:bodyPr>
            <a:normAutofit/>
          </a:bodyPr>
          <a:lstStyle/>
          <a:p>
            <a:r>
              <a:rPr lang="en-US" smtClean="0">
                <a:effectLst/>
              </a:rPr>
              <a:t>Defines the </a:t>
            </a:r>
            <a:r>
              <a:rPr lang="en-US">
                <a:effectLst/>
              </a:rPr>
              <a:t>development bonus for the commercial </a:t>
            </a:r>
            <a:r>
              <a:rPr lang="en-US" smtClean="0">
                <a:effectLst/>
              </a:rPr>
              <a:t> </a:t>
            </a:r>
            <a:r>
              <a:rPr lang="en-US">
                <a:effectLst/>
              </a:rPr>
              <a:t>developer </a:t>
            </a:r>
            <a:r>
              <a:rPr lang="en-US" smtClean="0">
                <a:effectLst/>
              </a:rPr>
              <a:t>as </a:t>
            </a:r>
            <a:r>
              <a:rPr lang="en-US">
                <a:effectLst/>
              </a:rPr>
              <a:t>incentives</a:t>
            </a:r>
            <a:r>
              <a:rPr lang="en-US" b="1">
                <a:effectLst/>
              </a:rPr>
              <a:t>, </a:t>
            </a:r>
            <a:r>
              <a:rPr lang="en-US" b="1">
                <a:solidFill>
                  <a:srgbClr val="000000"/>
                </a:solidFill>
                <a:effectLst/>
              </a:rPr>
              <a:t>mutually agreed upon by the </a:t>
            </a:r>
            <a:r>
              <a:rPr lang="en-US" b="1" smtClean="0">
                <a:solidFill>
                  <a:srgbClr val="000000"/>
                </a:solidFill>
                <a:effectLst/>
              </a:rPr>
              <a:t>developer </a:t>
            </a:r>
            <a:r>
              <a:rPr lang="en-US" b="1">
                <a:solidFill>
                  <a:srgbClr val="000000"/>
                </a:solidFill>
                <a:effectLst/>
              </a:rPr>
              <a:t>and the jurisdiction</a:t>
            </a:r>
            <a:r>
              <a:rPr lang="en-US">
                <a:solidFill>
                  <a:srgbClr val="000000"/>
                </a:solidFill>
                <a:effectLst/>
              </a:rPr>
              <a:t>, </a:t>
            </a:r>
            <a:r>
              <a:rPr lang="en-US">
                <a:effectLst/>
              </a:rPr>
              <a:t>that may include, but are not </a:t>
            </a:r>
            <a:r>
              <a:rPr lang="en-US" smtClean="0">
                <a:effectLst/>
              </a:rPr>
              <a:t> </a:t>
            </a:r>
            <a:r>
              <a:rPr lang="en-US">
                <a:effectLst/>
              </a:rPr>
              <a:t>limited to, any of the </a:t>
            </a:r>
            <a:r>
              <a:rPr lang="en-US" smtClean="0">
                <a:effectLst/>
              </a:rPr>
              <a:t>following:</a:t>
            </a:r>
          </a:p>
          <a:p>
            <a:pPr marL="0" indent="0">
              <a:buNone/>
            </a:pPr>
            <a:r>
              <a:rPr lang="en-US" smtClean="0">
                <a:effectLst/>
              </a:rPr>
              <a:t>a</a:t>
            </a:r>
            <a:r>
              <a:rPr lang="en-US">
                <a:effectLst/>
              </a:rPr>
              <a:t>)   Up to a 20% increase in maximum allowable </a:t>
            </a:r>
            <a:r>
              <a:rPr lang="en-US" smtClean="0">
                <a:effectLst/>
              </a:rPr>
              <a:t>	intensity in the General </a:t>
            </a:r>
            <a:r>
              <a:rPr lang="en-US">
                <a:effectLst/>
              </a:rPr>
              <a:t>Plan, zoning </a:t>
            </a:r>
            <a:r>
              <a:rPr lang="en-US" smtClean="0">
                <a:effectLst/>
              </a:rPr>
              <a:t>	ordinance</a:t>
            </a:r>
            <a:r>
              <a:rPr lang="en-US">
                <a:effectLst/>
              </a:rPr>
              <a:t>, or other </a:t>
            </a:r>
            <a:r>
              <a:rPr lang="en-US" smtClean="0">
                <a:effectLst/>
              </a:rPr>
              <a:t>regulation</a:t>
            </a:r>
          </a:p>
          <a:p>
            <a:pPr marL="0" indent="0">
              <a:buNone/>
            </a:pPr>
            <a:r>
              <a:rPr lang="en-US" smtClean="0">
                <a:effectLst/>
              </a:rPr>
              <a:t>b</a:t>
            </a:r>
            <a:r>
              <a:rPr lang="en-US">
                <a:effectLst/>
              </a:rPr>
              <a:t>)   Up to a 20% increase in maximum allowable floor </a:t>
            </a:r>
            <a:r>
              <a:rPr lang="en-US" smtClean="0">
                <a:effectLst/>
              </a:rPr>
              <a:t>	area </a:t>
            </a:r>
            <a:r>
              <a:rPr lang="ro-RO" smtClean="0">
                <a:effectLst/>
              </a:rPr>
              <a:t>ratio</a:t>
            </a: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a:t>
            </a:fld>
            <a:endParaRPr lang="en-US">
              <a:effectLst/>
            </a:endParaRPr>
          </a:p>
        </p:txBody>
      </p:sp>
    </p:spTree>
    <p:extLst>
      <p:ext uri="{BB962C8B-B14F-4D97-AF65-F5344CB8AC3E}">
        <p14:creationId xmlns:p14="http://schemas.microsoft.com/office/powerpoint/2010/main" val="3530952665"/>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dirty="0" smtClean="0">
                <a:effectLst/>
              </a:rPr>
              <a:t>Equitable Communities and New </a:t>
            </a:r>
            <a:r>
              <a:rPr lang="en-US" sz="3200" b="1" dirty="0" smtClean="0">
                <a:solidFill>
                  <a:srgbClr val="FF6600"/>
                </a:solidFill>
                <a:effectLst/>
              </a:rPr>
              <a:t>VMT Reduction Strategies </a:t>
            </a:r>
            <a:r>
              <a:rPr lang="en-US" sz="3200" dirty="0" smtClean="0">
                <a:effectLst/>
              </a:rPr>
              <a:t>– SB 32</a:t>
            </a:r>
            <a:endParaRPr lang="en-US" sz="3200" dirty="0">
              <a:effectLst/>
            </a:endParaRPr>
          </a:p>
        </p:txBody>
      </p:sp>
      <p:sp>
        <p:nvSpPr>
          <p:cNvPr id="3" name="Content Placeholder 2"/>
          <p:cNvSpPr>
            <a:spLocks noGrp="1"/>
          </p:cNvSpPr>
          <p:nvPr>
            <p:ph idx="1"/>
          </p:nvPr>
        </p:nvSpPr>
        <p:spPr>
          <a:effectLst/>
        </p:spPr>
        <p:txBody>
          <a:bodyPr>
            <a:normAutofit/>
          </a:bodyPr>
          <a:lstStyle/>
          <a:p>
            <a:r>
              <a:rPr lang="en-US" b="1" u="sng" dirty="0" smtClean="0">
                <a:solidFill>
                  <a:srgbClr val="000000"/>
                </a:solidFill>
                <a:effectLst/>
              </a:rPr>
              <a:t>Tools to support more efficient and equitable development:</a:t>
            </a:r>
            <a:r>
              <a:rPr lang="en-US" b="1" dirty="0" smtClean="0">
                <a:solidFill>
                  <a:srgbClr val="000000"/>
                </a:solidFill>
                <a:effectLst/>
              </a:rPr>
              <a:t> </a:t>
            </a:r>
            <a:r>
              <a:rPr lang="en-US" dirty="0" smtClean="0">
                <a:solidFill>
                  <a:srgbClr val="000000"/>
                </a:solidFill>
                <a:effectLst/>
              </a:rPr>
              <a:t>regional transfer of development rights, regional TOD funds, rebates for low-VMT/location efficient housing, financing districts along transit corridors, lower residential property tax increases in exchange for property-based improvements in distressed infill areas, reduced parking where viable options are present, creative financing mechanisms for priority infill areas, </a:t>
            </a:r>
            <a:r>
              <a:rPr lang="en-US" u="sng" dirty="0" smtClean="0">
                <a:solidFill>
                  <a:srgbClr val="000000"/>
                </a:solidFill>
                <a:effectLst/>
              </a:rPr>
              <a:t>promote and strengthen Urban Growth Boundaries</a:t>
            </a:r>
            <a:endParaRPr lang="en-US" u="sng"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90</a:t>
            </a:fld>
            <a:endParaRPr lang="en-US">
              <a:effectLst/>
            </a:endParaRPr>
          </a:p>
        </p:txBody>
      </p:sp>
    </p:spTree>
    <p:extLst>
      <p:ext uri="{BB962C8B-B14F-4D97-AF65-F5344CB8AC3E}">
        <p14:creationId xmlns:p14="http://schemas.microsoft.com/office/powerpoint/2010/main" val="242367198"/>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a:effectLst/>
              </a:rPr>
              <a:t>Equitable Communities and New VMT Reduction Strategies – SB 32</a:t>
            </a:r>
          </a:p>
        </p:txBody>
      </p:sp>
      <p:sp>
        <p:nvSpPr>
          <p:cNvPr id="3" name="Content Placeholder 2"/>
          <p:cNvSpPr>
            <a:spLocks noGrp="1"/>
          </p:cNvSpPr>
          <p:nvPr>
            <p:ph idx="1"/>
          </p:nvPr>
        </p:nvSpPr>
        <p:spPr>
          <a:effectLst/>
        </p:spPr>
        <p:txBody>
          <a:bodyPr>
            <a:normAutofit lnSpcReduction="10000"/>
          </a:bodyPr>
          <a:lstStyle/>
          <a:p>
            <a:r>
              <a:rPr lang="en-US" b="1" u="sng" dirty="0" smtClean="0">
                <a:solidFill>
                  <a:srgbClr val="000000"/>
                </a:solidFill>
                <a:effectLst/>
              </a:rPr>
              <a:t>Infrastructure Investment Consistent with State Goals:</a:t>
            </a:r>
            <a:r>
              <a:rPr lang="en-US" b="1" dirty="0" smtClean="0">
                <a:solidFill>
                  <a:srgbClr val="000000"/>
                </a:solidFill>
                <a:effectLst/>
              </a:rPr>
              <a:t> </a:t>
            </a:r>
            <a:r>
              <a:rPr lang="en-US" dirty="0" smtClean="0">
                <a:solidFill>
                  <a:srgbClr val="000000"/>
                </a:solidFill>
                <a:effectLst/>
              </a:rPr>
              <a:t>performance measures and targets for transit, active transportation, shared mobility, green construction practices, non-transportation infrastructure, research, equity</a:t>
            </a:r>
          </a:p>
          <a:p>
            <a:r>
              <a:rPr lang="en-US" b="1" u="sng" dirty="0" smtClean="0">
                <a:solidFill>
                  <a:srgbClr val="000000"/>
                </a:solidFill>
                <a:effectLst/>
              </a:rPr>
              <a:t>Pricing Polices:</a:t>
            </a:r>
            <a:r>
              <a:rPr lang="en-US" b="1" dirty="0" smtClean="0">
                <a:solidFill>
                  <a:srgbClr val="000000"/>
                </a:solidFill>
                <a:effectLst/>
              </a:rPr>
              <a:t> </a:t>
            </a:r>
            <a:r>
              <a:rPr lang="en-US" dirty="0" smtClean="0">
                <a:solidFill>
                  <a:srgbClr val="000000"/>
                </a:solidFill>
                <a:effectLst/>
              </a:rPr>
              <a:t>road pricing, parking pricing, equity</a:t>
            </a:r>
          </a:p>
          <a:p>
            <a:r>
              <a:rPr lang="en-US" b="1" u="sng" dirty="0" smtClean="0">
                <a:solidFill>
                  <a:srgbClr val="000000"/>
                </a:solidFill>
                <a:effectLst/>
              </a:rPr>
              <a:t>Transportation System Efficiency: </a:t>
            </a:r>
            <a:r>
              <a:rPr lang="en-US" dirty="0" smtClean="0">
                <a:solidFill>
                  <a:srgbClr val="000000"/>
                </a:solidFill>
                <a:effectLst/>
              </a:rPr>
              <a:t>commute trips, eco-driving, transportation management systems, equity </a:t>
            </a:r>
            <a:r>
              <a:rPr lang="en-US" b="1" dirty="0" smtClean="0">
                <a:solidFill>
                  <a:srgbClr val="000000"/>
                </a:solidFill>
                <a:effectLst/>
              </a:rPr>
              <a:t>– all have an equity component</a:t>
            </a:r>
            <a:endParaRPr lang="en-US" b="1" dirty="0">
              <a:solidFill>
                <a:srgbClr val="000000"/>
              </a:solidFill>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91</a:t>
            </a:fld>
            <a:endParaRPr lang="en-US">
              <a:effectLst/>
            </a:endParaRPr>
          </a:p>
        </p:txBody>
      </p:sp>
    </p:spTree>
    <p:extLst>
      <p:ext uri="{BB962C8B-B14F-4D97-AF65-F5344CB8AC3E}">
        <p14:creationId xmlns:p14="http://schemas.microsoft.com/office/powerpoint/2010/main" val="4097638277"/>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CEQA</a:t>
            </a:r>
            <a:endParaRPr lang="en-US" dirty="0"/>
          </a:p>
        </p:txBody>
      </p:sp>
      <p:sp>
        <p:nvSpPr>
          <p:cNvPr id="3" name="Subtitle 2"/>
          <p:cNvSpPr>
            <a:spLocks noGrp="1"/>
          </p:cNvSpPr>
          <p:nvPr>
            <p:ph type="subTitle" idx="1"/>
          </p:nvPr>
        </p:nvSpPr>
        <p:spPr/>
        <p:txBody>
          <a:bodyPr>
            <a:noAutofit/>
          </a:bodyPr>
          <a:lstStyle/>
          <a:p>
            <a:r>
              <a:rPr lang="en-US" sz="6600" dirty="0" smtClean="0"/>
              <a:t>STREAMLINING</a:t>
            </a:r>
            <a:endParaRPr lang="en-US" sz="6600"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92</a:t>
            </a:fld>
            <a:endParaRPr lang="en-US">
              <a:effectLst/>
            </a:endParaRPr>
          </a:p>
        </p:txBody>
      </p:sp>
    </p:spTree>
    <p:extLst>
      <p:ext uri="{BB962C8B-B14F-4D97-AF65-F5344CB8AC3E}">
        <p14:creationId xmlns:p14="http://schemas.microsoft.com/office/powerpoint/2010/main" val="447805226"/>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600" b="1" u="sng" dirty="0" smtClean="0">
                <a:effectLst/>
              </a:rPr>
              <a:t>SB 122 (Jackson/Hill) </a:t>
            </a:r>
            <a:br>
              <a:rPr lang="en-US" sz="3600" b="1" u="sng" dirty="0" smtClean="0">
                <a:effectLst/>
              </a:rPr>
            </a:br>
            <a:r>
              <a:rPr lang="en-US" sz="3600" b="1" dirty="0" smtClean="0">
                <a:effectLst/>
              </a:rPr>
              <a:t>CEQA Reform</a:t>
            </a:r>
            <a:endParaRPr lang="en-US" sz="3600" b="1" dirty="0">
              <a:effectLst/>
            </a:endParaRPr>
          </a:p>
        </p:txBody>
      </p:sp>
      <p:sp>
        <p:nvSpPr>
          <p:cNvPr id="3" name="Content Placeholder 2"/>
          <p:cNvSpPr>
            <a:spLocks noGrp="1"/>
          </p:cNvSpPr>
          <p:nvPr>
            <p:ph idx="1"/>
          </p:nvPr>
        </p:nvSpPr>
        <p:spPr>
          <a:effectLst/>
        </p:spPr>
        <p:txBody>
          <a:bodyPr>
            <a:normAutofit/>
          </a:bodyPr>
          <a:lstStyle/>
          <a:p>
            <a:r>
              <a:rPr lang="en-US" b="1" i="1" dirty="0" smtClean="0">
                <a:solidFill>
                  <a:srgbClr val="000000"/>
                </a:solidFill>
                <a:effectLst/>
                <a:latin typeface="Arial"/>
                <a:cs typeface="Arial"/>
              </a:rPr>
              <a:t>HAD HIGH HOPES FOR REAL STREAMLINING, BUT NOT </a:t>
            </a:r>
            <a:r>
              <a:rPr lang="en-US" b="1" i="1" dirty="0" smtClean="0">
                <a:solidFill>
                  <a:srgbClr val="000000"/>
                </a:solidFill>
                <a:latin typeface="Arial"/>
                <a:cs typeface="Arial"/>
              </a:rPr>
              <a:t>IN 2016</a:t>
            </a:r>
            <a:r>
              <a:rPr lang="is-IS" b="1" i="1" dirty="0" smtClean="0">
                <a:solidFill>
                  <a:srgbClr val="000000"/>
                </a:solidFill>
                <a:effectLst/>
                <a:latin typeface="Arial"/>
                <a:cs typeface="Arial"/>
              </a:rPr>
              <a:t>…</a:t>
            </a:r>
            <a:endParaRPr lang="en-US" b="1" i="1" dirty="0" smtClean="0">
              <a:solidFill>
                <a:srgbClr val="000000"/>
              </a:solidFill>
              <a:effectLst/>
              <a:latin typeface="Arial"/>
              <a:cs typeface="Arial"/>
            </a:endParaRPr>
          </a:p>
          <a:p>
            <a:r>
              <a:rPr lang="en-US" dirty="0" smtClean="0">
                <a:solidFill>
                  <a:srgbClr val="000000"/>
                </a:solidFill>
                <a:effectLst/>
                <a:latin typeface="Arial"/>
                <a:cs typeface="Arial"/>
              </a:rPr>
              <a:t>Allows</a:t>
            </a:r>
            <a:r>
              <a:rPr lang="en-US" b="1" dirty="0" smtClean="0">
                <a:solidFill>
                  <a:srgbClr val="000000"/>
                </a:solidFill>
                <a:effectLst/>
                <a:latin typeface="Arial"/>
                <a:cs typeface="Arial"/>
              </a:rPr>
              <a:t> </a:t>
            </a:r>
            <a:r>
              <a:rPr lang="en-US" dirty="0" smtClean="0">
                <a:solidFill>
                  <a:srgbClr val="000000"/>
                </a:solidFill>
                <a:effectLst/>
                <a:latin typeface="Arial"/>
                <a:cs typeface="Arial"/>
              </a:rPr>
              <a:t>for </a:t>
            </a:r>
            <a:r>
              <a:rPr lang="en-US" dirty="0">
                <a:solidFill>
                  <a:srgbClr val="000000"/>
                </a:solidFill>
                <a:effectLst/>
                <a:latin typeface="Arial"/>
                <a:cs typeface="Arial"/>
              </a:rPr>
              <a:t>a </a:t>
            </a:r>
            <a:r>
              <a:rPr lang="en-US" b="1" u="sng" dirty="0">
                <a:solidFill>
                  <a:srgbClr val="000000"/>
                </a:solidFill>
                <a:effectLst/>
                <a:latin typeface="Arial"/>
                <a:cs typeface="Arial"/>
              </a:rPr>
              <a:t>concurrent preparation of the administrative record</a:t>
            </a:r>
            <a:r>
              <a:rPr lang="en-US" dirty="0">
                <a:solidFill>
                  <a:srgbClr val="000000"/>
                </a:solidFill>
                <a:effectLst/>
                <a:latin typeface="Arial"/>
                <a:cs typeface="Arial"/>
              </a:rPr>
              <a:t> at the request of a project applicant and with the consent of the lead </a:t>
            </a:r>
            <a:r>
              <a:rPr lang="en-US" dirty="0" smtClean="0">
                <a:solidFill>
                  <a:srgbClr val="000000"/>
                </a:solidFill>
                <a:effectLst/>
                <a:latin typeface="Arial"/>
                <a:cs typeface="Arial"/>
              </a:rPr>
              <a:t>agency </a:t>
            </a:r>
          </a:p>
          <a:p>
            <a:r>
              <a:rPr lang="en-US" dirty="0" smtClean="0">
                <a:solidFill>
                  <a:srgbClr val="000000"/>
                </a:solidFill>
                <a:effectLst/>
                <a:latin typeface="Arial"/>
                <a:cs typeface="Arial"/>
              </a:rPr>
              <a:t>given this </a:t>
            </a:r>
            <a:r>
              <a:rPr lang="en-US" dirty="0">
                <a:solidFill>
                  <a:srgbClr val="000000"/>
                </a:solidFill>
                <a:effectLst/>
                <a:latin typeface="Arial"/>
                <a:cs typeface="Arial"/>
              </a:rPr>
              <a:t>process is at the discretion of the lead agency, feasible processes for </a:t>
            </a:r>
            <a:r>
              <a:rPr lang="en-US" dirty="0" smtClean="0">
                <a:solidFill>
                  <a:srgbClr val="000000"/>
                </a:solidFill>
                <a:effectLst/>
                <a:latin typeface="Arial"/>
                <a:cs typeface="Arial"/>
              </a:rPr>
              <a:t>posting, </a:t>
            </a:r>
            <a:r>
              <a:rPr lang="en-US" dirty="0" smtClean="0">
                <a:solidFill>
                  <a:srgbClr val="000000"/>
                </a:solidFill>
                <a:latin typeface="Arial"/>
                <a:cs typeface="Arial"/>
              </a:rPr>
              <a:t>and tracking emails, </a:t>
            </a:r>
            <a:r>
              <a:rPr lang="en-US" dirty="0" smtClean="0">
                <a:solidFill>
                  <a:srgbClr val="000000"/>
                </a:solidFill>
                <a:effectLst/>
                <a:latin typeface="Arial"/>
                <a:cs typeface="Arial"/>
              </a:rPr>
              <a:t>should </a:t>
            </a:r>
            <a:r>
              <a:rPr lang="en-US" dirty="0">
                <a:solidFill>
                  <a:srgbClr val="000000"/>
                </a:solidFill>
                <a:effectLst/>
                <a:latin typeface="Arial"/>
                <a:cs typeface="Arial"/>
              </a:rPr>
              <a:t>be able to be put in place that are directly related to the administrative </a:t>
            </a:r>
            <a:r>
              <a:rPr lang="en-US" dirty="0" smtClean="0">
                <a:solidFill>
                  <a:srgbClr val="000000"/>
                </a:solidFill>
                <a:effectLst/>
                <a:latin typeface="Arial"/>
                <a:cs typeface="Arial"/>
              </a:rPr>
              <a:t>record </a:t>
            </a:r>
          </a:p>
        </p:txBody>
      </p:sp>
      <p:sp>
        <p:nvSpPr>
          <p:cNvPr id="5" name="Slide Number Placeholder 4"/>
          <p:cNvSpPr>
            <a:spLocks noGrp="1"/>
          </p:cNvSpPr>
          <p:nvPr>
            <p:ph type="sldNum" sz="quarter" idx="12"/>
          </p:nvPr>
        </p:nvSpPr>
        <p:spPr>
          <a:effectLst/>
        </p:spPr>
        <p:txBody>
          <a:bodyPr/>
          <a:lstStyle/>
          <a:p>
            <a:fld id="{BFEBEB0A-9E3D-4B14-9782-E2AE3DA60D96}" type="slidenum">
              <a:rPr lang="en-US" smtClean="0">
                <a:effectLst/>
              </a:rPr>
              <a:t>93</a:t>
            </a:fld>
            <a:endParaRPr lang="en-US">
              <a:effectLst/>
            </a:endParaRPr>
          </a:p>
        </p:txBody>
      </p:sp>
      <p:sp>
        <p:nvSpPr>
          <p:cNvPr id="4" name="TextBox 3"/>
          <p:cNvSpPr txBox="1"/>
          <p:nvPr/>
        </p:nvSpPr>
        <p:spPr>
          <a:xfrm>
            <a:off x="8602133" y="6434667"/>
            <a:ext cx="338629" cy="369332"/>
          </a:xfrm>
          <a:prstGeom prst="rect">
            <a:avLst/>
          </a:prstGeom>
          <a:noFill/>
          <a:effectLst/>
        </p:spPr>
        <p:txBody>
          <a:bodyPr wrap="none" rtlCol="0">
            <a:spAutoFit/>
          </a:bodyPr>
          <a:lstStyle/>
          <a:p>
            <a:r>
              <a:rPr lang="en-US" smtClean="0">
                <a:effectLst/>
              </a:rPr>
              <a:t>S</a:t>
            </a:r>
            <a:endParaRPr lang="en-US">
              <a:effectLst/>
            </a:endParaRPr>
          </a:p>
        </p:txBody>
      </p:sp>
    </p:spTree>
    <p:extLst>
      <p:ext uri="{BB962C8B-B14F-4D97-AF65-F5344CB8AC3E}">
        <p14:creationId xmlns:p14="http://schemas.microsoft.com/office/powerpoint/2010/main" val="3106691145"/>
      </p:ext>
    </p:extLst>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600" b="1" u="sng" smtClean="0">
                <a:effectLst/>
              </a:rPr>
              <a:t>SB 122 (Jackson/Hill) </a:t>
            </a:r>
            <a:br>
              <a:rPr lang="en-US" sz="3600" b="1" u="sng" smtClean="0">
                <a:effectLst/>
              </a:rPr>
            </a:br>
            <a:r>
              <a:rPr lang="en-US" sz="3600" b="1" smtClean="0">
                <a:effectLst/>
              </a:rPr>
              <a:t>CEQA Reform</a:t>
            </a:r>
            <a:endParaRPr lang="en-US" sz="3600" b="1">
              <a:effectLst/>
            </a:endParaRPr>
          </a:p>
        </p:txBody>
      </p:sp>
      <p:sp>
        <p:nvSpPr>
          <p:cNvPr id="3" name="Content Placeholder 2"/>
          <p:cNvSpPr>
            <a:spLocks noGrp="1"/>
          </p:cNvSpPr>
          <p:nvPr>
            <p:ph idx="1"/>
          </p:nvPr>
        </p:nvSpPr>
        <p:spPr>
          <a:effectLst/>
        </p:spPr>
        <p:txBody>
          <a:bodyPr>
            <a:normAutofit lnSpcReduction="10000"/>
          </a:bodyPr>
          <a:lstStyle/>
          <a:p>
            <a:r>
              <a:rPr lang="en-US" dirty="0" smtClean="0"/>
              <a:t>Also </a:t>
            </a:r>
            <a:r>
              <a:rPr lang="en-US" b="1" u="sng" dirty="0" smtClean="0"/>
              <a:t>requires the Office </a:t>
            </a:r>
            <a:r>
              <a:rPr lang="en-US" b="1" u="sng" dirty="0"/>
              <a:t>of Planning </a:t>
            </a:r>
            <a:r>
              <a:rPr lang="en-US" b="1" u="sng" dirty="0" smtClean="0"/>
              <a:t>and Research to </a:t>
            </a:r>
            <a:r>
              <a:rPr lang="en-US" b="1" u="sng" dirty="0"/>
              <a:t>implement a public database</a:t>
            </a:r>
            <a:r>
              <a:rPr lang="en-US" u="sng" dirty="0"/>
              <a:t> </a:t>
            </a:r>
            <a:r>
              <a:rPr lang="en-US" b="1" u="sng" dirty="0"/>
              <a:t>of all </a:t>
            </a:r>
            <a:r>
              <a:rPr lang="en-US" b="1" u="sng" dirty="0" smtClean="0"/>
              <a:t>CEQA environmental </a:t>
            </a:r>
            <a:r>
              <a:rPr lang="en-US" b="1" u="sng" dirty="0"/>
              <a:t>documents and notices</a:t>
            </a:r>
            <a:r>
              <a:rPr lang="en-US" dirty="0"/>
              <a:t> </a:t>
            </a:r>
            <a:endParaRPr lang="en-US" dirty="0" smtClean="0"/>
          </a:p>
          <a:p>
            <a:r>
              <a:rPr lang="en-US" dirty="0" smtClean="0">
                <a:solidFill>
                  <a:srgbClr val="000000"/>
                </a:solidFill>
              </a:rPr>
              <a:t>Unfortunately</a:t>
            </a:r>
            <a:r>
              <a:rPr lang="en-US" dirty="0">
                <a:solidFill>
                  <a:srgbClr val="000000"/>
                </a:solidFill>
              </a:rPr>
              <a:t>, a remedy to </a:t>
            </a:r>
            <a:r>
              <a:rPr lang="en-US" b="1" u="sng" dirty="0">
                <a:solidFill>
                  <a:srgbClr val="000000"/>
                </a:solidFill>
              </a:rPr>
              <a:t>avoid late comments </a:t>
            </a:r>
            <a:r>
              <a:rPr lang="en-US" dirty="0">
                <a:solidFill>
                  <a:srgbClr val="000000"/>
                </a:solidFill>
              </a:rPr>
              <a:t>did not survive in the </a:t>
            </a:r>
            <a:r>
              <a:rPr lang="en-US" dirty="0" smtClean="0">
                <a:solidFill>
                  <a:srgbClr val="000000"/>
                </a:solidFill>
              </a:rPr>
              <a:t>bill</a:t>
            </a:r>
            <a:endParaRPr lang="en-US" dirty="0" smtClean="0">
              <a:effectLst/>
              <a:latin typeface="Arial"/>
              <a:cs typeface="Arial"/>
            </a:endParaRPr>
          </a:p>
          <a:p>
            <a:r>
              <a:rPr lang="en-US" dirty="0" smtClean="0">
                <a:solidFill>
                  <a:srgbClr val="000000"/>
                </a:solidFill>
                <a:effectLst/>
                <a:latin typeface="Arial"/>
                <a:cs typeface="Arial"/>
              </a:rPr>
              <a:t>The bill was held </a:t>
            </a:r>
            <a:r>
              <a:rPr lang="en-US" dirty="0">
                <a:solidFill>
                  <a:srgbClr val="000000"/>
                </a:solidFill>
                <a:effectLst/>
                <a:latin typeface="Arial"/>
                <a:cs typeface="Arial"/>
              </a:rPr>
              <a:t>in the Assembly Appropriations Committee </a:t>
            </a:r>
            <a:r>
              <a:rPr lang="en-US" dirty="0" smtClean="0">
                <a:solidFill>
                  <a:srgbClr val="000000"/>
                </a:solidFill>
                <a:effectLst/>
                <a:latin typeface="Arial"/>
                <a:cs typeface="Arial"/>
              </a:rPr>
              <a:t>in 2015 but did move in 2016 and reached the Governor </a:t>
            </a:r>
            <a:endParaRPr lang="en-US" b="1" i="1" dirty="0">
              <a:effectLst/>
              <a:latin typeface="Arial"/>
              <a:cs typeface="Arial"/>
            </a:endParaRPr>
          </a:p>
          <a:p>
            <a:pPr marL="0" indent="0">
              <a:buNone/>
            </a:pPr>
            <a:r>
              <a:rPr lang="en-US" b="1" dirty="0" smtClean="0">
                <a:effectLst/>
                <a:latin typeface="Arial"/>
                <a:cs typeface="Arial"/>
              </a:rPr>
              <a:t>Position: Support if Amended </a:t>
            </a:r>
            <a:endParaRPr lang="en-US" dirty="0" smtClean="0">
              <a:effectLst/>
              <a:latin typeface="Arial"/>
              <a:cs typeface="Arial"/>
            </a:endParaRPr>
          </a:p>
          <a:p>
            <a:pPr marL="0" indent="0">
              <a:buNone/>
            </a:pPr>
            <a:r>
              <a:rPr lang="en-US" b="1" dirty="0" smtClean="0">
                <a:effectLst/>
                <a:latin typeface="Arial"/>
                <a:cs typeface="Arial"/>
              </a:rPr>
              <a:t>Location: Signed by the Governor </a:t>
            </a:r>
            <a:endParaRPr lang="en-US" dirty="0" smtClean="0">
              <a:effectLst/>
              <a:latin typeface="Arial"/>
              <a:cs typeface="Arial"/>
            </a:endParaRPr>
          </a:p>
          <a:p>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94</a:t>
            </a:fld>
            <a:endParaRPr lang="en-US">
              <a:effectLst/>
            </a:endParaRPr>
          </a:p>
        </p:txBody>
      </p:sp>
    </p:spTree>
    <p:extLst>
      <p:ext uri="{BB962C8B-B14F-4D97-AF65-F5344CB8AC3E}">
        <p14:creationId xmlns:p14="http://schemas.microsoft.com/office/powerpoint/2010/main" val="51910577"/>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ENVIRONMENTAL JUSTICE</a:t>
            </a:r>
            <a:endParaRPr lang="en-US" sz="6000" dirty="0"/>
          </a:p>
        </p:txBody>
      </p:sp>
      <p:sp>
        <p:nvSpPr>
          <p:cNvPr id="3" name="Subtitle 2"/>
          <p:cNvSpPr>
            <a:spLocks noGrp="1"/>
          </p:cNvSpPr>
          <p:nvPr>
            <p:ph type="subTitle" idx="1"/>
          </p:nvPr>
        </p:nvSpPr>
        <p:spPr/>
        <p:txBody>
          <a:bodyPr>
            <a:noAutofit/>
          </a:bodyPr>
          <a:lstStyle/>
          <a:p>
            <a:r>
              <a:rPr lang="en-US" sz="6600" dirty="0" smtClean="0"/>
              <a:t>ELEMENT</a:t>
            </a:r>
            <a:endParaRPr lang="en-US" sz="6600" dirty="0"/>
          </a:p>
        </p:txBody>
      </p:sp>
      <p:sp>
        <p:nvSpPr>
          <p:cNvPr id="4" name="Slide Number Placeholder 3"/>
          <p:cNvSpPr>
            <a:spLocks noGrp="1"/>
          </p:cNvSpPr>
          <p:nvPr>
            <p:ph type="sldNum" sz="quarter" idx="12"/>
          </p:nvPr>
        </p:nvSpPr>
        <p:spPr/>
        <p:txBody>
          <a:bodyPr/>
          <a:lstStyle/>
          <a:p>
            <a:fld id="{BFEBEB0A-9E3D-4B14-9782-E2AE3DA60D96}" type="slidenum">
              <a:rPr lang="en-US" smtClean="0">
                <a:effectLst/>
              </a:rPr>
              <a:t>95</a:t>
            </a:fld>
            <a:endParaRPr lang="en-US">
              <a:effectLst/>
            </a:endParaRPr>
          </a:p>
        </p:txBody>
      </p:sp>
    </p:spTree>
    <p:extLst>
      <p:ext uri="{BB962C8B-B14F-4D97-AF65-F5344CB8AC3E}">
        <p14:creationId xmlns:p14="http://schemas.microsoft.com/office/powerpoint/2010/main" val="2428109205"/>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62000" y="4538133"/>
            <a:ext cx="6781800" cy="1306430"/>
          </a:xfrm>
          <a:effectLst/>
        </p:spPr>
        <p:txBody>
          <a:bodyPr>
            <a:noAutofit/>
          </a:bodyPr>
          <a:lstStyle/>
          <a:p>
            <a:pPr algn="ctr"/>
            <a:r>
              <a:rPr lang="en-US" sz="2400" b="1" dirty="0">
                <a:effectLst/>
                <a:latin typeface="Arial"/>
                <a:cs typeface="Arial"/>
              </a:rPr>
              <a:t/>
            </a:r>
            <a:br>
              <a:rPr lang="en-US" sz="2400" b="1" dirty="0">
                <a:effectLst/>
                <a:latin typeface="Arial"/>
                <a:cs typeface="Arial"/>
              </a:rPr>
            </a:br>
            <a:r>
              <a:rPr lang="en-US" sz="2400" b="1" u="sng" dirty="0" smtClean="0">
                <a:effectLst/>
                <a:latin typeface="Arial"/>
                <a:cs typeface="Arial"/>
              </a:rPr>
              <a:t>SB 1000 (Leyva)</a:t>
            </a:r>
            <a:br>
              <a:rPr lang="en-US" sz="2400" b="1" u="sng" dirty="0" smtClean="0">
                <a:effectLst/>
                <a:latin typeface="Arial"/>
                <a:cs typeface="Arial"/>
              </a:rPr>
            </a:br>
            <a:r>
              <a:rPr lang="en-US" sz="2400" b="1" dirty="0" smtClean="0">
                <a:effectLst/>
                <a:latin typeface="Arial"/>
                <a:cs typeface="Arial"/>
              </a:rPr>
              <a:t>Environmental </a:t>
            </a:r>
            <a:r>
              <a:rPr lang="en-US" sz="2400" b="1" dirty="0">
                <a:effectLst/>
                <a:latin typeface="Arial"/>
                <a:cs typeface="Arial"/>
              </a:rPr>
              <a:t>Justice Element </a:t>
            </a:r>
            <a:r>
              <a:rPr lang="en-US" sz="2400" b="1" dirty="0" smtClean="0">
                <a:effectLst/>
                <a:latin typeface="Arial"/>
                <a:cs typeface="Arial"/>
              </a:rPr>
              <a:t>Planning in the General </a:t>
            </a:r>
            <a:r>
              <a:rPr lang="en-US" sz="2400" b="1" dirty="0">
                <a:effectLst/>
                <a:latin typeface="Arial"/>
                <a:cs typeface="Arial"/>
              </a:rPr>
              <a:t>Plan</a:t>
            </a:r>
          </a:p>
        </p:txBody>
      </p:sp>
      <p:sp>
        <p:nvSpPr>
          <p:cNvPr id="3" name="Content Placeholder 2"/>
          <p:cNvSpPr>
            <a:spLocks noGrp="1"/>
          </p:cNvSpPr>
          <p:nvPr>
            <p:ph idx="1"/>
          </p:nvPr>
        </p:nvSpPr>
        <p:spPr>
          <a:xfrm>
            <a:off x="762000" y="1041928"/>
            <a:ext cx="7543800" cy="3728147"/>
          </a:xfrm>
          <a:effectLst/>
        </p:spPr>
        <p:txBody>
          <a:bodyPr>
            <a:normAutofit fontScale="62500" lnSpcReduction="20000"/>
          </a:bodyPr>
          <a:lstStyle/>
          <a:p>
            <a:endParaRPr lang="en-US" sz="2800" dirty="0" smtClean="0">
              <a:effectLst/>
              <a:latin typeface="Arial"/>
              <a:cs typeface="Arial"/>
            </a:endParaRPr>
          </a:p>
          <a:p>
            <a:pPr marL="0" indent="0">
              <a:buNone/>
            </a:pPr>
            <a:endParaRPr lang="en-US" sz="2800" dirty="0">
              <a:effectLst/>
              <a:latin typeface="Arial"/>
              <a:cs typeface="Arial"/>
            </a:endParaRPr>
          </a:p>
          <a:p>
            <a:r>
              <a:rPr lang="en-US" sz="3200" dirty="0" smtClean="0">
                <a:effectLst/>
                <a:latin typeface="Arial"/>
                <a:cs typeface="Arial"/>
              </a:rPr>
              <a:t>As </a:t>
            </a:r>
            <a:r>
              <a:rPr lang="en-US" sz="3200" dirty="0">
                <a:effectLst/>
                <a:latin typeface="Arial"/>
                <a:cs typeface="Arial"/>
              </a:rPr>
              <a:t>introduced, SB 1000 would have added a new Environmental Justice Element to the already existing seven elements in the General Plan </a:t>
            </a:r>
            <a:r>
              <a:rPr lang="en-US" sz="3200" dirty="0" smtClean="0">
                <a:effectLst/>
                <a:latin typeface="Arial"/>
                <a:cs typeface="Arial"/>
              </a:rPr>
              <a:t>law upon the next revision of the Housing Element with detailed requirements to address EJ issues</a:t>
            </a:r>
          </a:p>
          <a:p>
            <a:r>
              <a:rPr lang="en-US" sz="3200" dirty="0" smtClean="0">
                <a:effectLst/>
                <a:latin typeface="Arial"/>
                <a:cs typeface="Arial"/>
              </a:rPr>
              <a:t>APA California took a Support if Amended position</a:t>
            </a:r>
          </a:p>
          <a:p>
            <a:r>
              <a:rPr lang="en-US" sz="3200" dirty="0" smtClean="0">
                <a:effectLst/>
                <a:latin typeface="Arial"/>
                <a:cs typeface="Arial"/>
              </a:rPr>
              <a:t>After </a:t>
            </a:r>
            <a:r>
              <a:rPr lang="en-US" sz="3200" dirty="0">
                <a:effectLst/>
                <a:latin typeface="Arial"/>
                <a:cs typeface="Arial"/>
              </a:rPr>
              <a:t>working closely with the author’s office, Senator Leyva agreed to accept amendments suggested by APA California that ensure local jurisdictions have the flexibility to determine where in the General Plan or other documents the new environmental justice additions should be placed to fit the needs of the </a:t>
            </a:r>
            <a:r>
              <a:rPr lang="en-US" sz="3200" dirty="0" smtClean="0">
                <a:effectLst/>
                <a:latin typeface="Arial"/>
                <a:cs typeface="Arial"/>
              </a:rPr>
              <a:t>community</a:t>
            </a:r>
            <a:endParaRPr lang="en-US" sz="3200" dirty="0">
              <a:effectLst/>
              <a:latin typeface="Arial"/>
              <a:cs typeface="Arial"/>
            </a:endParaRPr>
          </a:p>
          <a:p>
            <a:pPr marL="0" indent="0">
              <a:buNone/>
            </a:pPr>
            <a:endParaRPr lang="en-US" sz="3200" i="1" dirty="0">
              <a:effectLst/>
            </a:endParaRPr>
          </a:p>
          <a:p>
            <a:endParaRPr lang="en-US" dirty="0">
              <a:effectLst/>
            </a:endParaRPr>
          </a:p>
          <a:p>
            <a:pPr marL="0" indent="0">
              <a:buNone/>
            </a:pPr>
            <a:endParaRPr lang="en-US" dirty="0" smtClean="0">
              <a:effectLst/>
              <a:latin typeface="Arial"/>
              <a:cs typeface="Arial"/>
            </a:endParaRPr>
          </a:p>
          <a:p>
            <a:pPr marL="0" indent="0">
              <a:buNone/>
            </a:pPr>
            <a:endParaRPr lang="en-US" dirty="0" smtClean="0">
              <a:effectLst/>
              <a:latin typeface="Arial"/>
              <a:cs typeface="Arial"/>
            </a:endParaRPr>
          </a:p>
          <a:p>
            <a:pPr marL="0" indent="0">
              <a:buNone/>
            </a:pPr>
            <a:endParaRPr lang="en-US" dirty="0" smtClean="0">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96</a:t>
            </a:fld>
            <a:endParaRPr lang="en-US">
              <a:effectLst/>
            </a:endParaRPr>
          </a:p>
        </p:txBody>
      </p:sp>
      <p:sp>
        <p:nvSpPr>
          <p:cNvPr id="5" name="TextBox 4"/>
          <p:cNvSpPr txBox="1"/>
          <p:nvPr/>
        </p:nvSpPr>
        <p:spPr>
          <a:xfrm>
            <a:off x="8619067" y="6434667"/>
            <a:ext cx="304478" cy="369332"/>
          </a:xfrm>
          <a:prstGeom prst="rect">
            <a:avLst/>
          </a:prstGeom>
          <a:noFill/>
          <a:effectLst/>
        </p:spPr>
        <p:txBody>
          <a:bodyPr wrap="none" rtlCol="0">
            <a:spAutoFit/>
          </a:bodyPr>
          <a:lstStyle/>
          <a:p>
            <a:r>
              <a:rPr lang="en-US" smtClean="0">
                <a:effectLst/>
              </a:rPr>
              <a:t>L</a:t>
            </a:r>
            <a:endParaRPr lang="en-US">
              <a:effectLst/>
            </a:endParaRPr>
          </a:p>
        </p:txBody>
      </p:sp>
    </p:spTree>
    <p:extLst>
      <p:ext uri="{BB962C8B-B14F-4D97-AF65-F5344CB8AC3E}">
        <p14:creationId xmlns:p14="http://schemas.microsoft.com/office/powerpoint/2010/main" val="2089716162"/>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fontScale="90000"/>
          </a:bodyPr>
          <a:lstStyle/>
          <a:p>
            <a:pPr algn="ctr"/>
            <a:r>
              <a:rPr lang="en-US" b="1">
                <a:effectLst/>
                <a:latin typeface="Arial"/>
                <a:cs typeface="Arial"/>
              </a:rPr>
              <a:t/>
            </a:r>
            <a:br>
              <a:rPr lang="en-US" b="1">
                <a:effectLst/>
                <a:latin typeface="Arial"/>
                <a:cs typeface="Arial"/>
              </a:rPr>
            </a:br>
            <a:r>
              <a:rPr lang="en-US" sz="3100" b="1" u="sng">
                <a:effectLst/>
                <a:latin typeface="Arial"/>
                <a:cs typeface="Arial"/>
              </a:rPr>
              <a:t>SB </a:t>
            </a:r>
            <a:r>
              <a:rPr lang="en-US" sz="3100" b="1" u="sng" smtClean="0">
                <a:effectLst/>
                <a:latin typeface="Arial"/>
                <a:cs typeface="Arial"/>
              </a:rPr>
              <a:t>1000 (Leyva)</a:t>
            </a:r>
            <a:r>
              <a:rPr lang="en-US" sz="3100" b="1">
                <a:effectLst/>
                <a:latin typeface="Arial"/>
                <a:cs typeface="Arial"/>
              </a:rPr>
              <a:t/>
            </a:r>
            <a:br>
              <a:rPr lang="en-US" sz="3100" b="1">
                <a:effectLst/>
                <a:latin typeface="Arial"/>
                <a:cs typeface="Arial"/>
              </a:rPr>
            </a:br>
            <a:r>
              <a:rPr lang="en-US" sz="3100" b="1">
                <a:effectLst/>
                <a:latin typeface="Arial"/>
                <a:cs typeface="Arial"/>
              </a:rPr>
              <a:t>Mandatory Environmental Justice </a:t>
            </a:r>
            <a:r>
              <a:rPr lang="en-US" sz="3100" b="1" smtClean="0">
                <a:effectLst/>
                <a:latin typeface="Arial"/>
                <a:cs typeface="Arial"/>
              </a:rPr>
              <a:t>Planning in the </a:t>
            </a:r>
            <a:r>
              <a:rPr lang="en-US" sz="3100" b="1">
                <a:effectLst/>
                <a:latin typeface="Arial"/>
                <a:cs typeface="Arial"/>
              </a:rPr>
              <a:t>General Plan</a:t>
            </a:r>
            <a:endParaRPr lang="en-US" sz="3100" b="1">
              <a:effectLst/>
            </a:endParaRPr>
          </a:p>
        </p:txBody>
      </p:sp>
      <p:sp>
        <p:nvSpPr>
          <p:cNvPr id="3" name="Content Placeholder 2"/>
          <p:cNvSpPr>
            <a:spLocks noGrp="1"/>
          </p:cNvSpPr>
          <p:nvPr>
            <p:ph idx="1"/>
          </p:nvPr>
        </p:nvSpPr>
        <p:spPr>
          <a:effectLst/>
        </p:spPr>
        <p:txBody>
          <a:bodyPr>
            <a:normAutofit fontScale="85000" lnSpcReduction="10000"/>
          </a:bodyPr>
          <a:lstStyle/>
          <a:p>
            <a:endParaRPr lang="en-US" smtClean="0">
              <a:effectLst/>
              <a:latin typeface="Arial"/>
              <a:cs typeface="Arial"/>
            </a:endParaRPr>
          </a:p>
          <a:p>
            <a:r>
              <a:rPr lang="en-US" sz="2800" smtClean="0">
                <a:effectLst/>
                <a:latin typeface="Arial"/>
                <a:cs typeface="Arial"/>
              </a:rPr>
              <a:t>SB </a:t>
            </a:r>
            <a:r>
              <a:rPr lang="en-US" sz="2800">
                <a:effectLst/>
                <a:latin typeface="Arial"/>
                <a:cs typeface="Arial"/>
              </a:rPr>
              <a:t>1000, as amended, now requires a local jurisdiction to either adopt a new Environmental Justice Element or develop related goals, policies and objectives integrated in other existing elements that would identify disadvantaged </a:t>
            </a:r>
            <a:r>
              <a:rPr lang="en-US" sz="2800" smtClean="0">
                <a:effectLst/>
                <a:latin typeface="Arial"/>
                <a:cs typeface="Arial"/>
              </a:rPr>
              <a:t>communities  </a:t>
            </a:r>
          </a:p>
          <a:p>
            <a:r>
              <a:rPr lang="en-US" sz="2800" smtClean="0">
                <a:effectLst/>
                <a:latin typeface="Arial"/>
                <a:cs typeface="Arial"/>
              </a:rPr>
              <a:t>SB 1000 only applies </a:t>
            </a:r>
            <a:r>
              <a:rPr lang="en-US" sz="2800">
                <a:effectLst/>
                <a:latin typeface="Arial"/>
                <a:cs typeface="Arial"/>
              </a:rPr>
              <a:t>if the local jurisdiction has a disadvantaged </a:t>
            </a:r>
            <a:r>
              <a:rPr lang="en-US" sz="2800" smtClean="0">
                <a:effectLst/>
                <a:latin typeface="Arial"/>
                <a:cs typeface="Arial"/>
              </a:rPr>
              <a:t>community </a:t>
            </a:r>
            <a:endParaRPr lang="en-US" sz="2800">
              <a:effectLst/>
              <a:latin typeface="Arial"/>
              <a:cs typeface="Arial"/>
            </a:endParaRPr>
          </a:p>
          <a:p>
            <a:r>
              <a:rPr lang="en-US" sz="2800">
                <a:effectLst/>
                <a:latin typeface="Arial"/>
                <a:cs typeface="Arial"/>
              </a:rPr>
              <a:t>R</a:t>
            </a:r>
            <a:r>
              <a:rPr lang="en-US" sz="2800" smtClean="0">
                <a:effectLst/>
                <a:latin typeface="Arial"/>
                <a:cs typeface="Arial"/>
              </a:rPr>
              <a:t>equires </a:t>
            </a:r>
            <a:r>
              <a:rPr lang="en-US" sz="2800">
                <a:effectLst/>
                <a:latin typeface="Arial"/>
                <a:cs typeface="Arial"/>
              </a:rPr>
              <a:t>review or adoption upon the next revision of two or more elements on or after January 1, </a:t>
            </a:r>
            <a:r>
              <a:rPr lang="en-US" sz="2800" smtClean="0">
                <a:effectLst/>
                <a:latin typeface="Arial"/>
                <a:cs typeface="Arial"/>
              </a:rPr>
              <a:t>2018</a:t>
            </a:r>
            <a:endParaRPr lang="en-US" sz="2800" b="1" smtClean="0">
              <a:effectLst/>
              <a:latin typeface="Arial"/>
              <a:cs typeface="Arial"/>
            </a:endParaRPr>
          </a:p>
          <a:p>
            <a:pPr marL="0" indent="0">
              <a:buNone/>
            </a:pPr>
            <a:endParaRPr lang="en-US" sz="2800" b="1" smtClean="0">
              <a:effectLst/>
              <a:latin typeface="Arial"/>
              <a:cs typeface="Arial"/>
            </a:endParaRPr>
          </a:p>
          <a:p>
            <a:pPr marL="0" lvl="0" indent="0">
              <a:buNone/>
            </a:pPr>
            <a:endParaRPr lang="en-US" sz="2800">
              <a:effectLst/>
              <a:latin typeface="Arial"/>
              <a:cs typeface="Arial"/>
            </a:endParaRPr>
          </a:p>
          <a:p>
            <a:endParaRPr lang="en-US">
              <a:effectLst/>
              <a:latin typeface="Arial"/>
              <a:cs typeface="Arial"/>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97</a:t>
            </a:fld>
            <a:endParaRPr lang="en-US">
              <a:effectLst/>
            </a:endParaRPr>
          </a:p>
        </p:txBody>
      </p:sp>
    </p:spTree>
    <p:extLst>
      <p:ext uri="{BB962C8B-B14F-4D97-AF65-F5344CB8AC3E}">
        <p14:creationId xmlns:p14="http://schemas.microsoft.com/office/powerpoint/2010/main" val="210023243"/>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SB 1000 (Leyva)</a:t>
            </a:r>
            <a:r>
              <a:rPr lang="en-US" sz="3200" b="1">
                <a:effectLst/>
                <a:cs typeface="Arial"/>
              </a:rPr>
              <a:t/>
            </a:r>
            <a:br>
              <a:rPr lang="en-US" sz="3200" b="1">
                <a:effectLst/>
                <a:cs typeface="Arial"/>
              </a:rPr>
            </a:br>
            <a:r>
              <a:rPr lang="en-US" sz="3200" b="1">
                <a:effectLst/>
                <a:cs typeface="Arial"/>
              </a:rPr>
              <a:t>Mandatory Environmental Justice Planning in the General Plan</a:t>
            </a:r>
            <a:endParaRPr lang="en-US" sz="3200">
              <a:effectLst/>
            </a:endParaRPr>
          </a:p>
        </p:txBody>
      </p:sp>
      <p:sp>
        <p:nvSpPr>
          <p:cNvPr id="3" name="Content Placeholder 2"/>
          <p:cNvSpPr>
            <a:spLocks noGrp="1"/>
          </p:cNvSpPr>
          <p:nvPr>
            <p:ph idx="1"/>
          </p:nvPr>
        </p:nvSpPr>
        <p:spPr>
          <a:effectLst/>
        </p:spPr>
        <p:txBody>
          <a:bodyPr>
            <a:normAutofit fontScale="92500" lnSpcReduction="20000"/>
          </a:bodyPr>
          <a:lstStyle/>
          <a:p>
            <a:pPr marL="0" indent="0">
              <a:buNone/>
            </a:pPr>
            <a:r>
              <a:rPr lang="en-US" dirty="0" smtClean="0">
                <a:effectLst/>
              </a:rPr>
              <a:t>Specifically: </a:t>
            </a:r>
          </a:p>
          <a:p>
            <a:pPr marL="0" indent="0">
              <a:buNone/>
            </a:pPr>
            <a:r>
              <a:rPr lang="en-US" dirty="0" smtClean="0">
                <a:effectLst/>
              </a:rPr>
              <a:t>Requires </a:t>
            </a:r>
            <a:r>
              <a:rPr lang="en-US" dirty="0">
                <a:effectLst/>
              </a:rPr>
              <a:t>the EJ </a:t>
            </a:r>
            <a:r>
              <a:rPr lang="en-US" dirty="0" smtClean="0">
                <a:effectLst/>
              </a:rPr>
              <a:t>element or equivalent EJ </a:t>
            </a:r>
            <a:r>
              <a:rPr lang="en-US" dirty="0">
                <a:effectLst/>
              </a:rPr>
              <a:t>goals, policies, and </a:t>
            </a:r>
            <a:r>
              <a:rPr lang="en-US" dirty="0" smtClean="0">
                <a:effectLst/>
              </a:rPr>
              <a:t>objectives </a:t>
            </a:r>
            <a:r>
              <a:rPr lang="en-US" dirty="0">
                <a:effectLst/>
              </a:rPr>
              <a:t>integrated in other elements, </a:t>
            </a:r>
            <a:r>
              <a:rPr lang="en-US" dirty="0" smtClean="0">
                <a:effectLst/>
              </a:rPr>
              <a:t>to:</a:t>
            </a:r>
            <a:endParaRPr lang="en-US" dirty="0">
              <a:effectLst/>
            </a:endParaRPr>
          </a:p>
          <a:p>
            <a:r>
              <a:rPr lang="en-US" dirty="0" smtClean="0">
                <a:effectLst/>
              </a:rPr>
              <a:t>Identify </a:t>
            </a:r>
            <a:r>
              <a:rPr lang="en-US" dirty="0">
                <a:effectLst/>
              </a:rPr>
              <a:t>objectives and policies to reduce the unique or </a:t>
            </a:r>
            <a:r>
              <a:rPr lang="en-US" dirty="0" smtClean="0">
                <a:effectLst/>
              </a:rPr>
              <a:t>compounded </a:t>
            </a:r>
            <a:r>
              <a:rPr lang="en-US" dirty="0">
                <a:effectLst/>
              </a:rPr>
              <a:t>health risks in disadvantaged communities by </a:t>
            </a:r>
            <a:r>
              <a:rPr lang="en-US" dirty="0" smtClean="0">
                <a:effectLst/>
              </a:rPr>
              <a:t>the </a:t>
            </a:r>
            <a:r>
              <a:rPr lang="en-US" dirty="0">
                <a:effectLst/>
              </a:rPr>
              <a:t>reduction </a:t>
            </a:r>
            <a:r>
              <a:rPr lang="en-US" dirty="0" smtClean="0">
                <a:effectLst/>
              </a:rPr>
              <a:t>of </a:t>
            </a:r>
            <a:r>
              <a:rPr lang="en-US" dirty="0">
                <a:effectLst/>
              </a:rPr>
              <a:t>pollution exposure, </a:t>
            </a:r>
            <a:r>
              <a:rPr lang="en-US" dirty="0" smtClean="0">
                <a:effectLst/>
              </a:rPr>
              <a:t>improvement </a:t>
            </a:r>
            <a:r>
              <a:rPr lang="en-US" dirty="0">
                <a:effectLst/>
              </a:rPr>
              <a:t>of air </a:t>
            </a:r>
            <a:r>
              <a:rPr lang="en-US" dirty="0" smtClean="0">
                <a:effectLst/>
              </a:rPr>
              <a:t>quality</a:t>
            </a:r>
            <a:r>
              <a:rPr lang="en-US" dirty="0">
                <a:effectLst/>
              </a:rPr>
              <a:t>, </a:t>
            </a:r>
            <a:r>
              <a:rPr lang="en-US" dirty="0" smtClean="0">
                <a:effectLst/>
              </a:rPr>
              <a:t>promotion </a:t>
            </a:r>
            <a:r>
              <a:rPr lang="en-US" dirty="0">
                <a:effectLst/>
              </a:rPr>
              <a:t>of public facilities, food </a:t>
            </a:r>
            <a:r>
              <a:rPr lang="en-US" dirty="0" smtClean="0">
                <a:effectLst/>
              </a:rPr>
              <a:t>access</a:t>
            </a:r>
            <a:r>
              <a:rPr lang="en-US" dirty="0">
                <a:effectLst/>
              </a:rPr>
              <a:t>, safe and sanitary homes, and physical </a:t>
            </a:r>
            <a:r>
              <a:rPr lang="en-US" dirty="0" smtClean="0">
                <a:effectLst/>
              </a:rPr>
              <a:t>activity</a:t>
            </a:r>
            <a:endParaRPr lang="en-US" dirty="0">
              <a:effectLst/>
            </a:endParaRPr>
          </a:p>
          <a:p>
            <a:r>
              <a:rPr lang="en-US" dirty="0" smtClean="0">
                <a:effectLst/>
              </a:rPr>
              <a:t>Identify </a:t>
            </a:r>
            <a:r>
              <a:rPr lang="en-US" dirty="0">
                <a:effectLst/>
              </a:rPr>
              <a:t>objectives and policies to promote </a:t>
            </a:r>
            <a:r>
              <a:rPr lang="en-US" dirty="0" smtClean="0">
                <a:effectLst/>
              </a:rPr>
              <a:t>civil engagement </a:t>
            </a:r>
            <a:r>
              <a:rPr lang="en-US" dirty="0">
                <a:effectLst/>
              </a:rPr>
              <a:t>in the public decision-making </a:t>
            </a:r>
            <a:r>
              <a:rPr lang="en-US" dirty="0" smtClean="0">
                <a:effectLst/>
              </a:rPr>
              <a:t>process and</a:t>
            </a:r>
            <a:endParaRPr lang="en-US" dirty="0">
              <a:effectLst/>
            </a:endParaRPr>
          </a:p>
          <a:p>
            <a:r>
              <a:rPr lang="en-US" dirty="0" smtClean="0">
                <a:effectLst/>
              </a:rPr>
              <a:t>Identify </a:t>
            </a:r>
            <a:r>
              <a:rPr lang="en-US" dirty="0">
                <a:effectLst/>
              </a:rPr>
              <a:t>objectives and policies that </a:t>
            </a:r>
            <a:r>
              <a:rPr lang="en-US" dirty="0" smtClean="0">
                <a:effectLst/>
              </a:rPr>
              <a:t>prioritize improvements and </a:t>
            </a:r>
            <a:r>
              <a:rPr lang="en-US" dirty="0">
                <a:effectLst/>
              </a:rPr>
              <a:t>programs that address the needs of  </a:t>
            </a:r>
            <a:r>
              <a:rPr lang="en-US" dirty="0" smtClean="0">
                <a:effectLst/>
              </a:rPr>
              <a:t>disadvantaged communities</a:t>
            </a:r>
            <a:endParaRPr lang="en-US" dirty="0">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98</a:t>
            </a:fld>
            <a:endParaRPr lang="en-US">
              <a:effectLst/>
            </a:endParaRPr>
          </a:p>
        </p:txBody>
      </p:sp>
    </p:spTree>
    <p:extLst>
      <p:ext uri="{BB962C8B-B14F-4D97-AF65-F5344CB8AC3E}">
        <p14:creationId xmlns:p14="http://schemas.microsoft.com/office/powerpoint/2010/main" val="4033268390"/>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z="3200" b="1" u="sng">
                <a:effectLst/>
                <a:cs typeface="Arial"/>
              </a:rPr>
              <a:t>SB 1000 (Leyva)</a:t>
            </a:r>
            <a:r>
              <a:rPr lang="en-US" sz="3200" b="1">
                <a:effectLst/>
                <a:cs typeface="Arial"/>
              </a:rPr>
              <a:t/>
            </a:r>
            <a:br>
              <a:rPr lang="en-US" sz="3200" b="1">
                <a:effectLst/>
                <a:cs typeface="Arial"/>
              </a:rPr>
            </a:br>
            <a:r>
              <a:rPr lang="en-US" sz="3200" b="1">
                <a:effectLst/>
                <a:cs typeface="Arial"/>
              </a:rPr>
              <a:t>Mandatory Environmental Justice Planning in the General Plan</a:t>
            </a:r>
            <a:endParaRPr lang="en-US" sz="3200">
              <a:effectLst/>
            </a:endParaRPr>
          </a:p>
        </p:txBody>
      </p:sp>
      <p:sp>
        <p:nvSpPr>
          <p:cNvPr id="3" name="Content Placeholder 2"/>
          <p:cNvSpPr>
            <a:spLocks noGrp="1"/>
          </p:cNvSpPr>
          <p:nvPr>
            <p:ph idx="1"/>
          </p:nvPr>
        </p:nvSpPr>
        <p:spPr>
          <a:effectLst/>
        </p:spPr>
        <p:txBody>
          <a:bodyPr>
            <a:normAutofit fontScale="92500"/>
          </a:bodyPr>
          <a:lstStyle/>
          <a:p>
            <a:r>
              <a:rPr lang="en-US">
                <a:effectLst/>
              </a:rPr>
              <a:t>Requires a city or county to adopt or review the EJ element, </a:t>
            </a:r>
            <a:r>
              <a:rPr lang="en-US" smtClean="0">
                <a:effectLst/>
              </a:rPr>
              <a:t>or </a:t>
            </a:r>
            <a:r>
              <a:rPr lang="en-US">
                <a:effectLst/>
              </a:rPr>
              <a:t>the EJ goals, policies, and objectives in other elements, </a:t>
            </a:r>
            <a:r>
              <a:rPr lang="en-US" smtClean="0">
                <a:effectLst/>
              </a:rPr>
              <a:t>upon </a:t>
            </a:r>
            <a:r>
              <a:rPr lang="en-US">
                <a:effectLst/>
              </a:rPr>
              <a:t>the adoption or next revision of two or more elements </a:t>
            </a:r>
            <a:r>
              <a:rPr lang="en-US" smtClean="0">
                <a:effectLst/>
              </a:rPr>
              <a:t>concurrently </a:t>
            </a:r>
            <a:r>
              <a:rPr lang="en-US">
                <a:effectLst/>
              </a:rPr>
              <a:t>on or after January 1, </a:t>
            </a:r>
            <a:r>
              <a:rPr lang="en-US" smtClean="0">
                <a:effectLst/>
              </a:rPr>
              <a:t>2018</a:t>
            </a:r>
            <a:endParaRPr lang="en-US">
              <a:effectLst/>
            </a:endParaRPr>
          </a:p>
          <a:p>
            <a:r>
              <a:rPr lang="en-US" smtClean="0">
                <a:effectLst/>
              </a:rPr>
              <a:t>Defines </a:t>
            </a:r>
            <a:r>
              <a:rPr lang="en-US">
                <a:effectLst/>
              </a:rPr>
              <a:t>"Disadvantaged </a:t>
            </a:r>
            <a:r>
              <a:rPr lang="en-US" smtClean="0">
                <a:effectLst/>
              </a:rPr>
              <a:t>community" </a:t>
            </a:r>
            <a:r>
              <a:rPr lang="en-US">
                <a:effectLst/>
              </a:rPr>
              <a:t>to mean </a:t>
            </a:r>
            <a:r>
              <a:rPr lang="en-US" smtClean="0">
                <a:effectLst/>
              </a:rPr>
              <a:t>an area </a:t>
            </a:r>
            <a:r>
              <a:rPr lang="en-US">
                <a:effectLst/>
              </a:rPr>
              <a:t>identified </a:t>
            </a:r>
            <a:r>
              <a:rPr lang="en-US" smtClean="0">
                <a:effectLst/>
              </a:rPr>
              <a:t>by CalEPA (CalEnviroScreen) or </a:t>
            </a:r>
            <a:r>
              <a:rPr lang="en-US">
                <a:effectLst/>
              </a:rPr>
              <a:t>an area that is a low-income area that is </a:t>
            </a:r>
            <a:r>
              <a:rPr lang="en-US" smtClean="0">
                <a:effectLst/>
              </a:rPr>
              <a:t>disproportionately </a:t>
            </a:r>
            <a:r>
              <a:rPr lang="en-US">
                <a:effectLst/>
              </a:rPr>
              <a:t>affected by environmental pollution </a:t>
            </a:r>
            <a:r>
              <a:rPr lang="en-US" smtClean="0">
                <a:effectLst/>
              </a:rPr>
              <a:t>and other </a:t>
            </a:r>
            <a:r>
              <a:rPr lang="en-US">
                <a:effectLst/>
              </a:rPr>
              <a:t>hazards that can lead to negative health effects, </a:t>
            </a:r>
            <a:r>
              <a:rPr lang="en-US" smtClean="0">
                <a:effectLst/>
              </a:rPr>
              <a:t>exposure</a:t>
            </a:r>
            <a:r>
              <a:rPr lang="en-US">
                <a:effectLst/>
              </a:rPr>
              <a:t>, or environmental </a:t>
            </a:r>
            <a:r>
              <a:rPr lang="en-US" smtClean="0">
                <a:effectLst/>
              </a:rPr>
              <a:t>degradation</a:t>
            </a:r>
            <a:endParaRPr lang="en-US">
              <a:effectLst/>
            </a:endParaRPr>
          </a:p>
        </p:txBody>
      </p:sp>
      <p:sp>
        <p:nvSpPr>
          <p:cNvPr id="4" name="Slide Number Placeholder 3"/>
          <p:cNvSpPr>
            <a:spLocks noGrp="1"/>
          </p:cNvSpPr>
          <p:nvPr>
            <p:ph type="sldNum" sz="quarter" idx="12"/>
          </p:nvPr>
        </p:nvSpPr>
        <p:spPr>
          <a:effectLst/>
        </p:spPr>
        <p:txBody>
          <a:bodyPr/>
          <a:lstStyle/>
          <a:p>
            <a:fld id="{BFEBEB0A-9E3D-4B14-9782-E2AE3DA60D96}" type="slidenum">
              <a:rPr lang="en-US" smtClean="0">
                <a:effectLst/>
              </a:rPr>
              <a:t>99</a:t>
            </a:fld>
            <a:endParaRPr lang="en-US">
              <a:effectLst/>
            </a:endParaRPr>
          </a:p>
        </p:txBody>
      </p:sp>
    </p:spTree>
    <p:extLst>
      <p:ext uri="{BB962C8B-B14F-4D97-AF65-F5344CB8AC3E}">
        <p14:creationId xmlns:p14="http://schemas.microsoft.com/office/powerpoint/2010/main" val="164967859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34209"/>
  <p:tag name="AS_OS" val="Microsoft Windows NT 6.1.7601 Service Pack 1"/>
  <p:tag name="AS_RELEASE_DATE" val="2015.04.10"/>
  <p:tag name="AS_TITLE" val="Aspose.Slides for .NET 4.0"/>
  <p:tag name="AS_VERSION" val="15.3.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Classic 2">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tileRect/>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tileRect/>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tileRect/>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0</TotalTime>
  <Words>7325</Words>
  <Application>Microsoft Office PowerPoint</Application>
  <PresentationFormat>On-screen Show (4:3)</PresentationFormat>
  <Paragraphs>747</Paragraphs>
  <Slides>104</Slides>
  <Notes>96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104</vt:i4>
      </vt:variant>
    </vt:vector>
  </HeadingPairs>
  <TitlesOfParts>
    <vt:vector size="110" baseType="lpstr">
      <vt:lpstr>MS Mincho</vt:lpstr>
      <vt:lpstr>Arial</vt:lpstr>
      <vt:lpstr>Calibri</vt:lpstr>
      <vt:lpstr>Courier New</vt:lpstr>
      <vt:lpstr>Mangal</vt:lpstr>
      <vt:lpstr>Newsprint</vt:lpstr>
      <vt:lpstr>        2016 LEGISLATIVE UPDATE</vt:lpstr>
      <vt:lpstr>So…. What Happed to those Hot Bills? </vt:lpstr>
      <vt:lpstr>HOUSING</vt:lpstr>
      <vt:lpstr>AB 1934 (Santiago)  Development Density Bonus</vt:lpstr>
      <vt:lpstr>AB 1934 (Santiago) Development Density Bonus </vt:lpstr>
      <vt:lpstr>AB 1934 (Santiago)  Development Density Bonus</vt:lpstr>
      <vt:lpstr>AB 1934 (Santiago)  Development Density Bonus</vt:lpstr>
      <vt:lpstr>AB 1934 (Santiago)  Development Density Bonus</vt:lpstr>
      <vt:lpstr>AB 1934 (Santiago)  Development Density Bonus</vt:lpstr>
      <vt:lpstr>AB 1934 (Santiago)  Development Density Bonus</vt:lpstr>
      <vt:lpstr>AB 1934 (Santiago)  Development Density Bonus</vt:lpstr>
      <vt:lpstr>AB 1934 (Santiago)  Development Density Bonus</vt:lpstr>
      <vt:lpstr>AB 1934 (Santiago)  Development Density Bonus</vt:lpstr>
      <vt:lpstr>AB 1934 (Santiago)  Development Density Bonus</vt:lpstr>
      <vt:lpstr>AB 1934 (Santiago)  Development Density Bonus</vt:lpstr>
      <vt:lpstr>AB 2208 (Santiago)  Housing Above Local Gov Buildings </vt:lpstr>
      <vt:lpstr>AB 2208 (Santiago) Housing Above Local Gov Buildings </vt:lpstr>
      <vt:lpstr>AB 2208 (Santiago) Housing Above Local Gov Buildings </vt:lpstr>
      <vt:lpstr>AB 2208 (Santiago) Housing Above Local Gov Buildings </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2299 (Bloom) - SB 1069 (Wieckowski) Mandatory Accessory Dwelling Unit Ordinances and Reduced Parking</vt:lpstr>
      <vt:lpstr>AB 2406 (Thurmond)  Junior Second Units</vt:lpstr>
      <vt:lpstr>AB 2501 (Bloom)  New Density Bonus Requirements </vt:lpstr>
      <vt:lpstr>AB 2501 (Bloom)  New Density Bonus Requirements </vt:lpstr>
      <vt:lpstr>AB 2501 (Bloom)   New Density Bonus Requirements </vt:lpstr>
      <vt:lpstr>AB 2501 (Bloom)   New Density Bonus Requirements </vt:lpstr>
      <vt:lpstr>AB 2501 (Bloom)   New Density Bonus Requirements </vt:lpstr>
      <vt:lpstr>AB 2501 (Bloom)   New Density Bonus Requirements </vt:lpstr>
      <vt:lpstr>AB 2501 (Bloom)   New Density Bonus Requirements </vt:lpstr>
      <vt:lpstr>AB 2501 (Bloom)   New Density Bonus Requirements </vt:lpstr>
      <vt:lpstr>AB 2502 (Mullin) Inclusionary Zoning Requirements </vt:lpstr>
      <vt:lpstr>AB 2522 (Bloom) &amp; Governor’s By Right Housing – APA Sponsored Legislation </vt:lpstr>
      <vt:lpstr>AB 2522 (Bloom) &amp; Governor’s By Right Housing – APA Sponsored Legislation </vt:lpstr>
      <vt:lpstr>AB 2522 (Bloom) &amp; Governor’s By Right Housing – APA Sponsored Legislation </vt:lpstr>
      <vt:lpstr>AB 2522 (Bloom) &amp; Governor’s By Right Housing – APA Sponsored Legislation </vt:lpstr>
      <vt:lpstr>AB 2522 (Bloom) &amp; Governor’s By Right Housing – APA Sponsored Legislation </vt:lpstr>
      <vt:lpstr>AB 2522 (Bloom) &amp; Governor’s By Right Housing – APA Sponsored Legislation </vt:lpstr>
      <vt:lpstr>AB 2522 (Bloom) &amp; Governor’s By Right Housing – APA Sponsored Legislation </vt:lpstr>
      <vt:lpstr>AB 2556 (Nazarian) –DB Cleanup to AB 2222 (Courtesy of Goldfarb &amp; Lipman)</vt:lpstr>
      <vt:lpstr>AB 2556 (Nazarian) –DB Cleanup to AB 2222 (Courtesy of Goldfarb &amp; Lipman)</vt:lpstr>
      <vt:lpstr>AB 2556 (Nazarian) –DB Cleanup to AB 2222 (Courtesy of Goldfarb &amp; Lipman)</vt:lpstr>
      <vt:lpstr>AB 2556 (Nazarian) –DB Cleanup to AB 2222 (Courtesy of Goldfarb &amp; Lipman)</vt:lpstr>
      <vt:lpstr>AB 2556 (Nazarian) –DB Cleanup to AB 2222 (Courtesy of Goldfarb &amp; Lipman)</vt:lpstr>
      <vt:lpstr>AB 2734 (Atkins) Local Control Housing Funding Act </vt:lpstr>
      <vt:lpstr>AB 2734 (Atkins) Local Control Housing Funding Act </vt:lpstr>
      <vt:lpstr>COASTAL COMMISSION</vt:lpstr>
      <vt:lpstr>AB 2002 (Stone) Requirements for Communication with the Coastal Commission </vt:lpstr>
      <vt:lpstr>AB 2002 (Stone) Requirements for Communication with the Coastal Commission </vt:lpstr>
      <vt:lpstr>WIRELESS</vt:lpstr>
      <vt:lpstr>AB 2788 (Gatto) By Right Approval of “Small Cell” Wireless Infrastructure</vt:lpstr>
      <vt:lpstr>AB 2788 (Gatto) By Right Approval of “Small Cell” Wireless Infrastructure</vt:lpstr>
      <vt:lpstr>AB 2788 (Gatto) By Right Approval of “Small Cell” Wireless Infrastructure</vt:lpstr>
      <vt:lpstr>AB 2788 (Gatto) By Right Approval of “Small Cell” Wireless Infrastructure</vt:lpstr>
      <vt:lpstr>AB 2788 (Gatto)  By Right Approval of “Small Cell” Wireless Infrastructure</vt:lpstr>
      <vt:lpstr>CLIMATE</vt:lpstr>
      <vt:lpstr>SB 32 (Pavley) /AB 197 (Garcia) GHG Reductions Beyond 2020 and ARB Oversight </vt:lpstr>
      <vt:lpstr>SB 32 (Pavley) /AB 197 (Garcia) GHG Reductions Beyond 2020 and ARB Oversight </vt:lpstr>
      <vt:lpstr>SB 32 (Pavley) /AB 197 (Garcia) GHG Reductions Beyond 2020 and ARB Oversight </vt:lpstr>
      <vt:lpstr>SB 32 (Pavley) /AB 197 (Garcia) GHG Reductions Beyond 2020 and ARB Oversight </vt:lpstr>
      <vt:lpstr>Cap and Trade Funding AB 1613/AB 1550 </vt:lpstr>
      <vt:lpstr>Cap and Trade Funding </vt:lpstr>
      <vt:lpstr>Cap and Trade Funding </vt:lpstr>
      <vt:lpstr>Cap and Trade Funding </vt:lpstr>
      <vt:lpstr>Cap and Trade Funding </vt:lpstr>
      <vt:lpstr>Cap and Trade Funding </vt:lpstr>
      <vt:lpstr>CARB 2030 TARGET SCOPING PLAN – LAND USE &amp; VMT STRATEGIES</vt:lpstr>
      <vt:lpstr>CARB 2030 TARGET SCOPING PLAN – LAND USE &amp; VMT STRATEGIES</vt:lpstr>
      <vt:lpstr>Vibrant Communities &amp; Landscapes – SB 32</vt:lpstr>
      <vt:lpstr>Vibrant Communities &amp; Landscapes – SB 32</vt:lpstr>
      <vt:lpstr>Vibrant Communities &amp; Landscapes – SB 32</vt:lpstr>
      <vt:lpstr>Equitable Communities and New VMT Reduction Strategies – SB 32</vt:lpstr>
      <vt:lpstr>Equitable Communities and New VMT Reduction Strategies – SB 32</vt:lpstr>
      <vt:lpstr>CEQA</vt:lpstr>
      <vt:lpstr>SB 122 (Jackson/Hill)  CEQA Reform</vt:lpstr>
      <vt:lpstr>SB 122 (Jackson/Hill)  CEQA Reform</vt:lpstr>
      <vt:lpstr>ENVIRONMENTAL JUSTICE</vt:lpstr>
      <vt:lpstr> SB 1000 (Leyva) Environmental Justice Element Planning in the General Plan</vt:lpstr>
      <vt:lpstr> SB 1000 (Leyva) Mandatory Environmental Justice Planning in the General Plan</vt:lpstr>
      <vt:lpstr>SB 1000 (Leyva) Mandatory Environmental Justice Planning in the General Plan</vt:lpstr>
      <vt:lpstr>SB 1000 (Leyva) Mandatory Environmental Justice Planning in the General Plan</vt:lpstr>
      <vt:lpstr>SB 1000 (Leyva) Mandatory Environmental Justice Planning in the General Plan</vt:lpstr>
      <vt:lpstr>SB 1000 (Leyva) Mandatory Environmental Justice Planning in the General Plan</vt:lpstr>
      <vt:lpstr>HCD Housing Advisory Group</vt:lpstr>
      <vt:lpstr>Special Session on Transportation Funding</vt:lpstr>
      <vt:lpstr>JOIN THE APA CALIFORNIA LEGISLATIVE REVIEW TEAM</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2016-11-02T21:17:09Z</dcterms:modified>
</cp:coreProperties>
</file>