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9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 dirty="0"/>
              <a:t>Attachment 1: Conference Gross Income 2013-2017</a:t>
            </a:r>
          </a:p>
        </c:rich>
      </c:tx>
      <c:layout>
        <c:manualLayout>
          <c:xMode val="edge"/>
          <c:yMode val="edge"/>
          <c:x val="0.17336741618387161"/>
          <c:y val="1.58164625045251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588053641732284"/>
          <c:y val="0.11961336616551635"/>
          <c:w val="0.88415046751968507"/>
          <c:h val="0.733244172413621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Registration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Visalia 2013
(717}</c:v>
                </c:pt>
                <c:pt idx="1">
                  <c:v>Anaheim 2014 (1,257)</c:v>
                </c:pt>
                <c:pt idx="2">
                  <c:v>Oakland 2015
(1,590)</c:v>
                </c:pt>
                <c:pt idx="3">
                  <c:v>Pasadena 2016 (1,758)</c:v>
                </c:pt>
                <c:pt idx="4">
                  <c:v>Sacramento 2017 (projected 1,000)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280073</c:v>
                </c:pt>
                <c:pt idx="1">
                  <c:v>503479</c:v>
                </c:pt>
                <c:pt idx="2">
                  <c:v>663732</c:v>
                </c:pt>
                <c:pt idx="3">
                  <c:v>802070</c:v>
                </c:pt>
                <c:pt idx="4">
                  <c:v>514275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36-45B4-81CF-0DFA5C2445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Sponsorships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Visalia 2013
(717}</c:v>
                </c:pt>
                <c:pt idx="1">
                  <c:v>Anaheim 2014 (1,257)</c:v>
                </c:pt>
                <c:pt idx="2">
                  <c:v>Oakland 2015
(1,590)</c:v>
                </c:pt>
                <c:pt idx="3">
                  <c:v>Pasadena 2016 (1,758)</c:v>
                </c:pt>
                <c:pt idx="4">
                  <c:v>Sacramento 2017 (projected 1,000)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76021</c:v>
                </c:pt>
                <c:pt idx="1">
                  <c:v>106400</c:v>
                </c:pt>
                <c:pt idx="2">
                  <c:v>147645</c:v>
                </c:pt>
                <c:pt idx="3">
                  <c:v>144675</c:v>
                </c:pt>
                <c:pt idx="4">
                  <c:v>147400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36-45B4-81CF-0DFA5C2445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Income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Visalia 2013
(717}</c:v>
                </c:pt>
                <c:pt idx="1">
                  <c:v>Anaheim 2014 (1,257)</c:v>
                </c:pt>
                <c:pt idx="2">
                  <c:v>Oakland 2015
(1,590)</c:v>
                </c:pt>
                <c:pt idx="3">
                  <c:v>Pasadena 2016 (1,758)</c:v>
                </c:pt>
                <c:pt idx="4">
                  <c:v>Sacramento 2017 (projected 1,000)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7958</c:v>
                </c:pt>
                <c:pt idx="1">
                  <c:v>45477</c:v>
                </c:pt>
                <c:pt idx="2">
                  <c:v>3740</c:v>
                </c:pt>
                <c:pt idx="3">
                  <c:v>10641</c:v>
                </c:pt>
                <c:pt idx="4">
                  <c:v>22500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36-45B4-81CF-0DFA5C2445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20634784"/>
        <c:axId val="220635568"/>
      </c:barChart>
      <c:catAx>
        <c:axId val="22063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635568"/>
        <c:crosses val="autoZero"/>
        <c:auto val="1"/>
        <c:lblAlgn val="ctr"/>
        <c:lblOffset val="100"/>
        <c:noMultiLvlLbl val="0"/>
      </c:catAx>
      <c:valAx>
        <c:axId val="220635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634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588271925402755"/>
          <c:y val="0.94628362093275509"/>
          <c:w val="0.49891252103237055"/>
          <c:h val="5.19063127755833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 i="0" baseline="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 dirty="0"/>
              <a:t>Attachment 2: Visalia 2013</a:t>
            </a:r>
            <a:r>
              <a:rPr lang="en-US" dirty="0"/>
              <a:t>
Allocation of Conference</a:t>
            </a:r>
            <a:r>
              <a:rPr lang="en-US" baseline="0" dirty="0"/>
              <a:t> Gross Income ($364,052)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Vallejo 2013
Comparison of Income and Expenses</c:v>
                </c:pt>
              </c:strCache>
            </c:strRef>
          </c:tx>
          <c:dPt>
            <c:idx val="0"/>
            <c:bubble3D val="0"/>
            <c:spPr>
              <a:solidFill>
                <a:srgbClr val="FF71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D66-4472-96D3-74E2B7A8D4AF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D66-4472-96D3-74E2B7A8D4AF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D66-4472-96D3-74E2B7A8D4AF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D66-4472-96D3-74E2B7A8D4AF}"/>
              </c:ext>
            </c:extLst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D66-4472-96D3-74E2B7A8D4AF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D66-4472-96D3-74E2B7A8D4AF}"/>
              </c:ext>
            </c:extLst>
          </c:dPt>
          <c:dPt>
            <c:idx val="6"/>
            <c:bubble3D val="0"/>
            <c:explosion val="1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D66-4472-96D3-74E2B7A8D4AF}"/>
              </c:ext>
            </c:extLst>
          </c:dPt>
          <c:dLbls>
            <c:dLbl>
              <c:idx val="6"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66-4472-96D3-74E2B7A8D4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Administration</c:v>
                </c:pt>
                <c:pt idx="1">
                  <c:v>Food</c:v>
                </c:pt>
                <c:pt idx="2">
                  <c:v>Opening Reception</c:v>
                </c:pt>
                <c:pt idx="3">
                  <c:v>Meeting Facility</c:v>
                </c:pt>
                <c:pt idx="4">
                  <c:v>Publicity/Social Media</c:v>
                </c:pt>
                <c:pt idx="5">
                  <c:v>Other Expenses</c:v>
                </c:pt>
                <c:pt idx="6">
                  <c:v>NET INCOME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71733</c:v>
                </c:pt>
                <c:pt idx="1">
                  <c:v>54</c:v>
                </c:pt>
                <c:pt idx="2">
                  <c:v>105375</c:v>
                </c:pt>
                <c:pt idx="3">
                  <c:v>5125</c:v>
                </c:pt>
                <c:pt idx="4">
                  <c:v>27600</c:v>
                </c:pt>
                <c:pt idx="5">
                  <c:v>3200</c:v>
                </c:pt>
                <c:pt idx="6">
                  <c:v>150923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66-4472-96D3-74E2B7A8D4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38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79821843787491"/>
          <c:y val="0.82867665282037539"/>
          <c:w val="0.71754069223752504"/>
          <c:h val="0.158554529637481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 dirty="0"/>
              <a:t>Attachment 3: Anaheim 2014</a:t>
            </a:r>
            <a:r>
              <a:rPr lang="en-US" dirty="0"/>
              <a:t>
Allocation</a:t>
            </a:r>
            <a:r>
              <a:rPr lang="en-US" baseline="0" dirty="0"/>
              <a:t> of Conference Gross Income ($655,356)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Anaheim 2014
Comparison of Income and Expenses</c:v>
                </c:pt>
              </c:strCache>
            </c:strRef>
          </c:tx>
          <c:dPt>
            <c:idx val="0"/>
            <c:bubble3D val="0"/>
            <c:spPr>
              <a:solidFill>
                <a:srgbClr val="FF71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56-40C5-8C0E-765D1080F3C2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456-40C5-8C0E-765D1080F3C2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456-40C5-8C0E-765D1080F3C2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456-40C5-8C0E-765D1080F3C2}"/>
              </c:ext>
            </c:extLst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456-40C5-8C0E-765D1080F3C2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456-40C5-8C0E-765D1080F3C2}"/>
              </c:ext>
            </c:extLst>
          </c:dPt>
          <c:dPt>
            <c:idx val="6"/>
            <c:bubble3D val="0"/>
            <c:explosion val="1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456-40C5-8C0E-765D1080F3C2}"/>
              </c:ext>
            </c:extLst>
          </c:dPt>
          <c:dLbls>
            <c:dLbl>
              <c:idx val="6"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456-40C5-8C0E-765D1080F3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Administration</c:v>
                </c:pt>
                <c:pt idx="1">
                  <c:v>Food</c:v>
                </c:pt>
                <c:pt idx="2">
                  <c:v>Opening Reception</c:v>
                </c:pt>
                <c:pt idx="3">
                  <c:v>Meeting Facility</c:v>
                </c:pt>
                <c:pt idx="4">
                  <c:v>Publicity/Social Media</c:v>
                </c:pt>
                <c:pt idx="5">
                  <c:v>Other Expenses</c:v>
                </c:pt>
                <c:pt idx="6">
                  <c:v>NET INCOME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89594</c:v>
                </c:pt>
                <c:pt idx="1">
                  <c:v>224985</c:v>
                </c:pt>
                <c:pt idx="2">
                  <c:v>193399</c:v>
                </c:pt>
                <c:pt idx="3">
                  <c:v>56543</c:v>
                </c:pt>
                <c:pt idx="4">
                  <c:v>38600</c:v>
                </c:pt>
                <c:pt idx="5">
                  <c:v>16400</c:v>
                </c:pt>
                <c:pt idx="6">
                  <c:v>35819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456-40C5-8C0E-765D1080F3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7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393066608024219"/>
          <c:y val="0.82867665282037539"/>
          <c:w val="0.72159221053603184"/>
          <c:h val="0.158554529637481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 dirty="0"/>
              <a:t>Attachment 4: Oakland 2015</a:t>
            </a:r>
            <a:r>
              <a:rPr lang="en-US" dirty="0"/>
              <a:t>
Allocation of Conference Gross Income ($815,117)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Oakland 2015
Allocation of Conference Gross Income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rgbClr val="FF71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317-4452-B83B-8C6550C3E5A3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317-4452-B83B-8C6550C3E5A3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317-4452-B83B-8C6550C3E5A3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317-4452-B83B-8C6550C3E5A3}"/>
              </c:ext>
            </c:extLst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317-4452-B83B-8C6550C3E5A3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317-4452-B83B-8C6550C3E5A3}"/>
              </c:ext>
            </c:extLst>
          </c:dPt>
          <c:dPt>
            <c:idx val="6"/>
            <c:bubble3D val="0"/>
            <c:explosion val="1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317-4452-B83B-8C6550C3E5A3}"/>
              </c:ext>
            </c:extLst>
          </c:dPt>
          <c:dLbls>
            <c:dLbl>
              <c:idx val="6"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317-4452-B83B-8C6550C3E5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Administration</c:v>
                </c:pt>
                <c:pt idx="1">
                  <c:v>Food</c:v>
                </c:pt>
                <c:pt idx="2">
                  <c:v>Opening Reception</c:v>
                </c:pt>
                <c:pt idx="3">
                  <c:v>Meeting Facility</c:v>
                </c:pt>
                <c:pt idx="4">
                  <c:v>Publicity/Social Media</c:v>
                </c:pt>
                <c:pt idx="5">
                  <c:v>Other Expenses</c:v>
                </c:pt>
                <c:pt idx="6">
                  <c:v>NET INCOME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140818</c:v>
                </c:pt>
                <c:pt idx="1">
                  <c:v>293004</c:v>
                </c:pt>
                <c:pt idx="2">
                  <c:v>106571</c:v>
                </c:pt>
                <c:pt idx="3">
                  <c:v>84185</c:v>
                </c:pt>
                <c:pt idx="4">
                  <c:v>43700</c:v>
                </c:pt>
                <c:pt idx="5">
                  <c:v>11000</c:v>
                </c:pt>
                <c:pt idx="6">
                  <c:v>135932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317-4452-B83B-8C6550C3E5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87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772459288621443"/>
          <c:y val="0.82867665282037539"/>
          <c:w val="0.74455081422757119"/>
          <c:h val="0.158554529637481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 dirty="0"/>
              <a:t>Attachment 5: Pasadena 2016</a:t>
            </a:r>
            <a:r>
              <a:rPr lang="en-US" dirty="0"/>
              <a:t>
Allocation of Conference Gross Income ($957,386)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Pasadena 2016
Allocation of Conference Gross Income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rgbClr val="FF71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2E-4569-8800-64AD4BA039C3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32E-4569-8800-64AD4BA039C3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2E-4569-8800-64AD4BA039C3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32E-4569-8800-64AD4BA039C3}"/>
              </c:ext>
            </c:extLst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32E-4569-8800-64AD4BA039C3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32E-4569-8800-64AD4BA039C3}"/>
              </c:ext>
            </c:extLst>
          </c:dPt>
          <c:dPt>
            <c:idx val="6"/>
            <c:bubble3D val="0"/>
            <c:explosion val="1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32E-4569-8800-64AD4BA039C3}"/>
              </c:ext>
            </c:extLst>
          </c:dPt>
          <c:dLbls>
            <c:dLbl>
              <c:idx val="6"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32E-4569-8800-64AD4BA039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Administration</c:v>
                </c:pt>
                <c:pt idx="1">
                  <c:v>Food</c:v>
                </c:pt>
                <c:pt idx="2">
                  <c:v>Opening Reception</c:v>
                </c:pt>
                <c:pt idx="3">
                  <c:v>Meeting Facility</c:v>
                </c:pt>
                <c:pt idx="4">
                  <c:v>Publicity/Social Media</c:v>
                </c:pt>
                <c:pt idx="5">
                  <c:v>Other Expenses</c:v>
                </c:pt>
                <c:pt idx="6">
                  <c:v>NET INCOME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162985</c:v>
                </c:pt>
                <c:pt idx="1">
                  <c:v>192128</c:v>
                </c:pt>
                <c:pt idx="2">
                  <c:v>73510</c:v>
                </c:pt>
                <c:pt idx="3">
                  <c:v>117810</c:v>
                </c:pt>
                <c:pt idx="4">
                  <c:v>44000</c:v>
                </c:pt>
                <c:pt idx="5">
                  <c:v>23500</c:v>
                </c:pt>
                <c:pt idx="6">
                  <c:v>343488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32E-4569-8800-64AD4BA039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24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286619291905194"/>
          <c:y val="0.80258218334379805"/>
          <c:w val="0.75857661761387474"/>
          <c:h val="0.174008317828939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 dirty="0"/>
              <a:t>Attachment 7: Sacramento 2017</a:t>
            </a:r>
            <a:r>
              <a:rPr lang="en-US" dirty="0"/>
              <a:t>
Allocation of Conference Gross Income ($684,175 per budget)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Sacramento 2017
Allocation of Conference Gross Income (Budgeted)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rgbClr val="FF71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5BC-4708-8D78-8FAD927C4916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5BC-4708-8D78-8FAD927C4916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5BC-4708-8D78-8FAD927C4916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5BC-4708-8D78-8FAD927C4916}"/>
              </c:ext>
            </c:extLst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5BC-4708-8D78-8FAD927C4916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5BC-4708-8D78-8FAD927C4916}"/>
              </c:ext>
            </c:extLst>
          </c:dPt>
          <c:dPt>
            <c:idx val="6"/>
            <c:bubble3D val="0"/>
            <c:explosion val="1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5BC-4708-8D78-8FAD927C4916}"/>
              </c:ext>
            </c:extLst>
          </c:dPt>
          <c:dLbls>
            <c:dLbl>
              <c:idx val="6"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5BC-4708-8D78-8FAD927C49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Administration</c:v>
                </c:pt>
                <c:pt idx="1">
                  <c:v>Food</c:v>
                </c:pt>
                <c:pt idx="2">
                  <c:v>Opening Reception</c:v>
                </c:pt>
                <c:pt idx="3">
                  <c:v>Meeting Facility</c:v>
                </c:pt>
                <c:pt idx="4">
                  <c:v>Publicity/Social Media</c:v>
                </c:pt>
                <c:pt idx="5">
                  <c:v>Other Expenses</c:v>
                </c:pt>
                <c:pt idx="6">
                  <c:v>NET INCOME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129144</c:v>
                </c:pt>
                <c:pt idx="1">
                  <c:v>140088</c:v>
                </c:pt>
                <c:pt idx="2">
                  <c:v>70000</c:v>
                </c:pt>
                <c:pt idx="3">
                  <c:v>129730</c:v>
                </c:pt>
                <c:pt idx="4">
                  <c:v>38700</c:v>
                </c:pt>
                <c:pt idx="5">
                  <c:v>17600</c:v>
                </c:pt>
                <c:pt idx="6">
                  <c:v>158942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5BC-4708-8D78-8FAD927C49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637408678671214"/>
          <c:y val="0.83506106159144711"/>
          <c:w val="0.74725182642657584"/>
          <c:h val="0.158554529637481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6317-274F-43F5-A05E-DC0EB67A03EE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2CF5-0EB0-4075-B476-AA299E2CF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04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6317-274F-43F5-A05E-DC0EB67A03EE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2CF5-0EB0-4075-B476-AA299E2CF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7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6317-274F-43F5-A05E-DC0EB67A03EE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2CF5-0EB0-4075-B476-AA299E2CF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265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6317-274F-43F5-A05E-DC0EB67A03EE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2CF5-0EB0-4075-B476-AA299E2CF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9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6317-274F-43F5-A05E-DC0EB67A03EE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2CF5-0EB0-4075-B476-AA299E2CF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5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6317-274F-43F5-A05E-DC0EB67A03EE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2CF5-0EB0-4075-B476-AA299E2CF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14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6317-274F-43F5-A05E-DC0EB67A03EE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2CF5-0EB0-4075-B476-AA299E2CF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9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6317-274F-43F5-A05E-DC0EB67A03EE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2CF5-0EB0-4075-B476-AA299E2CF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93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6317-274F-43F5-A05E-DC0EB67A03EE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2CF5-0EB0-4075-B476-AA299E2CF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3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6317-274F-43F5-A05E-DC0EB67A03EE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2CF5-0EB0-4075-B476-AA299E2CF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6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6317-274F-43F5-A05E-DC0EB67A03EE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2CF5-0EB0-4075-B476-AA299E2CF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1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46317-274F-43F5-A05E-DC0EB67A03EE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D2CF5-0EB0-4075-B476-AA299E2CF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81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021454510"/>
              </p:ext>
            </p:extLst>
          </p:nvPr>
        </p:nvGraphicFramePr>
        <p:xfrm>
          <a:off x="1309037" y="288759"/>
          <a:ext cx="9557886" cy="6198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5538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815239144"/>
              </p:ext>
            </p:extLst>
          </p:nvPr>
        </p:nvGraphicFramePr>
        <p:xfrm>
          <a:off x="1568918" y="385011"/>
          <a:ext cx="9403882" cy="5967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8989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212267893"/>
              </p:ext>
            </p:extLst>
          </p:nvPr>
        </p:nvGraphicFramePr>
        <p:xfrm>
          <a:off x="1684420" y="452387"/>
          <a:ext cx="9403882" cy="5967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730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715376307"/>
              </p:ext>
            </p:extLst>
          </p:nvPr>
        </p:nvGraphicFramePr>
        <p:xfrm>
          <a:off x="1684420" y="346509"/>
          <a:ext cx="9403882" cy="5967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6572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935873497"/>
              </p:ext>
            </p:extLst>
          </p:nvPr>
        </p:nvGraphicFramePr>
        <p:xfrm>
          <a:off x="1655544" y="346509"/>
          <a:ext cx="9403882" cy="5967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0295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247362199"/>
              </p:ext>
            </p:extLst>
          </p:nvPr>
        </p:nvGraphicFramePr>
        <p:xfrm>
          <a:off x="1655544" y="346509"/>
          <a:ext cx="9403882" cy="5967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3220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2304</TotalTime>
  <Words>32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Hanson Hom</dc:creator>
  <cp:lastModifiedBy>Hanson Hom</cp:lastModifiedBy>
  <cp:revision>42</cp:revision>
  <dcterms:created xsi:type="dcterms:W3CDTF">2017-06-02T05:38:54Z</dcterms:created>
  <dcterms:modified xsi:type="dcterms:W3CDTF">2017-09-11T04:15:47Z</dcterms:modified>
</cp:coreProperties>
</file>