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3" r:id="rId1"/>
  </p:sldMasterIdLst>
  <p:notesMasterIdLst>
    <p:notesMasterId r:id="rId70"/>
  </p:notesMasterIdLst>
  <p:sldIdLst>
    <p:sldId id="256" r:id="rId2"/>
    <p:sldId id="257" r:id="rId3"/>
    <p:sldId id="465" r:id="rId4"/>
    <p:sldId id="258" r:id="rId5"/>
    <p:sldId id="366" r:id="rId6"/>
    <p:sldId id="467" r:id="rId7"/>
    <p:sldId id="414" r:id="rId8"/>
    <p:sldId id="415" r:id="rId9"/>
    <p:sldId id="416" r:id="rId10"/>
    <p:sldId id="367" r:id="rId11"/>
    <p:sldId id="417" r:id="rId12"/>
    <p:sldId id="448" r:id="rId13"/>
    <p:sldId id="418" r:id="rId14"/>
    <p:sldId id="368" r:id="rId15"/>
    <p:sldId id="370" r:id="rId16"/>
    <p:sldId id="371" r:id="rId17"/>
    <p:sldId id="419" r:id="rId18"/>
    <p:sldId id="372" r:id="rId19"/>
    <p:sldId id="421" r:id="rId20"/>
    <p:sldId id="423" r:id="rId21"/>
    <p:sldId id="431" r:id="rId22"/>
    <p:sldId id="432" r:id="rId23"/>
    <p:sldId id="433" r:id="rId24"/>
    <p:sldId id="435" r:id="rId25"/>
    <p:sldId id="434" r:id="rId26"/>
    <p:sldId id="384" r:id="rId27"/>
    <p:sldId id="449" r:id="rId28"/>
    <p:sldId id="385" r:id="rId29"/>
    <p:sldId id="437" r:id="rId30"/>
    <p:sldId id="450" r:id="rId31"/>
    <p:sldId id="438" r:id="rId32"/>
    <p:sldId id="439" r:id="rId33"/>
    <p:sldId id="392" r:id="rId34"/>
    <p:sldId id="451" r:id="rId35"/>
    <p:sldId id="440" r:id="rId36"/>
    <p:sldId id="452" r:id="rId37"/>
    <p:sldId id="397" r:id="rId38"/>
    <p:sldId id="442" r:id="rId39"/>
    <p:sldId id="399" r:id="rId40"/>
    <p:sldId id="453" r:id="rId41"/>
    <p:sldId id="444" r:id="rId42"/>
    <p:sldId id="445" r:id="rId43"/>
    <p:sldId id="400" r:id="rId44"/>
    <p:sldId id="406" r:id="rId45"/>
    <p:sldId id="407" r:id="rId46"/>
    <p:sldId id="446" r:id="rId47"/>
    <p:sldId id="408" r:id="rId48"/>
    <p:sldId id="447" r:id="rId49"/>
    <p:sldId id="468" r:id="rId50"/>
    <p:sldId id="369" r:id="rId51"/>
    <p:sldId id="409" r:id="rId52"/>
    <p:sldId id="389" r:id="rId53"/>
    <p:sldId id="436" r:id="rId54"/>
    <p:sldId id="398" r:id="rId55"/>
    <p:sldId id="443" r:id="rId56"/>
    <p:sldId id="462" r:id="rId57"/>
    <p:sldId id="464" r:id="rId58"/>
    <p:sldId id="457" r:id="rId59"/>
    <p:sldId id="463" r:id="rId60"/>
    <p:sldId id="459" r:id="rId61"/>
    <p:sldId id="410" r:id="rId62"/>
    <p:sldId id="394" r:id="rId63"/>
    <p:sldId id="396" r:id="rId64"/>
    <p:sldId id="393" r:id="rId65"/>
    <p:sldId id="466" r:id="rId66"/>
    <p:sldId id="320" r:id="rId67"/>
    <p:sldId id="276" r:id="rId68"/>
    <p:sldId id="296" r:id="rId6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8"/>
  </p:normalViewPr>
  <p:slideViewPr>
    <p:cSldViewPr snapToGrid="0" snapToObjects="1">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2.xml.rels><?xml version="1.0" encoding="UTF-8" standalone="yes"?>
<Relationships xmlns="http://schemas.openxmlformats.org/package/2006/relationships"><Relationship Id="rId1" Type="http://schemas.openxmlformats.org/officeDocument/2006/relationships/hyperlink" Target="http://www.apacalifornia.com/"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apacalifornia.org/" TargetMode="External"/></Relationships>
</file>

<file path=ppt/diagrams/_rels/drawing12.xml.rels><?xml version="1.0" encoding="UTF-8" standalone="yes"?>
<Relationships xmlns="http://schemas.openxmlformats.org/package/2006/relationships"><Relationship Id="rId1" Type="http://schemas.openxmlformats.org/officeDocument/2006/relationships/hyperlink" Target="http://www.apacalifornia.com/"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apacalifornia.org/"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0C499-1F41-4774-B075-7C4F0B25FE65}"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1F1646EC-CEB6-4E6D-B70F-898074A2E30C}">
      <dgm:prSet custT="1"/>
      <dgm:spPr/>
      <dgm:t>
        <a:bodyPr/>
        <a:lstStyle/>
        <a:p>
          <a:r>
            <a:rPr lang="en-US" sz="2500" dirty="0">
              <a:latin typeface="Arial" panose="020B0604020202020204" pitchFamily="34" charset="0"/>
              <a:cs typeface="Arial" panose="020B0604020202020204" pitchFamily="34" charset="0"/>
            </a:rPr>
            <a:t>Intro/Overview of High Priority Hot Bills </a:t>
          </a:r>
        </a:p>
      </dgm:t>
    </dgm:pt>
    <dgm:pt modelId="{F295A8D9-D638-458E-B22B-C5A5D79C0E49}" type="parTrans" cxnId="{0527727B-8422-44A8-B3E9-11FB48A0505D}">
      <dgm:prSet/>
      <dgm:spPr/>
      <dgm:t>
        <a:bodyPr/>
        <a:lstStyle/>
        <a:p>
          <a:endParaRPr lang="en-US"/>
        </a:p>
      </dgm:t>
    </dgm:pt>
    <dgm:pt modelId="{7A0072F9-B46C-46CB-9C55-E737976130CF}" type="sibTrans" cxnId="{0527727B-8422-44A8-B3E9-11FB48A0505D}">
      <dgm:prSet/>
      <dgm:spPr/>
      <dgm:t>
        <a:bodyPr/>
        <a:lstStyle/>
        <a:p>
          <a:endParaRPr lang="en-US"/>
        </a:p>
      </dgm:t>
    </dgm:pt>
    <dgm:pt modelId="{D5D114EE-C828-4323-81E2-54031579CFC8}">
      <dgm:prSet custT="1"/>
      <dgm:spPr/>
      <dgm:t>
        <a:bodyPr/>
        <a:lstStyle/>
        <a:p>
          <a:r>
            <a:rPr lang="en-US" sz="2800" dirty="0">
              <a:latin typeface="Arial" panose="020B0604020202020204" pitchFamily="34" charset="0"/>
              <a:cs typeface="Arial" panose="020B0604020202020204" pitchFamily="34" charset="0"/>
            </a:rPr>
            <a:t>2018-2019 California Budget </a:t>
          </a:r>
        </a:p>
      </dgm:t>
    </dgm:pt>
    <dgm:pt modelId="{D0B783D8-6038-4A61-8D3B-2637E5286398}" type="parTrans" cxnId="{388277B3-291E-44AE-A2EE-1A85AE70D28F}">
      <dgm:prSet/>
      <dgm:spPr/>
      <dgm:t>
        <a:bodyPr/>
        <a:lstStyle/>
        <a:p>
          <a:endParaRPr lang="en-US"/>
        </a:p>
      </dgm:t>
    </dgm:pt>
    <dgm:pt modelId="{31742B44-F1F3-47A7-9F4C-891F9D2CC248}" type="sibTrans" cxnId="{388277B3-291E-44AE-A2EE-1A85AE70D28F}">
      <dgm:prSet/>
      <dgm:spPr/>
      <dgm:t>
        <a:bodyPr/>
        <a:lstStyle/>
        <a:p>
          <a:endParaRPr lang="en-US"/>
        </a:p>
      </dgm:t>
    </dgm:pt>
    <dgm:pt modelId="{196F607E-780B-4F90-BB87-E997B5AAD005}">
      <dgm:prSet custT="1"/>
      <dgm:spPr/>
      <dgm:t>
        <a:bodyPr/>
        <a:lstStyle/>
        <a:p>
          <a:r>
            <a:rPr lang="en-US" sz="2800" dirty="0">
              <a:latin typeface="Arial" panose="020B0604020202020204" pitchFamily="34" charset="0"/>
              <a:cs typeface="Arial" panose="020B0604020202020204" pitchFamily="34" charset="0"/>
            </a:rPr>
            <a:t>California’s Next Governor </a:t>
          </a:r>
        </a:p>
      </dgm:t>
    </dgm:pt>
    <dgm:pt modelId="{7A836597-D6E0-4D63-AE1F-26F70EC6A8AD}" type="parTrans" cxnId="{2263E31D-EE61-4E2D-8158-AEA6FA633187}">
      <dgm:prSet/>
      <dgm:spPr/>
      <dgm:t>
        <a:bodyPr/>
        <a:lstStyle/>
        <a:p>
          <a:endParaRPr lang="en-US"/>
        </a:p>
      </dgm:t>
    </dgm:pt>
    <dgm:pt modelId="{5005BF32-04FA-474F-825F-597D1A9BA847}" type="sibTrans" cxnId="{2263E31D-EE61-4E2D-8158-AEA6FA633187}">
      <dgm:prSet/>
      <dgm:spPr/>
      <dgm:t>
        <a:bodyPr/>
        <a:lstStyle/>
        <a:p>
          <a:endParaRPr lang="en-US"/>
        </a:p>
      </dgm:t>
    </dgm:pt>
    <dgm:pt modelId="{1508CBD0-3C9F-4E9A-80E5-D3BD23AA3FAE}">
      <dgm:prSet custT="1"/>
      <dgm:spPr/>
      <dgm:t>
        <a:bodyPr/>
        <a:lstStyle/>
        <a:p>
          <a:r>
            <a:rPr lang="en-US" sz="2800" dirty="0">
              <a:latin typeface="Arial" panose="020B0604020202020204" pitchFamily="34" charset="0"/>
              <a:cs typeface="Arial" panose="020B0604020202020204" pitchFamily="34" charset="0"/>
            </a:rPr>
            <a:t>Predictions on Legislation for 2019 </a:t>
          </a:r>
        </a:p>
      </dgm:t>
    </dgm:pt>
    <dgm:pt modelId="{8728F37B-8999-47FB-BAFC-8642C40D0021}" type="parTrans" cxnId="{78447387-26DF-45B2-9218-DBCD9CBB0707}">
      <dgm:prSet/>
      <dgm:spPr/>
      <dgm:t>
        <a:bodyPr/>
        <a:lstStyle/>
        <a:p>
          <a:endParaRPr lang="en-US"/>
        </a:p>
      </dgm:t>
    </dgm:pt>
    <dgm:pt modelId="{23A77261-B134-4083-90E5-D34E6BF38B04}" type="sibTrans" cxnId="{78447387-26DF-45B2-9218-DBCD9CBB0707}">
      <dgm:prSet/>
      <dgm:spPr/>
      <dgm:t>
        <a:bodyPr/>
        <a:lstStyle/>
        <a:p>
          <a:endParaRPr lang="en-US"/>
        </a:p>
      </dgm:t>
    </dgm:pt>
    <dgm:pt modelId="{1F26C26C-DD88-441E-A23E-E75CB8678BE6}">
      <dgm:prSet custT="1"/>
      <dgm:spPr/>
      <dgm:t>
        <a:bodyPr/>
        <a:lstStyle/>
        <a:p>
          <a:r>
            <a:rPr lang="en-US" sz="2800" dirty="0">
              <a:latin typeface="Arial" panose="020B0604020202020204" pitchFamily="34" charset="0"/>
              <a:cs typeface="Arial" panose="020B0604020202020204" pitchFamily="34" charset="0"/>
            </a:rPr>
            <a:t>How You Can Get Involved</a:t>
          </a:r>
        </a:p>
      </dgm:t>
    </dgm:pt>
    <dgm:pt modelId="{2640436C-70E0-4679-B2A6-AAAB3E9A2DFB}" type="parTrans" cxnId="{5AA62C40-2FFE-442C-8211-EE1915362E80}">
      <dgm:prSet/>
      <dgm:spPr/>
      <dgm:t>
        <a:bodyPr/>
        <a:lstStyle/>
        <a:p>
          <a:endParaRPr lang="en-US"/>
        </a:p>
      </dgm:t>
    </dgm:pt>
    <dgm:pt modelId="{0F196E52-EDA2-4813-886D-D8E4CEAA8056}" type="sibTrans" cxnId="{5AA62C40-2FFE-442C-8211-EE1915362E80}">
      <dgm:prSet/>
      <dgm:spPr/>
      <dgm:t>
        <a:bodyPr/>
        <a:lstStyle/>
        <a:p>
          <a:endParaRPr lang="en-US"/>
        </a:p>
      </dgm:t>
    </dgm:pt>
    <dgm:pt modelId="{1861F308-E153-40CA-87B0-35130DBE3746}">
      <dgm:prSet custT="1"/>
      <dgm:spPr/>
      <dgm:t>
        <a:bodyPr/>
        <a:lstStyle/>
        <a:p>
          <a:r>
            <a:rPr lang="en-US" sz="2800" dirty="0">
              <a:latin typeface="Arial" panose="020B0604020202020204" pitchFamily="34" charset="0"/>
              <a:cs typeface="Arial" panose="020B0604020202020204" pitchFamily="34" charset="0"/>
            </a:rPr>
            <a:t>HCD Updates </a:t>
          </a:r>
        </a:p>
      </dgm:t>
    </dgm:pt>
    <dgm:pt modelId="{71C2B5F4-3F0F-479A-83AF-24DA846603BB}" type="parTrans" cxnId="{10A8C861-7504-481C-8C22-52DCC96279EC}">
      <dgm:prSet/>
      <dgm:spPr/>
      <dgm:t>
        <a:bodyPr/>
        <a:lstStyle/>
        <a:p>
          <a:endParaRPr lang="en-US"/>
        </a:p>
      </dgm:t>
    </dgm:pt>
    <dgm:pt modelId="{B08FCDF4-B0A8-4343-BB97-FE5586E703FF}" type="sibTrans" cxnId="{10A8C861-7504-481C-8C22-52DCC96279EC}">
      <dgm:prSet/>
      <dgm:spPr/>
      <dgm:t>
        <a:bodyPr/>
        <a:lstStyle/>
        <a:p>
          <a:endParaRPr lang="en-US"/>
        </a:p>
      </dgm:t>
    </dgm:pt>
    <dgm:pt modelId="{512D61C7-36D4-4CEB-8D59-0E7C227645D6}">
      <dgm:prSet custT="1"/>
      <dgm:spPr/>
      <dgm:t>
        <a:bodyPr/>
        <a:lstStyle/>
        <a:p>
          <a:r>
            <a:rPr lang="en-US" sz="2800" dirty="0">
              <a:latin typeface="Arial" panose="020B0604020202020204" pitchFamily="34" charset="0"/>
              <a:cs typeface="Arial" panose="020B0604020202020204" pitchFamily="34" charset="0"/>
            </a:rPr>
            <a:t>Join the APA Legislative Review Team </a:t>
          </a:r>
        </a:p>
      </dgm:t>
    </dgm:pt>
    <dgm:pt modelId="{0277B100-8602-46B2-B178-3AD313ECA3FD}" type="parTrans" cxnId="{08E2F996-21D1-4F34-B35E-6C3D680C1444}">
      <dgm:prSet/>
      <dgm:spPr/>
      <dgm:t>
        <a:bodyPr/>
        <a:lstStyle/>
        <a:p>
          <a:endParaRPr lang="en-US"/>
        </a:p>
      </dgm:t>
    </dgm:pt>
    <dgm:pt modelId="{6D685447-180B-4FFC-ABB6-C76F74BECB00}" type="sibTrans" cxnId="{08E2F996-21D1-4F34-B35E-6C3D680C1444}">
      <dgm:prSet/>
      <dgm:spPr/>
      <dgm:t>
        <a:bodyPr/>
        <a:lstStyle/>
        <a:p>
          <a:endParaRPr lang="en-US"/>
        </a:p>
      </dgm:t>
    </dgm:pt>
    <dgm:pt modelId="{7CA6AC70-0E58-40F7-8E64-A3876428C309}">
      <dgm:prSet custT="1"/>
      <dgm:spPr/>
      <dgm:t>
        <a:bodyPr/>
        <a:lstStyle/>
        <a:p>
          <a:pPr algn="ctr"/>
          <a:r>
            <a:rPr lang="en-US" sz="2800" dirty="0">
              <a:latin typeface="Arial" charset="0"/>
              <a:ea typeface="Arial" charset="0"/>
              <a:cs typeface="Arial" charset="0"/>
            </a:rPr>
            <a:t>Questions </a:t>
          </a:r>
        </a:p>
      </dgm:t>
    </dgm:pt>
    <dgm:pt modelId="{1D1EE9D9-E6C5-4525-8185-579E2CE140FB}" type="parTrans" cxnId="{73A0B787-AEF3-434B-8BC5-B9C5BFD04A08}">
      <dgm:prSet/>
      <dgm:spPr/>
      <dgm:t>
        <a:bodyPr/>
        <a:lstStyle/>
        <a:p>
          <a:endParaRPr lang="en-US"/>
        </a:p>
      </dgm:t>
    </dgm:pt>
    <dgm:pt modelId="{F7F3F4A2-B144-4655-897D-FE1F802720E9}" type="sibTrans" cxnId="{73A0B787-AEF3-434B-8BC5-B9C5BFD04A08}">
      <dgm:prSet/>
      <dgm:spPr/>
      <dgm:t>
        <a:bodyPr/>
        <a:lstStyle/>
        <a:p>
          <a:endParaRPr lang="en-US"/>
        </a:p>
      </dgm:t>
    </dgm:pt>
    <dgm:pt modelId="{59A29EB5-13CF-FA4F-AD46-7C02453BC3DE}" type="pres">
      <dgm:prSet presAssocID="{B6F0C499-1F41-4774-B075-7C4F0B25FE65}" presName="diagram" presStyleCnt="0">
        <dgm:presLayoutVars>
          <dgm:dir/>
          <dgm:resizeHandles val="exact"/>
        </dgm:presLayoutVars>
      </dgm:prSet>
      <dgm:spPr/>
    </dgm:pt>
    <dgm:pt modelId="{29BDB719-6D7C-A346-BA2A-97728E8C767B}" type="pres">
      <dgm:prSet presAssocID="{1F1646EC-CEB6-4E6D-B70F-898074A2E30C}" presName="node" presStyleLbl="node1" presStyleIdx="0" presStyleCnt="8">
        <dgm:presLayoutVars>
          <dgm:bulletEnabled val="1"/>
        </dgm:presLayoutVars>
      </dgm:prSet>
      <dgm:spPr/>
    </dgm:pt>
    <dgm:pt modelId="{63E24363-066E-0645-9AB7-1808F6E9AA61}" type="pres">
      <dgm:prSet presAssocID="{7A0072F9-B46C-46CB-9C55-E737976130CF}" presName="sibTrans" presStyleCnt="0"/>
      <dgm:spPr/>
    </dgm:pt>
    <dgm:pt modelId="{F8CDDDBD-0E0B-BC4A-9640-59C9AF5AE407}" type="pres">
      <dgm:prSet presAssocID="{D5D114EE-C828-4323-81E2-54031579CFC8}" presName="node" presStyleLbl="node1" presStyleIdx="1" presStyleCnt="8">
        <dgm:presLayoutVars>
          <dgm:bulletEnabled val="1"/>
        </dgm:presLayoutVars>
      </dgm:prSet>
      <dgm:spPr/>
    </dgm:pt>
    <dgm:pt modelId="{CE557F09-A2A7-7446-B64F-53F23DC43559}" type="pres">
      <dgm:prSet presAssocID="{31742B44-F1F3-47A7-9F4C-891F9D2CC248}" presName="sibTrans" presStyleCnt="0"/>
      <dgm:spPr/>
    </dgm:pt>
    <dgm:pt modelId="{AE1A323F-CFC1-A648-B1F7-EFD711952FA2}" type="pres">
      <dgm:prSet presAssocID="{196F607E-780B-4F90-BB87-E997B5AAD005}" presName="node" presStyleLbl="node1" presStyleIdx="2" presStyleCnt="8">
        <dgm:presLayoutVars>
          <dgm:bulletEnabled val="1"/>
        </dgm:presLayoutVars>
      </dgm:prSet>
      <dgm:spPr/>
    </dgm:pt>
    <dgm:pt modelId="{D060F490-C203-9C4C-A6C9-925566682E4A}" type="pres">
      <dgm:prSet presAssocID="{5005BF32-04FA-474F-825F-597D1A9BA847}" presName="sibTrans" presStyleCnt="0"/>
      <dgm:spPr/>
    </dgm:pt>
    <dgm:pt modelId="{E06F4082-B7DB-6547-8D8E-0B270AF03F46}" type="pres">
      <dgm:prSet presAssocID="{1508CBD0-3C9F-4E9A-80E5-D3BD23AA3FAE}" presName="node" presStyleLbl="node1" presStyleIdx="3" presStyleCnt="8">
        <dgm:presLayoutVars>
          <dgm:bulletEnabled val="1"/>
        </dgm:presLayoutVars>
      </dgm:prSet>
      <dgm:spPr/>
    </dgm:pt>
    <dgm:pt modelId="{4D880DA4-4C99-8242-A371-72D64B268518}" type="pres">
      <dgm:prSet presAssocID="{23A77261-B134-4083-90E5-D34E6BF38B04}" presName="sibTrans" presStyleCnt="0"/>
      <dgm:spPr/>
    </dgm:pt>
    <dgm:pt modelId="{CE5BE589-8EF1-FF48-BD61-D7664459EDB7}" type="pres">
      <dgm:prSet presAssocID="{1F26C26C-DD88-441E-A23E-E75CB8678BE6}" presName="node" presStyleLbl="node1" presStyleIdx="4" presStyleCnt="8" custLinFactX="9788" custLinFactNeighborX="100000" custLinFactNeighborY="-1443">
        <dgm:presLayoutVars>
          <dgm:bulletEnabled val="1"/>
        </dgm:presLayoutVars>
      </dgm:prSet>
      <dgm:spPr/>
    </dgm:pt>
    <dgm:pt modelId="{403DEABC-C697-0D4C-BDC8-2D5DB894455C}" type="pres">
      <dgm:prSet presAssocID="{0F196E52-EDA2-4813-886D-D8E4CEAA8056}" presName="sibTrans" presStyleCnt="0"/>
      <dgm:spPr/>
    </dgm:pt>
    <dgm:pt modelId="{EBAD653B-7195-914B-9284-F157B6C8E40F}" type="pres">
      <dgm:prSet presAssocID="{1861F308-E153-40CA-87B0-35130DBE3746}" presName="node" presStyleLbl="node1" presStyleIdx="5" presStyleCnt="8" custLinFactX="-10126" custLinFactNeighborX="-100000">
        <dgm:presLayoutVars>
          <dgm:bulletEnabled val="1"/>
        </dgm:presLayoutVars>
      </dgm:prSet>
      <dgm:spPr/>
    </dgm:pt>
    <dgm:pt modelId="{04B70EA8-7C0B-6044-B04A-BC20FB0204AC}" type="pres">
      <dgm:prSet presAssocID="{B08FCDF4-B0A8-4343-BB97-FE5586E703FF}" presName="sibTrans" presStyleCnt="0"/>
      <dgm:spPr/>
    </dgm:pt>
    <dgm:pt modelId="{EBB58BBB-83B0-AF43-BC02-53E70D5D2DF6}" type="pres">
      <dgm:prSet presAssocID="{512D61C7-36D4-4CEB-8D59-0E7C227645D6}" presName="node" presStyleLbl="node1" presStyleIdx="6" presStyleCnt="8">
        <dgm:presLayoutVars>
          <dgm:bulletEnabled val="1"/>
        </dgm:presLayoutVars>
      </dgm:prSet>
      <dgm:spPr/>
    </dgm:pt>
    <dgm:pt modelId="{72CCC16C-E483-944F-ACB0-069818002819}" type="pres">
      <dgm:prSet presAssocID="{6D685447-180B-4FFC-ABB6-C76F74BECB00}" presName="sibTrans" presStyleCnt="0"/>
      <dgm:spPr/>
    </dgm:pt>
    <dgm:pt modelId="{35F17914-AC8A-BC43-BA86-9AD2B7A8C350}" type="pres">
      <dgm:prSet presAssocID="{7CA6AC70-0E58-40F7-8E64-A3876428C309}" presName="node" presStyleLbl="node1" presStyleIdx="7" presStyleCnt="8">
        <dgm:presLayoutVars>
          <dgm:bulletEnabled val="1"/>
        </dgm:presLayoutVars>
      </dgm:prSet>
      <dgm:spPr/>
    </dgm:pt>
  </dgm:ptLst>
  <dgm:cxnLst>
    <dgm:cxn modelId="{6AD9E703-EE92-964C-9B97-5C0AD66AE464}" type="presOf" srcId="{B6F0C499-1F41-4774-B075-7C4F0B25FE65}" destId="{59A29EB5-13CF-FA4F-AD46-7C02453BC3DE}" srcOrd="0" destOrd="0" presId="urn:microsoft.com/office/officeart/2005/8/layout/default"/>
    <dgm:cxn modelId="{2263E31D-EE61-4E2D-8158-AEA6FA633187}" srcId="{B6F0C499-1F41-4774-B075-7C4F0B25FE65}" destId="{196F607E-780B-4F90-BB87-E997B5AAD005}" srcOrd="2" destOrd="0" parTransId="{7A836597-D6E0-4D63-AE1F-26F70EC6A8AD}" sibTransId="{5005BF32-04FA-474F-825F-597D1A9BA847}"/>
    <dgm:cxn modelId="{5AA62C40-2FFE-442C-8211-EE1915362E80}" srcId="{B6F0C499-1F41-4774-B075-7C4F0B25FE65}" destId="{1F26C26C-DD88-441E-A23E-E75CB8678BE6}" srcOrd="4" destOrd="0" parTransId="{2640436C-70E0-4679-B2A6-AAAB3E9A2DFB}" sibTransId="{0F196E52-EDA2-4813-886D-D8E4CEAA8056}"/>
    <dgm:cxn modelId="{10A8C861-7504-481C-8C22-52DCC96279EC}" srcId="{B6F0C499-1F41-4774-B075-7C4F0B25FE65}" destId="{1861F308-E153-40CA-87B0-35130DBE3746}" srcOrd="5" destOrd="0" parTransId="{71C2B5F4-3F0F-479A-83AF-24DA846603BB}" sibTransId="{B08FCDF4-B0A8-4343-BB97-FE5586E703FF}"/>
    <dgm:cxn modelId="{87A00342-EFFE-E041-AB69-DEAE1D82E06E}" type="presOf" srcId="{512D61C7-36D4-4CEB-8D59-0E7C227645D6}" destId="{EBB58BBB-83B0-AF43-BC02-53E70D5D2DF6}" srcOrd="0" destOrd="0" presId="urn:microsoft.com/office/officeart/2005/8/layout/default"/>
    <dgm:cxn modelId="{87D63653-9B30-6F46-96EC-2674758D94D8}" type="presOf" srcId="{1F1646EC-CEB6-4E6D-B70F-898074A2E30C}" destId="{29BDB719-6D7C-A346-BA2A-97728E8C767B}" srcOrd="0" destOrd="0" presId="urn:microsoft.com/office/officeart/2005/8/layout/default"/>
    <dgm:cxn modelId="{0527727B-8422-44A8-B3E9-11FB48A0505D}" srcId="{B6F0C499-1F41-4774-B075-7C4F0B25FE65}" destId="{1F1646EC-CEB6-4E6D-B70F-898074A2E30C}" srcOrd="0" destOrd="0" parTransId="{F295A8D9-D638-458E-B22B-C5A5D79C0E49}" sibTransId="{7A0072F9-B46C-46CB-9C55-E737976130CF}"/>
    <dgm:cxn modelId="{D54A4680-E9F5-4141-85DF-FBE78C740437}" type="presOf" srcId="{196F607E-780B-4F90-BB87-E997B5AAD005}" destId="{AE1A323F-CFC1-A648-B1F7-EFD711952FA2}" srcOrd="0" destOrd="0" presId="urn:microsoft.com/office/officeart/2005/8/layout/default"/>
    <dgm:cxn modelId="{78447387-26DF-45B2-9218-DBCD9CBB0707}" srcId="{B6F0C499-1F41-4774-B075-7C4F0B25FE65}" destId="{1508CBD0-3C9F-4E9A-80E5-D3BD23AA3FAE}" srcOrd="3" destOrd="0" parTransId="{8728F37B-8999-47FB-BAFC-8642C40D0021}" sibTransId="{23A77261-B134-4083-90E5-D34E6BF38B04}"/>
    <dgm:cxn modelId="{73A0B787-AEF3-434B-8BC5-B9C5BFD04A08}" srcId="{B6F0C499-1F41-4774-B075-7C4F0B25FE65}" destId="{7CA6AC70-0E58-40F7-8E64-A3876428C309}" srcOrd="7" destOrd="0" parTransId="{1D1EE9D9-E6C5-4525-8185-579E2CE140FB}" sibTransId="{F7F3F4A2-B144-4655-897D-FE1F802720E9}"/>
    <dgm:cxn modelId="{08E2F996-21D1-4F34-B35E-6C3D680C1444}" srcId="{B6F0C499-1F41-4774-B075-7C4F0B25FE65}" destId="{512D61C7-36D4-4CEB-8D59-0E7C227645D6}" srcOrd="6" destOrd="0" parTransId="{0277B100-8602-46B2-B178-3AD313ECA3FD}" sibTransId="{6D685447-180B-4FFC-ABB6-C76F74BECB00}"/>
    <dgm:cxn modelId="{88C74A98-8467-B94D-91A6-E1FD2E2AA458}" type="presOf" srcId="{1861F308-E153-40CA-87B0-35130DBE3746}" destId="{EBAD653B-7195-914B-9284-F157B6C8E40F}" srcOrd="0" destOrd="0" presId="urn:microsoft.com/office/officeart/2005/8/layout/default"/>
    <dgm:cxn modelId="{388277B3-291E-44AE-A2EE-1A85AE70D28F}" srcId="{B6F0C499-1F41-4774-B075-7C4F0B25FE65}" destId="{D5D114EE-C828-4323-81E2-54031579CFC8}" srcOrd="1" destOrd="0" parTransId="{D0B783D8-6038-4A61-8D3B-2637E5286398}" sibTransId="{31742B44-F1F3-47A7-9F4C-891F9D2CC248}"/>
    <dgm:cxn modelId="{B47A96D2-04A6-4740-82C4-64B57B8200EC}" type="presOf" srcId="{1F26C26C-DD88-441E-A23E-E75CB8678BE6}" destId="{CE5BE589-8EF1-FF48-BD61-D7664459EDB7}" srcOrd="0" destOrd="0" presId="urn:microsoft.com/office/officeart/2005/8/layout/default"/>
    <dgm:cxn modelId="{542EA0E7-EE84-CD41-B3A3-B9CBD71C749A}" type="presOf" srcId="{D5D114EE-C828-4323-81E2-54031579CFC8}" destId="{F8CDDDBD-0E0B-BC4A-9640-59C9AF5AE407}" srcOrd="0" destOrd="0" presId="urn:microsoft.com/office/officeart/2005/8/layout/default"/>
    <dgm:cxn modelId="{1C014EEE-9CBA-7E41-9FAA-FC01C460E60C}" type="presOf" srcId="{7CA6AC70-0E58-40F7-8E64-A3876428C309}" destId="{35F17914-AC8A-BC43-BA86-9AD2B7A8C350}" srcOrd="0" destOrd="0" presId="urn:microsoft.com/office/officeart/2005/8/layout/default"/>
    <dgm:cxn modelId="{787730FA-02F9-0148-B829-DF7E994B04EF}" type="presOf" srcId="{1508CBD0-3C9F-4E9A-80E5-D3BD23AA3FAE}" destId="{E06F4082-B7DB-6547-8D8E-0B270AF03F46}" srcOrd="0" destOrd="0" presId="urn:microsoft.com/office/officeart/2005/8/layout/default"/>
    <dgm:cxn modelId="{3FF258D9-911C-BE4A-A6F3-43A327DA5B4F}" type="presParOf" srcId="{59A29EB5-13CF-FA4F-AD46-7C02453BC3DE}" destId="{29BDB719-6D7C-A346-BA2A-97728E8C767B}" srcOrd="0" destOrd="0" presId="urn:microsoft.com/office/officeart/2005/8/layout/default"/>
    <dgm:cxn modelId="{88B70AAA-58D0-F84D-A8C4-43F6D9499C56}" type="presParOf" srcId="{59A29EB5-13CF-FA4F-AD46-7C02453BC3DE}" destId="{63E24363-066E-0645-9AB7-1808F6E9AA61}" srcOrd="1" destOrd="0" presId="urn:microsoft.com/office/officeart/2005/8/layout/default"/>
    <dgm:cxn modelId="{05549E85-0CBA-7C4B-9D47-CEB9B6609550}" type="presParOf" srcId="{59A29EB5-13CF-FA4F-AD46-7C02453BC3DE}" destId="{F8CDDDBD-0E0B-BC4A-9640-59C9AF5AE407}" srcOrd="2" destOrd="0" presId="urn:microsoft.com/office/officeart/2005/8/layout/default"/>
    <dgm:cxn modelId="{25DA5BC3-84FC-4540-BD34-E7D83D93067D}" type="presParOf" srcId="{59A29EB5-13CF-FA4F-AD46-7C02453BC3DE}" destId="{CE557F09-A2A7-7446-B64F-53F23DC43559}" srcOrd="3" destOrd="0" presId="urn:microsoft.com/office/officeart/2005/8/layout/default"/>
    <dgm:cxn modelId="{3BB44325-0CBD-174C-B760-86897ACBE8D3}" type="presParOf" srcId="{59A29EB5-13CF-FA4F-AD46-7C02453BC3DE}" destId="{AE1A323F-CFC1-A648-B1F7-EFD711952FA2}" srcOrd="4" destOrd="0" presId="urn:microsoft.com/office/officeart/2005/8/layout/default"/>
    <dgm:cxn modelId="{02E79D7A-DAAF-974C-A285-F631EB58BA40}" type="presParOf" srcId="{59A29EB5-13CF-FA4F-AD46-7C02453BC3DE}" destId="{D060F490-C203-9C4C-A6C9-925566682E4A}" srcOrd="5" destOrd="0" presId="urn:microsoft.com/office/officeart/2005/8/layout/default"/>
    <dgm:cxn modelId="{1F5AF890-0B69-174F-9D38-1CF79791F409}" type="presParOf" srcId="{59A29EB5-13CF-FA4F-AD46-7C02453BC3DE}" destId="{E06F4082-B7DB-6547-8D8E-0B270AF03F46}" srcOrd="6" destOrd="0" presId="urn:microsoft.com/office/officeart/2005/8/layout/default"/>
    <dgm:cxn modelId="{28D2B3F1-2C5F-3E45-8774-F057B2B6F8E6}" type="presParOf" srcId="{59A29EB5-13CF-FA4F-AD46-7C02453BC3DE}" destId="{4D880DA4-4C99-8242-A371-72D64B268518}" srcOrd="7" destOrd="0" presId="urn:microsoft.com/office/officeart/2005/8/layout/default"/>
    <dgm:cxn modelId="{371B04AB-EF91-E341-BA23-BB0B53D42B6B}" type="presParOf" srcId="{59A29EB5-13CF-FA4F-AD46-7C02453BC3DE}" destId="{CE5BE589-8EF1-FF48-BD61-D7664459EDB7}" srcOrd="8" destOrd="0" presId="urn:microsoft.com/office/officeart/2005/8/layout/default"/>
    <dgm:cxn modelId="{A95E181C-8C1E-3E43-92CC-E75ED13338E1}" type="presParOf" srcId="{59A29EB5-13CF-FA4F-AD46-7C02453BC3DE}" destId="{403DEABC-C697-0D4C-BDC8-2D5DB894455C}" srcOrd="9" destOrd="0" presId="urn:microsoft.com/office/officeart/2005/8/layout/default"/>
    <dgm:cxn modelId="{9A7EF18E-4EA1-2E48-8AF2-E8FFE2B1A9F4}" type="presParOf" srcId="{59A29EB5-13CF-FA4F-AD46-7C02453BC3DE}" destId="{EBAD653B-7195-914B-9284-F157B6C8E40F}" srcOrd="10" destOrd="0" presId="urn:microsoft.com/office/officeart/2005/8/layout/default"/>
    <dgm:cxn modelId="{9DCD5078-4BE1-7E45-A667-BDA672CB98CB}" type="presParOf" srcId="{59A29EB5-13CF-FA4F-AD46-7C02453BC3DE}" destId="{04B70EA8-7C0B-6044-B04A-BC20FB0204AC}" srcOrd="11" destOrd="0" presId="urn:microsoft.com/office/officeart/2005/8/layout/default"/>
    <dgm:cxn modelId="{8092AA7F-EC19-2247-9DBC-06F260B2FBCE}" type="presParOf" srcId="{59A29EB5-13CF-FA4F-AD46-7C02453BC3DE}" destId="{EBB58BBB-83B0-AF43-BC02-53E70D5D2DF6}" srcOrd="12" destOrd="0" presId="urn:microsoft.com/office/officeart/2005/8/layout/default"/>
    <dgm:cxn modelId="{48AF8C72-BE9D-214D-B074-A603783F84A7}" type="presParOf" srcId="{59A29EB5-13CF-FA4F-AD46-7C02453BC3DE}" destId="{72CCC16C-E483-944F-ACB0-069818002819}" srcOrd="13" destOrd="0" presId="urn:microsoft.com/office/officeart/2005/8/layout/default"/>
    <dgm:cxn modelId="{26CB9625-5696-0A43-AC9E-77E0D1A85A08}" type="presParOf" srcId="{59A29EB5-13CF-FA4F-AD46-7C02453BC3DE}" destId="{35F17914-AC8A-BC43-BA86-9AD2B7A8C350}"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E31968D-5293-4E4B-94A2-99B5D94D9A57}" type="doc">
      <dgm:prSet loTypeId="urn:microsoft.com/office/officeart/2005/8/layout/vProcess5" loCatId="process" qsTypeId="urn:microsoft.com/office/officeart/2005/8/quickstyle/simple5" qsCatId="simple" csTypeId="urn:microsoft.com/office/officeart/2005/8/colors/accent2_2" csCatId="accent2" phldr="1"/>
      <dgm:spPr/>
      <dgm:t>
        <a:bodyPr/>
        <a:lstStyle/>
        <a:p>
          <a:endParaRPr lang="en-US"/>
        </a:p>
      </dgm:t>
    </dgm:pt>
    <dgm:pt modelId="{FD64FB61-7621-43D8-A415-8F39F41ECFCC}">
      <dgm:prSet custT="1"/>
      <dgm:spPr/>
      <dgm:t>
        <a:bodyPr/>
        <a:lstStyle/>
        <a:p>
          <a:r>
            <a:rPr lang="en-US" sz="2400" dirty="0">
              <a:latin typeface="Arial" panose="020B0604020202020204" pitchFamily="34" charset="0"/>
              <a:cs typeface="Arial" panose="020B0604020202020204" pitchFamily="34" charset="0"/>
            </a:rPr>
            <a:t>California will have a new Governor in 2019 </a:t>
          </a:r>
        </a:p>
      </dgm:t>
    </dgm:pt>
    <dgm:pt modelId="{453F821D-3A1F-4507-90C3-DC95190BB1C4}" type="parTrans" cxnId="{0406772E-4BB2-43F6-8B3B-5ECE1EB6A5CA}">
      <dgm:prSet/>
      <dgm:spPr/>
      <dgm:t>
        <a:bodyPr/>
        <a:lstStyle/>
        <a:p>
          <a:endParaRPr lang="en-US"/>
        </a:p>
      </dgm:t>
    </dgm:pt>
    <dgm:pt modelId="{509D0187-7953-4FA1-A3A1-B90295D0BC4A}" type="sibTrans" cxnId="{0406772E-4BB2-43F6-8B3B-5ECE1EB6A5CA}">
      <dgm:prSet/>
      <dgm:spPr/>
      <dgm:t>
        <a:bodyPr/>
        <a:lstStyle/>
        <a:p>
          <a:endParaRPr lang="en-US"/>
        </a:p>
      </dgm:t>
    </dgm:pt>
    <dgm:pt modelId="{935A91E6-E94E-4C3F-8094-14969FF00F75}">
      <dgm:prSet custT="1"/>
      <dgm:spPr/>
      <dgm:t>
        <a:bodyPr/>
        <a:lstStyle/>
        <a:p>
          <a:r>
            <a:rPr lang="en-US" sz="2400" dirty="0">
              <a:latin typeface="Arial" panose="020B0604020202020204" pitchFamily="34" charset="0"/>
              <a:cs typeface="Arial" panose="020B0604020202020204" pitchFamily="34" charset="0"/>
            </a:rPr>
            <a:t>Both candidates promise more housing immediately </a:t>
          </a:r>
        </a:p>
      </dgm:t>
    </dgm:pt>
    <dgm:pt modelId="{CDC4F680-9A78-4A03-A6A3-53B552896503}" type="parTrans" cxnId="{E9C15898-66FC-44CC-8EB1-F908BE8DD7F0}">
      <dgm:prSet/>
      <dgm:spPr/>
      <dgm:t>
        <a:bodyPr/>
        <a:lstStyle/>
        <a:p>
          <a:endParaRPr lang="en-US"/>
        </a:p>
      </dgm:t>
    </dgm:pt>
    <dgm:pt modelId="{232300EE-9032-46B6-9F02-CCB05223A23C}" type="sibTrans" cxnId="{E9C15898-66FC-44CC-8EB1-F908BE8DD7F0}">
      <dgm:prSet/>
      <dgm:spPr/>
      <dgm:t>
        <a:bodyPr/>
        <a:lstStyle/>
        <a:p>
          <a:endParaRPr lang="en-US"/>
        </a:p>
      </dgm:t>
    </dgm:pt>
    <dgm:pt modelId="{84C39A51-3319-4906-B5A0-AC8F93859CE3}">
      <dgm:prSet custT="1"/>
      <dgm:spPr/>
      <dgm:t>
        <a:bodyPr/>
        <a:lstStyle/>
        <a:p>
          <a:r>
            <a:rPr lang="en-US" sz="2400" b="1" u="sng" dirty="0">
              <a:latin typeface="Arial" panose="020B0604020202020204" pitchFamily="34" charset="0"/>
              <a:cs typeface="Arial" panose="020B0604020202020204" pitchFamily="34" charset="0"/>
            </a:rPr>
            <a:t>Gavin Newsom </a:t>
          </a:r>
          <a:r>
            <a:rPr lang="en-US" sz="2400" dirty="0">
              <a:latin typeface="Arial" panose="020B0604020202020204" pitchFamily="34" charset="0"/>
              <a:cs typeface="Arial" panose="020B0604020202020204" pitchFamily="34" charset="0"/>
            </a:rPr>
            <a:t>has stated that solving the housing crisis requires by-right zoning, CEQA reform, and local government accountability</a:t>
          </a:r>
        </a:p>
      </dgm:t>
    </dgm:pt>
    <dgm:pt modelId="{E26DFDCC-C5F7-4C4C-A367-696FFB8ED1FB}" type="parTrans" cxnId="{5F016045-1060-4BEF-A519-D6D05B4FF87F}">
      <dgm:prSet/>
      <dgm:spPr/>
      <dgm:t>
        <a:bodyPr/>
        <a:lstStyle/>
        <a:p>
          <a:endParaRPr lang="en-US"/>
        </a:p>
      </dgm:t>
    </dgm:pt>
    <dgm:pt modelId="{4A8F7A92-5ED2-46CC-8898-A85C33AF62E0}" type="sibTrans" cxnId="{5F016045-1060-4BEF-A519-D6D05B4FF87F}">
      <dgm:prSet/>
      <dgm:spPr/>
      <dgm:t>
        <a:bodyPr/>
        <a:lstStyle/>
        <a:p>
          <a:endParaRPr lang="en-US"/>
        </a:p>
      </dgm:t>
    </dgm:pt>
    <dgm:pt modelId="{CE72E8FD-E8B9-41F0-919E-B26CBC017F30}">
      <dgm:prSet custT="1"/>
      <dgm:spPr/>
      <dgm:t>
        <a:bodyPr/>
        <a:lstStyle/>
        <a:p>
          <a:r>
            <a:rPr lang="en-US" sz="2400" b="1" u="sng" dirty="0">
              <a:latin typeface="Arial" panose="020B0604020202020204" pitchFamily="34" charset="0"/>
              <a:cs typeface="Arial" panose="020B0604020202020204" pitchFamily="34" charset="0"/>
            </a:rPr>
            <a:t>John Cox </a:t>
          </a:r>
          <a:r>
            <a:rPr lang="en-US" sz="2400" dirty="0">
              <a:latin typeface="Arial" panose="020B0604020202020204" pitchFamily="34" charset="0"/>
              <a:cs typeface="Arial" panose="020B0604020202020204" pitchFamily="34" charset="0"/>
            </a:rPr>
            <a:t>has suggested the following priorities: repeal gas tax, halt construction of high speed rail, roll back land use regulations for housing and major changes to CEQA</a:t>
          </a:r>
        </a:p>
      </dgm:t>
    </dgm:pt>
    <dgm:pt modelId="{EA2005B0-9750-4D76-B84C-EFE7C42A125B}" type="parTrans" cxnId="{8870227A-AAAB-4987-B802-BA6B3CD9225F}">
      <dgm:prSet/>
      <dgm:spPr/>
      <dgm:t>
        <a:bodyPr/>
        <a:lstStyle/>
        <a:p>
          <a:endParaRPr lang="en-US"/>
        </a:p>
      </dgm:t>
    </dgm:pt>
    <dgm:pt modelId="{04487707-6850-4D3F-B240-3FAD3FF1EDED}" type="sibTrans" cxnId="{8870227A-AAAB-4987-B802-BA6B3CD9225F}">
      <dgm:prSet/>
      <dgm:spPr/>
      <dgm:t>
        <a:bodyPr/>
        <a:lstStyle/>
        <a:p>
          <a:endParaRPr lang="en-US"/>
        </a:p>
      </dgm:t>
    </dgm:pt>
    <dgm:pt modelId="{00B138D6-49EB-7240-8A71-75E3D304979D}" type="pres">
      <dgm:prSet presAssocID="{FE31968D-5293-4E4B-94A2-99B5D94D9A57}" presName="outerComposite" presStyleCnt="0">
        <dgm:presLayoutVars>
          <dgm:chMax val="5"/>
          <dgm:dir/>
          <dgm:resizeHandles val="exact"/>
        </dgm:presLayoutVars>
      </dgm:prSet>
      <dgm:spPr/>
    </dgm:pt>
    <dgm:pt modelId="{2858B290-F7E3-2E47-8CED-0364A060DF78}" type="pres">
      <dgm:prSet presAssocID="{FE31968D-5293-4E4B-94A2-99B5D94D9A57}" presName="dummyMaxCanvas" presStyleCnt="0">
        <dgm:presLayoutVars/>
      </dgm:prSet>
      <dgm:spPr/>
    </dgm:pt>
    <dgm:pt modelId="{95E200B7-658E-5A4C-9FB3-325B802A6ECD}" type="pres">
      <dgm:prSet presAssocID="{FE31968D-5293-4E4B-94A2-99B5D94D9A57}" presName="FourNodes_1" presStyleLbl="node1" presStyleIdx="0" presStyleCnt="4" custLinFactNeighborY="-55553">
        <dgm:presLayoutVars>
          <dgm:bulletEnabled val="1"/>
        </dgm:presLayoutVars>
      </dgm:prSet>
      <dgm:spPr/>
    </dgm:pt>
    <dgm:pt modelId="{1723C7FF-E842-B147-B4B5-564FF4C7BF60}" type="pres">
      <dgm:prSet presAssocID="{FE31968D-5293-4E4B-94A2-99B5D94D9A57}" presName="FourNodes_2" presStyleLbl="node1" presStyleIdx="1" presStyleCnt="4">
        <dgm:presLayoutVars>
          <dgm:bulletEnabled val="1"/>
        </dgm:presLayoutVars>
      </dgm:prSet>
      <dgm:spPr/>
    </dgm:pt>
    <dgm:pt modelId="{0791D297-91E5-6F49-A293-7924B129F685}" type="pres">
      <dgm:prSet presAssocID="{FE31968D-5293-4E4B-94A2-99B5D94D9A57}" presName="FourNodes_3" presStyleLbl="node1" presStyleIdx="2" presStyleCnt="4" custScaleY="103336">
        <dgm:presLayoutVars>
          <dgm:bulletEnabled val="1"/>
        </dgm:presLayoutVars>
      </dgm:prSet>
      <dgm:spPr/>
    </dgm:pt>
    <dgm:pt modelId="{551417F7-AE69-1C46-841D-104CC33FFC55}" type="pres">
      <dgm:prSet presAssocID="{FE31968D-5293-4E4B-94A2-99B5D94D9A57}" presName="FourNodes_4" presStyleLbl="node1" presStyleIdx="3" presStyleCnt="4" custScaleX="99769" custScaleY="112446" custLinFactNeighborY="32263">
        <dgm:presLayoutVars>
          <dgm:bulletEnabled val="1"/>
        </dgm:presLayoutVars>
      </dgm:prSet>
      <dgm:spPr/>
    </dgm:pt>
    <dgm:pt modelId="{76BAD2D2-95D8-D049-8162-8A18338E0924}" type="pres">
      <dgm:prSet presAssocID="{FE31968D-5293-4E4B-94A2-99B5D94D9A57}" presName="FourConn_1-2" presStyleLbl="fgAccFollowNode1" presStyleIdx="0" presStyleCnt="3">
        <dgm:presLayoutVars>
          <dgm:bulletEnabled val="1"/>
        </dgm:presLayoutVars>
      </dgm:prSet>
      <dgm:spPr/>
    </dgm:pt>
    <dgm:pt modelId="{36D95061-A7D8-3648-A03E-38F19481D5AA}" type="pres">
      <dgm:prSet presAssocID="{FE31968D-5293-4E4B-94A2-99B5D94D9A57}" presName="FourConn_2-3" presStyleLbl="fgAccFollowNode1" presStyleIdx="1" presStyleCnt="3">
        <dgm:presLayoutVars>
          <dgm:bulletEnabled val="1"/>
        </dgm:presLayoutVars>
      </dgm:prSet>
      <dgm:spPr/>
    </dgm:pt>
    <dgm:pt modelId="{33C92D31-CE8F-6C46-BDF6-833D757EDBA4}" type="pres">
      <dgm:prSet presAssocID="{FE31968D-5293-4E4B-94A2-99B5D94D9A57}" presName="FourConn_3-4" presStyleLbl="fgAccFollowNode1" presStyleIdx="2" presStyleCnt="3">
        <dgm:presLayoutVars>
          <dgm:bulletEnabled val="1"/>
        </dgm:presLayoutVars>
      </dgm:prSet>
      <dgm:spPr/>
    </dgm:pt>
    <dgm:pt modelId="{ABC33E5F-80E5-0D44-AA8D-F84A871CD37C}" type="pres">
      <dgm:prSet presAssocID="{FE31968D-5293-4E4B-94A2-99B5D94D9A57}" presName="FourNodes_1_text" presStyleLbl="node1" presStyleIdx="3" presStyleCnt="4">
        <dgm:presLayoutVars>
          <dgm:bulletEnabled val="1"/>
        </dgm:presLayoutVars>
      </dgm:prSet>
      <dgm:spPr/>
    </dgm:pt>
    <dgm:pt modelId="{79F73F4D-C497-7649-A3CC-27704C5D2549}" type="pres">
      <dgm:prSet presAssocID="{FE31968D-5293-4E4B-94A2-99B5D94D9A57}" presName="FourNodes_2_text" presStyleLbl="node1" presStyleIdx="3" presStyleCnt="4">
        <dgm:presLayoutVars>
          <dgm:bulletEnabled val="1"/>
        </dgm:presLayoutVars>
      </dgm:prSet>
      <dgm:spPr/>
    </dgm:pt>
    <dgm:pt modelId="{FABB4F65-DFD5-1541-A880-2812154C3F81}" type="pres">
      <dgm:prSet presAssocID="{FE31968D-5293-4E4B-94A2-99B5D94D9A57}" presName="FourNodes_3_text" presStyleLbl="node1" presStyleIdx="3" presStyleCnt="4">
        <dgm:presLayoutVars>
          <dgm:bulletEnabled val="1"/>
        </dgm:presLayoutVars>
      </dgm:prSet>
      <dgm:spPr/>
    </dgm:pt>
    <dgm:pt modelId="{6CC51C51-78BE-2B41-B746-5966D69838CB}" type="pres">
      <dgm:prSet presAssocID="{FE31968D-5293-4E4B-94A2-99B5D94D9A57}" presName="FourNodes_4_text" presStyleLbl="node1" presStyleIdx="3" presStyleCnt="4">
        <dgm:presLayoutVars>
          <dgm:bulletEnabled val="1"/>
        </dgm:presLayoutVars>
      </dgm:prSet>
      <dgm:spPr/>
    </dgm:pt>
  </dgm:ptLst>
  <dgm:cxnLst>
    <dgm:cxn modelId="{B4A66900-54C4-2B4D-BE19-4251459175ED}" type="presOf" srcId="{CE72E8FD-E8B9-41F0-919E-B26CBC017F30}" destId="{551417F7-AE69-1C46-841D-104CC33FFC55}" srcOrd="0" destOrd="0" presId="urn:microsoft.com/office/officeart/2005/8/layout/vProcess5"/>
    <dgm:cxn modelId="{0406772E-4BB2-43F6-8B3B-5ECE1EB6A5CA}" srcId="{FE31968D-5293-4E4B-94A2-99B5D94D9A57}" destId="{FD64FB61-7621-43D8-A415-8F39F41ECFCC}" srcOrd="0" destOrd="0" parTransId="{453F821D-3A1F-4507-90C3-DC95190BB1C4}" sibTransId="{509D0187-7953-4FA1-A3A1-B90295D0BC4A}"/>
    <dgm:cxn modelId="{9C90BC60-CCCD-194C-A261-A6488E84E806}" type="presOf" srcId="{935A91E6-E94E-4C3F-8094-14969FF00F75}" destId="{1723C7FF-E842-B147-B4B5-564FF4C7BF60}" srcOrd="0" destOrd="0" presId="urn:microsoft.com/office/officeart/2005/8/layout/vProcess5"/>
    <dgm:cxn modelId="{5F016045-1060-4BEF-A519-D6D05B4FF87F}" srcId="{FE31968D-5293-4E4B-94A2-99B5D94D9A57}" destId="{84C39A51-3319-4906-B5A0-AC8F93859CE3}" srcOrd="2" destOrd="0" parTransId="{E26DFDCC-C5F7-4C4C-A367-696FFB8ED1FB}" sibTransId="{4A8F7A92-5ED2-46CC-8898-A85C33AF62E0}"/>
    <dgm:cxn modelId="{8870227A-AAAB-4987-B802-BA6B3CD9225F}" srcId="{FE31968D-5293-4E4B-94A2-99B5D94D9A57}" destId="{CE72E8FD-E8B9-41F0-919E-B26CBC017F30}" srcOrd="3" destOrd="0" parTransId="{EA2005B0-9750-4D76-B84C-EFE7C42A125B}" sibTransId="{04487707-6850-4D3F-B240-3FAD3FF1EDED}"/>
    <dgm:cxn modelId="{1AB3FE7D-5E91-C94F-BD9C-4B65A669C949}" type="presOf" srcId="{FE31968D-5293-4E4B-94A2-99B5D94D9A57}" destId="{00B138D6-49EB-7240-8A71-75E3D304979D}" srcOrd="0" destOrd="0" presId="urn:microsoft.com/office/officeart/2005/8/layout/vProcess5"/>
    <dgm:cxn modelId="{A1476898-E1E5-1D49-8D96-456887380BE7}" type="presOf" srcId="{4A8F7A92-5ED2-46CC-8898-A85C33AF62E0}" destId="{33C92D31-CE8F-6C46-BDF6-833D757EDBA4}" srcOrd="0" destOrd="0" presId="urn:microsoft.com/office/officeart/2005/8/layout/vProcess5"/>
    <dgm:cxn modelId="{E9C15898-66FC-44CC-8EB1-F908BE8DD7F0}" srcId="{FE31968D-5293-4E4B-94A2-99B5D94D9A57}" destId="{935A91E6-E94E-4C3F-8094-14969FF00F75}" srcOrd="1" destOrd="0" parTransId="{CDC4F680-9A78-4A03-A6A3-53B552896503}" sibTransId="{232300EE-9032-46B6-9F02-CCB05223A23C}"/>
    <dgm:cxn modelId="{3B32BCA6-2984-AE45-8EB7-50D9D4244329}" type="presOf" srcId="{FD64FB61-7621-43D8-A415-8F39F41ECFCC}" destId="{ABC33E5F-80E5-0D44-AA8D-F84A871CD37C}" srcOrd="1" destOrd="0" presId="urn:microsoft.com/office/officeart/2005/8/layout/vProcess5"/>
    <dgm:cxn modelId="{55E8A6A9-7A70-244A-A5FB-B834D1859943}" type="presOf" srcId="{84C39A51-3319-4906-B5A0-AC8F93859CE3}" destId="{0791D297-91E5-6F49-A293-7924B129F685}" srcOrd="0" destOrd="0" presId="urn:microsoft.com/office/officeart/2005/8/layout/vProcess5"/>
    <dgm:cxn modelId="{C0FA7BAE-40EC-7449-A225-B8CE4F716CEE}" type="presOf" srcId="{232300EE-9032-46B6-9F02-CCB05223A23C}" destId="{36D95061-A7D8-3648-A03E-38F19481D5AA}" srcOrd="0" destOrd="0" presId="urn:microsoft.com/office/officeart/2005/8/layout/vProcess5"/>
    <dgm:cxn modelId="{3B893CE3-C52E-5448-B451-798613BAB7FA}" type="presOf" srcId="{CE72E8FD-E8B9-41F0-919E-B26CBC017F30}" destId="{6CC51C51-78BE-2B41-B746-5966D69838CB}" srcOrd="1" destOrd="0" presId="urn:microsoft.com/office/officeart/2005/8/layout/vProcess5"/>
    <dgm:cxn modelId="{7F3ABCE5-4D50-FA49-9114-3CE4324F39D5}" type="presOf" srcId="{935A91E6-E94E-4C3F-8094-14969FF00F75}" destId="{79F73F4D-C497-7649-A3CC-27704C5D2549}" srcOrd="1" destOrd="0" presId="urn:microsoft.com/office/officeart/2005/8/layout/vProcess5"/>
    <dgm:cxn modelId="{017D4BF0-DA79-D648-A020-37E0E51CDC84}" type="presOf" srcId="{509D0187-7953-4FA1-A3A1-B90295D0BC4A}" destId="{76BAD2D2-95D8-D049-8162-8A18338E0924}" srcOrd="0" destOrd="0" presId="urn:microsoft.com/office/officeart/2005/8/layout/vProcess5"/>
    <dgm:cxn modelId="{413670F2-1043-4A4A-A1C7-B6BA813A3298}" type="presOf" srcId="{84C39A51-3319-4906-B5A0-AC8F93859CE3}" destId="{FABB4F65-DFD5-1541-A880-2812154C3F81}" srcOrd="1" destOrd="0" presId="urn:microsoft.com/office/officeart/2005/8/layout/vProcess5"/>
    <dgm:cxn modelId="{62F8A2FB-B9D7-8841-AA09-5FD6599A7946}" type="presOf" srcId="{FD64FB61-7621-43D8-A415-8F39F41ECFCC}" destId="{95E200B7-658E-5A4C-9FB3-325B802A6ECD}" srcOrd="0" destOrd="0" presId="urn:microsoft.com/office/officeart/2005/8/layout/vProcess5"/>
    <dgm:cxn modelId="{C92F1B9D-3348-4B45-BDAC-EAE36C61282C}" type="presParOf" srcId="{00B138D6-49EB-7240-8A71-75E3D304979D}" destId="{2858B290-F7E3-2E47-8CED-0364A060DF78}" srcOrd="0" destOrd="0" presId="urn:microsoft.com/office/officeart/2005/8/layout/vProcess5"/>
    <dgm:cxn modelId="{CAC31B64-7F75-4B45-A536-D2B475512A86}" type="presParOf" srcId="{00B138D6-49EB-7240-8A71-75E3D304979D}" destId="{95E200B7-658E-5A4C-9FB3-325B802A6ECD}" srcOrd="1" destOrd="0" presId="urn:microsoft.com/office/officeart/2005/8/layout/vProcess5"/>
    <dgm:cxn modelId="{475E8F96-2098-F14E-B00F-A1097F35D50B}" type="presParOf" srcId="{00B138D6-49EB-7240-8A71-75E3D304979D}" destId="{1723C7FF-E842-B147-B4B5-564FF4C7BF60}" srcOrd="2" destOrd="0" presId="urn:microsoft.com/office/officeart/2005/8/layout/vProcess5"/>
    <dgm:cxn modelId="{674936DD-C3CC-F64A-AD8E-7A3F88B77E26}" type="presParOf" srcId="{00B138D6-49EB-7240-8A71-75E3D304979D}" destId="{0791D297-91E5-6F49-A293-7924B129F685}" srcOrd="3" destOrd="0" presId="urn:microsoft.com/office/officeart/2005/8/layout/vProcess5"/>
    <dgm:cxn modelId="{6B4777A1-0ED2-C64F-9C9B-0C92F792E0F7}" type="presParOf" srcId="{00B138D6-49EB-7240-8A71-75E3D304979D}" destId="{551417F7-AE69-1C46-841D-104CC33FFC55}" srcOrd="4" destOrd="0" presId="urn:microsoft.com/office/officeart/2005/8/layout/vProcess5"/>
    <dgm:cxn modelId="{C46E45D6-0C4D-1A4E-9734-13FE3751431B}" type="presParOf" srcId="{00B138D6-49EB-7240-8A71-75E3D304979D}" destId="{76BAD2D2-95D8-D049-8162-8A18338E0924}" srcOrd="5" destOrd="0" presId="urn:microsoft.com/office/officeart/2005/8/layout/vProcess5"/>
    <dgm:cxn modelId="{C4826728-554E-4C4C-B209-A88308F9DC3E}" type="presParOf" srcId="{00B138D6-49EB-7240-8A71-75E3D304979D}" destId="{36D95061-A7D8-3648-A03E-38F19481D5AA}" srcOrd="6" destOrd="0" presId="urn:microsoft.com/office/officeart/2005/8/layout/vProcess5"/>
    <dgm:cxn modelId="{25D11201-F618-5041-A8EF-8FCD512B9580}" type="presParOf" srcId="{00B138D6-49EB-7240-8A71-75E3D304979D}" destId="{33C92D31-CE8F-6C46-BDF6-833D757EDBA4}" srcOrd="7" destOrd="0" presId="urn:microsoft.com/office/officeart/2005/8/layout/vProcess5"/>
    <dgm:cxn modelId="{5C673E56-5B99-7842-9E89-AA9F35C4FD15}" type="presParOf" srcId="{00B138D6-49EB-7240-8A71-75E3D304979D}" destId="{ABC33E5F-80E5-0D44-AA8D-F84A871CD37C}" srcOrd="8" destOrd="0" presId="urn:microsoft.com/office/officeart/2005/8/layout/vProcess5"/>
    <dgm:cxn modelId="{BBCE39FC-7D1F-A744-BBF1-9BB35CCE8F9D}" type="presParOf" srcId="{00B138D6-49EB-7240-8A71-75E3D304979D}" destId="{79F73F4D-C497-7649-A3CC-27704C5D2549}" srcOrd="9" destOrd="0" presId="urn:microsoft.com/office/officeart/2005/8/layout/vProcess5"/>
    <dgm:cxn modelId="{EBD6E45A-D5DD-2E46-B272-C042FB9BC3B8}" type="presParOf" srcId="{00B138D6-49EB-7240-8A71-75E3D304979D}" destId="{FABB4F65-DFD5-1541-A880-2812154C3F81}" srcOrd="10" destOrd="0" presId="urn:microsoft.com/office/officeart/2005/8/layout/vProcess5"/>
    <dgm:cxn modelId="{95CF3ED0-69C7-DF42-93BC-93B9E5773A15}" type="presParOf" srcId="{00B138D6-49EB-7240-8A71-75E3D304979D}" destId="{6CC51C51-78BE-2B41-B746-5966D69838C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4782604-22CF-49AF-86D6-0B6275F41B23}" type="doc">
      <dgm:prSet loTypeId="urn:microsoft.com/office/officeart/2005/8/layout/process1" loCatId="process" qsTypeId="urn:microsoft.com/office/officeart/2005/8/quickstyle/simple2" qsCatId="simple" csTypeId="urn:microsoft.com/office/officeart/2005/8/colors/accent4_2" csCatId="accent4" phldr="1"/>
      <dgm:spPr/>
      <dgm:t>
        <a:bodyPr/>
        <a:lstStyle/>
        <a:p>
          <a:endParaRPr lang="en-US"/>
        </a:p>
      </dgm:t>
    </dgm:pt>
    <dgm:pt modelId="{CC700B9B-89CC-421A-966D-2F1DC3729102}">
      <dgm:prSet custT="1"/>
      <dgm:spPr/>
      <dgm:t>
        <a:bodyPr/>
        <a:lstStyle/>
        <a:p>
          <a:r>
            <a:rPr lang="en-US" sz="2200" u="sng" dirty="0">
              <a:solidFill>
                <a:srgbClr val="0070C0"/>
              </a:solidFill>
              <a:latin typeface="Arial" panose="020B0604020202020204" pitchFamily="34" charset="0"/>
              <a:cs typeface="Arial" panose="020B0604020202020204" pitchFamily="34" charset="0"/>
            </a:rPr>
            <a:t>HCD WEBSITE</a:t>
          </a:r>
        </a:p>
        <a:p>
          <a:r>
            <a:rPr lang="en-US" sz="2000" dirty="0">
              <a:solidFill>
                <a:srgbClr val="0070C0"/>
              </a:solidFill>
              <a:latin typeface="Arial" panose="020B0604020202020204" pitchFamily="34" charset="0"/>
              <a:cs typeface="Arial" panose="020B0604020202020204" pitchFamily="34" charset="0"/>
            </a:rPr>
            <a:t>Q &amp; A and Guidelines on Housing Bills Implementation and Interpretation</a:t>
          </a:r>
        </a:p>
      </dgm:t>
    </dgm:pt>
    <dgm:pt modelId="{2984F8EC-6153-4512-9505-8B3813919AFE}" type="parTrans" cxnId="{27E8AA32-D64C-4AA0-97CB-428B1FBF01FD}">
      <dgm:prSet/>
      <dgm:spPr/>
      <dgm:t>
        <a:bodyPr/>
        <a:lstStyle/>
        <a:p>
          <a:endParaRPr lang="en-US"/>
        </a:p>
      </dgm:t>
    </dgm:pt>
    <dgm:pt modelId="{BC7D2190-1F7B-436F-9B94-771437840C7B}" type="sibTrans" cxnId="{27E8AA32-D64C-4AA0-97CB-428B1FBF01FD}">
      <dgm:prSet/>
      <dgm:spPr/>
      <dgm:t>
        <a:bodyPr/>
        <a:lstStyle/>
        <a:p>
          <a:endParaRPr lang="en-US"/>
        </a:p>
      </dgm:t>
    </dgm:pt>
    <dgm:pt modelId="{BA2E42C8-E8A6-4798-AF58-EB5E795C3876}">
      <dgm:prSet custT="1"/>
      <dgm:spPr/>
      <dgm:t>
        <a:bodyPr/>
        <a:lstStyle/>
        <a:p>
          <a:r>
            <a:rPr lang="en-US" sz="2000" u="sng" dirty="0">
              <a:solidFill>
                <a:srgbClr val="0070C0"/>
              </a:solidFill>
              <a:latin typeface="Arial" panose="020B0604020202020204" pitchFamily="34" charset="0"/>
              <a:cs typeface="Arial" panose="020B0604020202020204" pitchFamily="34" charset="0"/>
            </a:rPr>
            <a:t>SB 2 Planning Grants</a:t>
          </a:r>
        </a:p>
        <a:p>
          <a:r>
            <a:rPr lang="en-US" sz="1900" dirty="0">
              <a:solidFill>
                <a:srgbClr val="0070C0"/>
              </a:solidFill>
              <a:latin typeface="Arial" panose="020B0604020202020204" pitchFamily="34" charset="0"/>
              <a:cs typeface="Arial" panose="020B0604020202020204" pitchFamily="34" charset="0"/>
            </a:rPr>
            <a:t>In 2017, the Governor signed the 2017 Housing Package that provides a renewed  focus on housing, including SB 2 (Atkins), a dedicated source of funding to address the housing needs of Californians. SB 2 directs the Department to use 50 percent of first year revenue to establish a program that provides local governments planning grants to help accelerate housing production. </a:t>
          </a:r>
          <a:br>
            <a:rPr lang="en-US" sz="1900" dirty="0">
              <a:solidFill>
                <a:srgbClr val="0070C0"/>
              </a:solidFill>
              <a:latin typeface="Arial" panose="020B0604020202020204" pitchFamily="34" charset="0"/>
              <a:cs typeface="Arial" panose="020B0604020202020204" pitchFamily="34" charset="0"/>
            </a:rPr>
          </a:br>
          <a:r>
            <a:rPr lang="en-US" sz="1900" dirty="0">
              <a:solidFill>
                <a:srgbClr val="0070C0"/>
              </a:solidFill>
              <a:latin typeface="Arial" panose="020B0604020202020204" pitchFamily="34" charset="0"/>
              <a:cs typeface="Arial" panose="020B0604020202020204" pitchFamily="34" charset="0"/>
            </a:rPr>
            <a:t>HCD, in partnership with OPR, is hiring a contractor who can provide successful technical assistance to local governments, as part of the SB 2 planning grants program, and help local governments identify and develop strategies that streamline housing approvals and accelerate production. </a:t>
          </a:r>
          <a:br>
            <a:rPr lang="en-US" sz="1900" dirty="0">
              <a:solidFill>
                <a:srgbClr val="0070C0"/>
              </a:solidFill>
              <a:latin typeface="Arial" panose="020B0604020202020204" pitchFamily="34" charset="0"/>
              <a:cs typeface="Arial" panose="020B0604020202020204" pitchFamily="34" charset="0"/>
            </a:rPr>
          </a:br>
          <a:r>
            <a:rPr lang="en-US" sz="1200" b="1" dirty="0"/>
            <a:t>	</a:t>
          </a:r>
          <a:endParaRPr lang="en-US" sz="1200" dirty="0"/>
        </a:p>
      </dgm:t>
    </dgm:pt>
    <dgm:pt modelId="{46FC4F8D-DD9C-4506-B630-D2F7AF43E7FF}" type="parTrans" cxnId="{B562B614-3E31-45C3-A1C3-9EDDCBD60B42}">
      <dgm:prSet/>
      <dgm:spPr/>
      <dgm:t>
        <a:bodyPr/>
        <a:lstStyle/>
        <a:p>
          <a:endParaRPr lang="en-US"/>
        </a:p>
      </dgm:t>
    </dgm:pt>
    <dgm:pt modelId="{02E46F5E-B666-4E99-B53D-130B99B3CCA0}" type="sibTrans" cxnId="{B562B614-3E31-45C3-A1C3-9EDDCBD60B42}">
      <dgm:prSet/>
      <dgm:spPr/>
      <dgm:t>
        <a:bodyPr/>
        <a:lstStyle/>
        <a:p>
          <a:endParaRPr lang="en-US"/>
        </a:p>
      </dgm:t>
    </dgm:pt>
    <dgm:pt modelId="{41855C4A-EA22-1D4D-8978-FE5AB648E2F5}" type="pres">
      <dgm:prSet presAssocID="{B4782604-22CF-49AF-86D6-0B6275F41B23}" presName="Name0" presStyleCnt="0">
        <dgm:presLayoutVars>
          <dgm:dir/>
          <dgm:resizeHandles val="exact"/>
        </dgm:presLayoutVars>
      </dgm:prSet>
      <dgm:spPr/>
    </dgm:pt>
    <dgm:pt modelId="{29F71D97-79CA-DC40-B237-79AD93B49A34}" type="pres">
      <dgm:prSet presAssocID="{CC700B9B-89CC-421A-966D-2F1DC3729102}" presName="node" presStyleLbl="node1" presStyleIdx="0" presStyleCnt="2" custScaleX="116147">
        <dgm:presLayoutVars>
          <dgm:bulletEnabled val="1"/>
        </dgm:presLayoutVars>
      </dgm:prSet>
      <dgm:spPr/>
    </dgm:pt>
    <dgm:pt modelId="{780589F8-D2F9-F740-8B30-DBBFC4A4C77A}" type="pres">
      <dgm:prSet presAssocID="{BC7D2190-1F7B-436F-9B94-771437840C7B}" presName="sibTrans" presStyleLbl="sibTrans2D1" presStyleIdx="0" presStyleCnt="1" custFlipHor="0" custScaleX="72758"/>
      <dgm:spPr/>
    </dgm:pt>
    <dgm:pt modelId="{086E80F1-D4BC-0543-A1C3-BA725DA6A520}" type="pres">
      <dgm:prSet presAssocID="{BC7D2190-1F7B-436F-9B94-771437840C7B}" presName="connectorText" presStyleLbl="sibTrans2D1" presStyleIdx="0" presStyleCnt="1"/>
      <dgm:spPr/>
    </dgm:pt>
    <dgm:pt modelId="{DB3A5597-149E-2D45-912B-449BB6B389CD}" type="pres">
      <dgm:prSet presAssocID="{BA2E42C8-E8A6-4798-AF58-EB5E795C3876}" presName="node" presStyleLbl="node1" presStyleIdx="1" presStyleCnt="2" custScaleX="406072">
        <dgm:presLayoutVars>
          <dgm:bulletEnabled val="1"/>
        </dgm:presLayoutVars>
      </dgm:prSet>
      <dgm:spPr/>
    </dgm:pt>
  </dgm:ptLst>
  <dgm:cxnLst>
    <dgm:cxn modelId="{B562B614-3E31-45C3-A1C3-9EDDCBD60B42}" srcId="{B4782604-22CF-49AF-86D6-0B6275F41B23}" destId="{BA2E42C8-E8A6-4798-AF58-EB5E795C3876}" srcOrd="1" destOrd="0" parTransId="{46FC4F8D-DD9C-4506-B630-D2F7AF43E7FF}" sibTransId="{02E46F5E-B666-4E99-B53D-130B99B3CCA0}"/>
    <dgm:cxn modelId="{15BC341E-F0D4-0F4A-B3C3-93B68ECFF8BB}" type="presOf" srcId="{CC700B9B-89CC-421A-966D-2F1DC3729102}" destId="{29F71D97-79CA-DC40-B237-79AD93B49A34}" srcOrd="0" destOrd="0" presId="urn:microsoft.com/office/officeart/2005/8/layout/process1"/>
    <dgm:cxn modelId="{27E8AA32-D64C-4AA0-97CB-428B1FBF01FD}" srcId="{B4782604-22CF-49AF-86D6-0B6275F41B23}" destId="{CC700B9B-89CC-421A-966D-2F1DC3729102}" srcOrd="0" destOrd="0" parTransId="{2984F8EC-6153-4512-9505-8B3813919AFE}" sibTransId="{BC7D2190-1F7B-436F-9B94-771437840C7B}"/>
    <dgm:cxn modelId="{26E88188-9CF9-CE4F-A538-98F1A2777AA8}" type="presOf" srcId="{BC7D2190-1F7B-436F-9B94-771437840C7B}" destId="{780589F8-D2F9-F740-8B30-DBBFC4A4C77A}" srcOrd="0" destOrd="0" presId="urn:microsoft.com/office/officeart/2005/8/layout/process1"/>
    <dgm:cxn modelId="{470F04B0-6847-024B-BBC0-3D4B138735CB}" type="presOf" srcId="{B4782604-22CF-49AF-86D6-0B6275F41B23}" destId="{41855C4A-EA22-1D4D-8978-FE5AB648E2F5}" srcOrd="0" destOrd="0" presId="urn:microsoft.com/office/officeart/2005/8/layout/process1"/>
    <dgm:cxn modelId="{2C9F08B2-6157-3442-B945-40CA93DA4FD9}" type="presOf" srcId="{BC7D2190-1F7B-436F-9B94-771437840C7B}" destId="{086E80F1-D4BC-0543-A1C3-BA725DA6A520}" srcOrd="1" destOrd="0" presId="urn:microsoft.com/office/officeart/2005/8/layout/process1"/>
    <dgm:cxn modelId="{CD9292BE-594B-B54A-B7DF-4B557518944F}" type="presOf" srcId="{BA2E42C8-E8A6-4798-AF58-EB5E795C3876}" destId="{DB3A5597-149E-2D45-912B-449BB6B389CD}" srcOrd="0" destOrd="0" presId="urn:microsoft.com/office/officeart/2005/8/layout/process1"/>
    <dgm:cxn modelId="{E1296A56-0908-8241-9D25-5B9A8ED51A40}" type="presParOf" srcId="{41855C4A-EA22-1D4D-8978-FE5AB648E2F5}" destId="{29F71D97-79CA-DC40-B237-79AD93B49A34}" srcOrd="0" destOrd="0" presId="urn:microsoft.com/office/officeart/2005/8/layout/process1"/>
    <dgm:cxn modelId="{A0C4B553-F861-524E-BAC7-8BFEFC1AA274}" type="presParOf" srcId="{41855C4A-EA22-1D4D-8978-FE5AB648E2F5}" destId="{780589F8-D2F9-F740-8B30-DBBFC4A4C77A}" srcOrd="1" destOrd="0" presId="urn:microsoft.com/office/officeart/2005/8/layout/process1"/>
    <dgm:cxn modelId="{2AB39095-F29F-6740-BAE5-C58CB27C5891}" type="presParOf" srcId="{780589F8-D2F9-F740-8B30-DBBFC4A4C77A}" destId="{086E80F1-D4BC-0543-A1C3-BA725DA6A520}" srcOrd="0" destOrd="0" presId="urn:microsoft.com/office/officeart/2005/8/layout/process1"/>
    <dgm:cxn modelId="{D64A68A4-D412-DC46-964E-4BA0010DB536}" type="presParOf" srcId="{41855C4A-EA22-1D4D-8978-FE5AB648E2F5}" destId="{DB3A5597-149E-2D45-912B-449BB6B389CD}"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93F5634-09D9-4B7A-AD9C-A9CA404E50E4}" type="doc">
      <dgm:prSet loTypeId="urn:microsoft.com/office/officeart/2016/7/layout/LinearArrowProcessNumbered" loCatId="process" qsTypeId="urn:microsoft.com/office/officeart/2005/8/quickstyle/simple5" qsCatId="simple" csTypeId="urn:microsoft.com/office/officeart/2005/8/colors/colorful5" csCatId="colorful" phldr="1"/>
      <dgm:spPr/>
      <dgm:t>
        <a:bodyPr/>
        <a:lstStyle/>
        <a:p>
          <a:endParaRPr lang="en-US"/>
        </a:p>
      </dgm:t>
    </dgm:pt>
    <dgm:pt modelId="{9E4AA609-B357-4C24-8C5A-F07BC892F9EC}">
      <dgm:prSet custT="1"/>
      <dgm:spPr/>
      <dgm:t>
        <a:bodyPr/>
        <a:lstStyle/>
        <a:p>
          <a:r>
            <a:rPr lang="en-US" sz="2400" dirty="0">
              <a:latin typeface="Arial" charset="0"/>
              <a:ea typeface="Arial" charset="0"/>
              <a:cs typeface="Arial" charset="0"/>
            </a:rPr>
            <a:t>Get to know your state legislator and both district and state staff – offer to be a local resource on planning issues.</a:t>
          </a:r>
        </a:p>
      </dgm:t>
    </dgm:pt>
    <dgm:pt modelId="{E5507C45-AA69-4578-8056-59CED6F80D85}" type="parTrans" cxnId="{4F14F060-D6DF-43EA-B2AC-88263A166342}">
      <dgm:prSet/>
      <dgm:spPr/>
      <dgm:t>
        <a:bodyPr/>
        <a:lstStyle/>
        <a:p>
          <a:endParaRPr lang="en-US"/>
        </a:p>
      </dgm:t>
    </dgm:pt>
    <dgm:pt modelId="{A7FE0B4C-195D-40EE-AF18-39D83FA15A16}" type="sibTrans" cxnId="{4F14F060-D6DF-43EA-B2AC-88263A166342}">
      <dgm:prSet phldrT="1" phldr="0"/>
      <dgm:spPr/>
      <dgm:t>
        <a:bodyPr/>
        <a:lstStyle/>
        <a:p>
          <a:r>
            <a:rPr lang="en-US"/>
            <a:t>1</a:t>
          </a:r>
        </a:p>
      </dgm:t>
    </dgm:pt>
    <dgm:pt modelId="{1952A507-35F8-4896-A951-023C5C1CB7F9}">
      <dgm:prSet custT="1"/>
      <dgm:spPr/>
      <dgm:t>
        <a:bodyPr/>
        <a:lstStyle/>
        <a:p>
          <a:r>
            <a:rPr lang="en-US" sz="2300" dirty="0">
              <a:latin typeface="Arial" charset="0"/>
              <a:ea typeface="Arial" charset="0"/>
              <a:cs typeface="Arial" charset="0"/>
            </a:rPr>
            <a:t>Join the Legislative Review Team and/or volunteer to review bills on which you have specific expertise (housing, CEQA, etc.)</a:t>
          </a:r>
        </a:p>
      </dgm:t>
    </dgm:pt>
    <dgm:pt modelId="{366EAA79-F26F-4AD2-ABAF-775F74CC5647}" type="parTrans" cxnId="{83EBA924-957A-4CC7-9B47-F6AECE23E513}">
      <dgm:prSet/>
      <dgm:spPr/>
      <dgm:t>
        <a:bodyPr/>
        <a:lstStyle/>
        <a:p>
          <a:endParaRPr lang="en-US"/>
        </a:p>
      </dgm:t>
    </dgm:pt>
    <dgm:pt modelId="{2BAAB970-BC31-4F8F-9012-85D9D762A24A}" type="sibTrans" cxnId="{83EBA924-957A-4CC7-9B47-F6AECE23E513}">
      <dgm:prSet phldrT="4" phldr="0"/>
      <dgm:spPr/>
      <dgm:t>
        <a:bodyPr/>
        <a:lstStyle/>
        <a:p>
          <a:r>
            <a:rPr lang="en-US"/>
            <a:t>4</a:t>
          </a:r>
        </a:p>
      </dgm:t>
    </dgm:pt>
    <dgm:pt modelId="{A522A405-54FC-4AEA-B790-AE53E1A18D2F}">
      <dgm:prSet custT="1"/>
      <dgm:spPr/>
      <dgm:t>
        <a:bodyPr/>
        <a:lstStyle/>
        <a:p>
          <a:r>
            <a:rPr lang="en-US" sz="1800" dirty="0">
              <a:latin typeface="Arial" charset="0"/>
              <a:ea typeface="Arial" charset="0"/>
              <a:cs typeface="Arial" charset="0"/>
            </a:rPr>
            <a:t>Respond to Chapter legislative e-blast alerts which advise members of important legislation and request timely action when needed – please feel free to call us for questions or updates.</a:t>
          </a:r>
          <a:r>
            <a:rPr lang="en-US" sz="1600" dirty="0"/>
            <a:t>		</a:t>
          </a:r>
          <a:r>
            <a:rPr lang="en-US" sz="1200" dirty="0"/>
            <a:t>							</a:t>
          </a:r>
        </a:p>
      </dgm:t>
    </dgm:pt>
    <dgm:pt modelId="{32FC8A85-EB39-47C0-B40D-D1541E7E5D3B}" type="parTrans" cxnId="{C0723191-6660-4CF3-A9CA-47A0133C1B54}">
      <dgm:prSet/>
      <dgm:spPr/>
      <dgm:t>
        <a:bodyPr/>
        <a:lstStyle/>
        <a:p>
          <a:endParaRPr lang="en-US"/>
        </a:p>
      </dgm:t>
    </dgm:pt>
    <dgm:pt modelId="{6379254B-01F3-4349-8AC0-DAD5D238C0A2}" type="sibTrans" cxnId="{C0723191-6660-4CF3-A9CA-47A0133C1B54}">
      <dgm:prSet phldrT="5" phldr="0"/>
      <dgm:spPr/>
      <dgm:t>
        <a:bodyPr/>
        <a:lstStyle/>
        <a:p>
          <a:r>
            <a:rPr lang="en-US"/>
            <a:t>5</a:t>
          </a:r>
        </a:p>
      </dgm:t>
    </dgm:pt>
    <dgm:pt modelId="{3D940031-D895-44D0-B1E1-CE212188555C}">
      <dgm:prSet custT="1"/>
      <dgm:spPr/>
      <dgm:t>
        <a:bodyPr/>
        <a:lstStyle/>
        <a:p>
          <a:r>
            <a:rPr lang="en-US" sz="2000" dirty="0">
              <a:latin typeface="Arial" charset="0"/>
              <a:ea typeface="Arial" charset="0"/>
              <a:cs typeface="Arial" charset="0"/>
            </a:rPr>
            <a:t>Visit the APA California Website to review APA letters and find up-to- date information on all of the planning bills: go to the leg tab on APA’s website at </a:t>
          </a:r>
          <a:r>
            <a:rPr lang="en-US" sz="2000" dirty="0">
              <a:latin typeface="Arial" charset="0"/>
              <a:ea typeface="Arial" charset="0"/>
              <a:cs typeface="Arial" charset="0"/>
              <a:hlinkClick xmlns:r="http://schemas.openxmlformats.org/officeDocument/2006/relationships" r:id="rId1"/>
            </a:rPr>
            <a:t>www.apacalifornia.com</a:t>
          </a:r>
          <a:endParaRPr lang="en-US" sz="2000" dirty="0">
            <a:latin typeface="Arial" charset="0"/>
            <a:ea typeface="Arial" charset="0"/>
            <a:cs typeface="Arial" charset="0"/>
          </a:endParaRPr>
        </a:p>
      </dgm:t>
    </dgm:pt>
    <dgm:pt modelId="{A76251CE-A39C-4DEA-B271-E8224118647B}" type="sibTrans" cxnId="{DF0B9C31-B122-4B67-A7E6-E30E1FF5DDCB}">
      <dgm:prSet phldrT="3" phldr="0"/>
      <dgm:spPr/>
      <dgm:t>
        <a:bodyPr/>
        <a:lstStyle/>
        <a:p>
          <a:r>
            <a:rPr lang="en-US"/>
            <a:t>3</a:t>
          </a:r>
        </a:p>
      </dgm:t>
    </dgm:pt>
    <dgm:pt modelId="{D2DB58E9-A5B6-4DE6-B26E-21AA44CAC2D2}" type="parTrans" cxnId="{DF0B9C31-B122-4B67-A7E6-E30E1FF5DDCB}">
      <dgm:prSet/>
      <dgm:spPr/>
      <dgm:t>
        <a:bodyPr/>
        <a:lstStyle/>
        <a:p>
          <a:endParaRPr lang="en-US"/>
        </a:p>
      </dgm:t>
    </dgm:pt>
    <dgm:pt modelId="{D041830D-E2EA-4369-81E8-D3CA1BD72AF1}">
      <dgm:prSet custT="1"/>
      <dgm:spPr/>
      <dgm:t>
        <a:bodyPr/>
        <a:lstStyle/>
        <a:p>
          <a:r>
            <a:rPr lang="en-US" sz="2300" dirty="0">
              <a:latin typeface="Arial" charset="0"/>
              <a:ea typeface="Arial" charset="0"/>
              <a:cs typeface="Arial" charset="0"/>
            </a:rPr>
            <a:t>Send letters that are consistent with APA positions on important bills – either as planners or through your employer. </a:t>
          </a:r>
        </a:p>
      </dgm:t>
    </dgm:pt>
    <dgm:pt modelId="{11F64562-BA51-492B-8E9E-D5DAAE994B2B}" type="sibTrans" cxnId="{4A81ABB7-8BDE-42A0-BD92-7B3484D0C5FE}">
      <dgm:prSet phldrT="2" phldr="0"/>
      <dgm:spPr/>
      <dgm:t>
        <a:bodyPr/>
        <a:lstStyle/>
        <a:p>
          <a:r>
            <a:rPr lang="en-US"/>
            <a:t>2</a:t>
          </a:r>
        </a:p>
      </dgm:t>
    </dgm:pt>
    <dgm:pt modelId="{27929444-B847-4DCD-9B17-A866DC4D5FD2}" type="parTrans" cxnId="{4A81ABB7-8BDE-42A0-BD92-7B3484D0C5FE}">
      <dgm:prSet/>
      <dgm:spPr/>
      <dgm:t>
        <a:bodyPr/>
        <a:lstStyle/>
        <a:p>
          <a:endParaRPr lang="en-US"/>
        </a:p>
      </dgm:t>
    </dgm:pt>
    <dgm:pt modelId="{41304529-F5D0-7A43-A064-A27CF09E8401}" type="pres">
      <dgm:prSet presAssocID="{693F5634-09D9-4B7A-AD9C-A9CA404E50E4}" presName="linearFlow" presStyleCnt="0">
        <dgm:presLayoutVars>
          <dgm:dir/>
          <dgm:animLvl val="lvl"/>
          <dgm:resizeHandles val="exact"/>
        </dgm:presLayoutVars>
      </dgm:prSet>
      <dgm:spPr/>
    </dgm:pt>
    <dgm:pt modelId="{54D02722-6131-414E-8320-A7CDBB075917}" type="pres">
      <dgm:prSet presAssocID="{9E4AA609-B357-4C24-8C5A-F07BC892F9EC}" presName="compositeNode" presStyleCnt="0"/>
      <dgm:spPr/>
    </dgm:pt>
    <dgm:pt modelId="{ABF1354E-8CA9-EF4B-893B-664C6BB6B288}" type="pres">
      <dgm:prSet presAssocID="{9E4AA609-B357-4C24-8C5A-F07BC892F9EC}" presName="parTx" presStyleLbl="node1" presStyleIdx="0" presStyleCnt="0">
        <dgm:presLayoutVars>
          <dgm:chMax val="0"/>
          <dgm:chPref val="0"/>
          <dgm:bulletEnabled val="1"/>
        </dgm:presLayoutVars>
      </dgm:prSet>
      <dgm:spPr/>
    </dgm:pt>
    <dgm:pt modelId="{61A6ECED-71A4-F44A-B2A6-C1511473B265}" type="pres">
      <dgm:prSet presAssocID="{9E4AA609-B357-4C24-8C5A-F07BC892F9EC}" presName="parSh" presStyleCnt="0"/>
      <dgm:spPr/>
    </dgm:pt>
    <dgm:pt modelId="{3FFF12EA-EB30-2E44-B23A-08AB5F8628EA}" type="pres">
      <dgm:prSet presAssocID="{9E4AA609-B357-4C24-8C5A-F07BC892F9EC}" presName="lineNode" presStyleLbl="alignAccFollowNode1" presStyleIdx="0" presStyleCnt="15"/>
      <dgm:spPr/>
    </dgm:pt>
    <dgm:pt modelId="{BEB12C22-BECB-7F4B-9173-87BC643C0AB7}" type="pres">
      <dgm:prSet presAssocID="{9E4AA609-B357-4C24-8C5A-F07BC892F9EC}" presName="lineArrowNode" presStyleLbl="alignAccFollowNode1" presStyleIdx="1" presStyleCnt="15"/>
      <dgm:spPr/>
    </dgm:pt>
    <dgm:pt modelId="{CA343AD2-01EA-7B4B-9BB4-EB96DDFB4CAB}" type="pres">
      <dgm:prSet presAssocID="{A7FE0B4C-195D-40EE-AF18-39D83FA15A16}" presName="sibTransNodeCircle" presStyleLbl="alignNode1" presStyleIdx="0" presStyleCnt="5">
        <dgm:presLayoutVars>
          <dgm:chMax val="0"/>
          <dgm:bulletEnabled/>
        </dgm:presLayoutVars>
      </dgm:prSet>
      <dgm:spPr/>
    </dgm:pt>
    <dgm:pt modelId="{04933F31-B45C-3542-B06E-D5C634286AF4}" type="pres">
      <dgm:prSet presAssocID="{A7FE0B4C-195D-40EE-AF18-39D83FA15A16}" presName="spacerBetweenCircleAndCallout" presStyleCnt="0">
        <dgm:presLayoutVars/>
      </dgm:prSet>
      <dgm:spPr/>
    </dgm:pt>
    <dgm:pt modelId="{5090FFC3-EC4B-6243-9946-BD5537AFD0CC}" type="pres">
      <dgm:prSet presAssocID="{9E4AA609-B357-4C24-8C5A-F07BC892F9EC}" presName="nodeText" presStyleLbl="alignAccFollowNode1" presStyleIdx="2" presStyleCnt="15" custScaleY="100000" custLinFactNeighborX="3054" custLinFactNeighborY="-449">
        <dgm:presLayoutVars>
          <dgm:bulletEnabled val="1"/>
        </dgm:presLayoutVars>
      </dgm:prSet>
      <dgm:spPr/>
    </dgm:pt>
    <dgm:pt modelId="{DB13B70C-D997-9E4A-8B56-3112B47234A1}" type="pres">
      <dgm:prSet presAssocID="{A7FE0B4C-195D-40EE-AF18-39D83FA15A16}" presName="sibTransComposite" presStyleCnt="0"/>
      <dgm:spPr/>
    </dgm:pt>
    <dgm:pt modelId="{79B6545E-4BEA-A848-A1D9-B2529E665B11}" type="pres">
      <dgm:prSet presAssocID="{D041830D-E2EA-4369-81E8-D3CA1BD72AF1}" presName="compositeNode" presStyleCnt="0"/>
      <dgm:spPr/>
    </dgm:pt>
    <dgm:pt modelId="{A5BDFC16-C31E-A849-9B83-7D7E31282195}" type="pres">
      <dgm:prSet presAssocID="{D041830D-E2EA-4369-81E8-D3CA1BD72AF1}" presName="parTx" presStyleLbl="node1" presStyleIdx="0" presStyleCnt="0">
        <dgm:presLayoutVars>
          <dgm:chMax val="0"/>
          <dgm:chPref val="0"/>
          <dgm:bulletEnabled val="1"/>
        </dgm:presLayoutVars>
      </dgm:prSet>
      <dgm:spPr/>
    </dgm:pt>
    <dgm:pt modelId="{705B4962-3136-9045-908A-8143CC2857C3}" type="pres">
      <dgm:prSet presAssocID="{D041830D-E2EA-4369-81E8-D3CA1BD72AF1}" presName="parSh" presStyleCnt="0"/>
      <dgm:spPr/>
    </dgm:pt>
    <dgm:pt modelId="{229DEA1C-AEEA-C64D-A146-732F9E60617E}" type="pres">
      <dgm:prSet presAssocID="{D041830D-E2EA-4369-81E8-D3CA1BD72AF1}" presName="lineNode" presStyleLbl="alignAccFollowNode1" presStyleIdx="3" presStyleCnt="15"/>
      <dgm:spPr/>
    </dgm:pt>
    <dgm:pt modelId="{8D50176D-A196-4E42-B507-FC03B7DCD2E1}" type="pres">
      <dgm:prSet presAssocID="{D041830D-E2EA-4369-81E8-D3CA1BD72AF1}" presName="lineArrowNode" presStyleLbl="alignAccFollowNode1" presStyleIdx="4" presStyleCnt="15"/>
      <dgm:spPr/>
    </dgm:pt>
    <dgm:pt modelId="{40031A89-DFB1-C44A-B613-CB9BC836733F}" type="pres">
      <dgm:prSet presAssocID="{11F64562-BA51-492B-8E9E-D5DAAE994B2B}" presName="sibTransNodeCircle" presStyleLbl="alignNode1" presStyleIdx="1" presStyleCnt="5">
        <dgm:presLayoutVars>
          <dgm:chMax val="0"/>
          <dgm:bulletEnabled/>
        </dgm:presLayoutVars>
      </dgm:prSet>
      <dgm:spPr/>
    </dgm:pt>
    <dgm:pt modelId="{EA793CB2-C12E-C74E-AE78-10E69B18BF34}" type="pres">
      <dgm:prSet presAssocID="{11F64562-BA51-492B-8E9E-D5DAAE994B2B}" presName="spacerBetweenCircleAndCallout" presStyleCnt="0">
        <dgm:presLayoutVars/>
      </dgm:prSet>
      <dgm:spPr/>
    </dgm:pt>
    <dgm:pt modelId="{D30659A6-9BAD-7A49-8975-59C39506D68E}" type="pres">
      <dgm:prSet presAssocID="{D041830D-E2EA-4369-81E8-D3CA1BD72AF1}" presName="nodeText" presStyleLbl="alignAccFollowNode1" presStyleIdx="5" presStyleCnt="15">
        <dgm:presLayoutVars>
          <dgm:bulletEnabled val="1"/>
        </dgm:presLayoutVars>
      </dgm:prSet>
      <dgm:spPr/>
    </dgm:pt>
    <dgm:pt modelId="{0E0DEE3E-7820-064B-BF42-84AD221A3031}" type="pres">
      <dgm:prSet presAssocID="{11F64562-BA51-492B-8E9E-D5DAAE994B2B}" presName="sibTransComposite" presStyleCnt="0"/>
      <dgm:spPr/>
    </dgm:pt>
    <dgm:pt modelId="{12705EED-6DC8-0F46-966D-A35BAE99A677}" type="pres">
      <dgm:prSet presAssocID="{3D940031-D895-44D0-B1E1-CE212188555C}" presName="compositeNode" presStyleCnt="0"/>
      <dgm:spPr/>
    </dgm:pt>
    <dgm:pt modelId="{A91566B3-28DA-5E49-85E8-7B3C93500C85}" type="pres">
      <dgm:prSet presAssocID="{3D940031-D895-44D0-B1E1-CE212188555C}" presName="parTx" presStyleLbl="node1" presStyleIdx="0" presStyleCnt="0">
        <dgm:presLayoutVars>
          <dgm:chMax val="0"/>
          <dgm:chPref val="0"/>
          <dgm:bulletEnabled val="1"/>
        </dgm:presLayoutVars>
      </dgm:prSet>
      <dgm:spPr/>
    </dgm:pt>
    <dgm:pt modelId="{B51A2ECD-6316-E141-972B-5061A2031736}" type="pres">
      <dgm:prSet presAssocID="{3D940031-D895-44D0-B1E1-CE212188555C}" presName="parSh" presStyleCnt="0"/>
      <dgm:spPr/>
    </dgm:pt>
    <dgm:pt modelId="{C234C84D-E893-B946-8392-B32980168E05}" type="pres">
      <dgm:prSet presAssocID="{3D940031-D895-44D0-B1E1-CE212188555C}" presName="lineNode" presStyleLbl="alignAccFollowNode1" presStyleIdx="6" presStyleCnt="15"/>
      <dgm:spPr/>
    </dgm:pt>
    <dgm:pt modelId="{012E0B10-BD4E-5C40-8626-84A088C84B17}" type="pres">
      <dgm:prSet presAssocID="{3D940031-D895-44D0-B1E1-CE212188555C}" presName="lineArrowNode" presStyleLbl="alignAccFollowNode1" presStyleIdx="7" presStyleCnt="15"/>
      <dgm:spPr/>
    </dgm:pt>
    <dgm:pt modelId="{527910C6-2E41-2849-97D7-58CC74D87E64}" type="pres">
      <dgm:prSet presAssocID="{A76251CE-A39C-4DEA-B271-E8224118647B}" presName="sibTransNodeCircle" presStyleLbl="alignNode1" presStyleIdx="2" presStyleCnt="5">
        <dgm:presLayoutVars>
          <dgm:chMax val="0"/>
          <dgm:bulletEnabled/>
        </dgm:presLayoutVars>
      </dgm:prSet>
      <dgm:spPr/>
    </dgm:pt>
    <dgm:pt modelId="{966342A1-1365-B54A-884C-9B6B98EED22A}" type="pres">
      <dgm:prSet presAssocID="{A76251CE-A39C-4DEA-B271-E8224118647B}" presName="spacerBetweenCircleAndCallout" presStyleCnt="0">
        <dgm:presLayoutVars/>
      </dgm:prSet>
      <dgm:spPr/>
    </dgm:pt>
    <dgm:pt modelId="{D4A4E125-9063-2141-969E-BE58520E1609}" type="pres">
      <dgm:prSet presAssocID="{3D940031-D895-44D0-B1E1-CE212188555C}" presName="nodeText" presStyleLbl="alignAccFollowNode1" presStyleIdx="8" presStyleCnt="15">
        <dgm:presLayoutVars>
          <dgm:bulletEnabled val="1"/>
        </dgm:presLayoutVars>
      </dgm:prSet>
      <dgm:spPr/>
    </dgm:pt>
    <dgm:pt modelId="{0088BA95-8BC7-CD49-B478-7C276CFC4D79}" type="pres">
      <dgm:prSet presAssocID="{A76251CE-A39C-4DEA-B271-E8224118647B}" presName="sibTransComposite" presStyleCnt="0"/>
      <dgm:spPr/>
    </dgm:pt>
    <dgm:pt modelId="{90A845E5-A527-A049-80F1-9519FF39BD91}" type="pres">
      <dgm:prSet presAssocID="{1952A507-35F8-4896-A951-023C5C1CB7F9}" presName="compositeNode" presStyleCnt="0"/>
      <dgm:spPr/>
    </dgm:pt>
    <dgm:pt modelId="{7E82E9FF-FA35-2143-AE1F-2D00607CB8D3}" type="pres">
      <dgm:prSet presAssocID="{1952A507-35F8-4896-A951-023C5C1CB7F9}" presName="parTx" presStyleLbl="node1" presStyleIdx="0" presStyleCnt="0">
        <dgm:presLayoutVars>
          <dgm:chMax val="0"/>
          <dgm:chPref val="0"/>
          <dgm:bulletEnabled val="1"/>
        </dgm:presLayoutVars>
      </dgm:prSet>
      <dgm:spPr/>
    </dgm:pt>
    <dgm:pt modelId="{25BC5940-8196-984D-9FEA-23BF6EEF635C}" type="pres">
      <dgm:prSet presAssocID="{1952A507-35F8-4896-A951-023C5C1CB7F9}" presName="parSh" presStyleCnt="0"/>
      <dgm:spPr/>
    </dgm:pt>
    <dgm:pt modelId="{3355A80E-758C-174F-84A3-D5C0B9A86221}" type="pres">
      <dgm:prSet presAssocID="{1952A507-35F8-4896-A951-023C5C1CB7F9}" presName="lineNode" presStyleLbl="alignAccFollowNode1" presStyleIdx="9" presStyleCnt="15"/>
      <dgm:spPr/>
    </dgm:pt>
    <dgm:pt modelId="{101588CA-E2E2-AA4C-ACA6-8D8CCE98E35B}" type="pres">
      <dgm:prSet presAssocID="{1952A507-35F8-4896-A951-023C5C1CB7F9}" presName="lineArrowNode" presStyleLbl="alignAccFollowNode1" presStyleIdx="10" presStyleCnt="15"/>
      <dgm:spPr/>
    </dgm:pt>
    <dgm:pt modelId="{5994A02A-F8B4-534C-B38C-93091A6E8064}" type="pres">
      <dgm:prSet presAssocID="{2BAAB970-BC31-4F8F-9012-85D9D762A24A}" presName="sibTransNodeCircle" presStyleLbl="alignNode1" presStyleIdx="3" presStyleCnt="5">
        <dgm:presLayoutVars>
          <dgm:chMax val="0"/>
          <dgm:bulletEnabled/>
        </dgm:presLayoutVars>
      </dgm:prSet>
      <dgm:spPr/>
    </dgm:pt>
    <dgm:pt modelId="{FF92C715-40F3-AC44-9976-87EC36664317}" type="pres">
      <dgm:prSet presAssocID="{2BAAB970-BC31-4F8F-9012-85D9D762A24A}" presName="spacerBetweenCircleAndCallout" presStyleCnt="0">
        <dgm:presLayoutVars/>
      </dgm:prSet>
      <dgm:spPr/>
    </dgm:pt>
    <dgm:pt modelId="{D88183AF-762B-9940-849C-D9B7E81CA512}" type="pres">
      <dgm:prSet presAssocID="{1952A507-35F8-4896-A951-023C5C1CB7F9}" presName="nodeText" presStyleLbl="alignAccFollowNode1" presStyleIdx="11" presStyleCnt="15">
        <dgm:presLayoutVars>
          <dgm:bulletEnabled val="1"/>
        </dgm:presLayoutVars>
      </dgm:prSet>
      <dgm:spPr/>
    </dgm:pt>
    <dgm:pt modelId="{4B75F08B-B2BD-5845-B019-42E66369212B}" type="pres">
      <dgm:prSet presAssocID="{2BAAB970-BC31-4F8F-9012-85D9D762A24A}" presName="sibTransComposite" presStyleCnt="0"/>
      <dgm:spPr/>
    </dgm:pt>
    <dgm:pt modelId="{AB644825-F803-4E41-8E30-71007EBDEC49}" type="pres">
      <dgm:prSet presAssocID="{A522A405-54FC-4AEA-B790-AE53E1A18D2F}" presName="compositeNode" presStyleCnt="0"/>
      <dgm:spPr/>
    </dgm:pt>
    <dgm:pt modelId="{87133B07-5683-1C46-A894-3111AF4C23A3}" type="pres">
      <dgm:prSet presAssocID="{A522A405-54FC-4AEA-B790-AE53E1A18D2F}" presName="parTx" presStyleLbl="node1" presStyleIdx="0" presStyleCnt="0">
        <dgm:presLayoutVars>
          <dgm:chMax val="0"/>
          <dgm:chPref val="0"/>
          <dgm:bulletEnabled val="1"/>
        </dgm:presLayoutVars>
      </dgm:prSet>
      <dgm:spPr/>
    </dgm:pt>
    <dgm:pt modelId="{7D8BEFA2-43D3-AE4E-89D8-EE21968E5390}" type="pres">
      <dgm:prSet presAssocID="{A522A405-54FC-4AEA-B790-AE53E1A18D2F}" presName="parSh" presStyleCnt="0"/>
      <dgm:spPr/>
    </dgm:pt>
    <dgm:pt modelId="{D0C0A691-554C-7546-A56B-4B3E235D4076}" type="pres">
      <dgm:prSet presAssocID="{A522A405-54FC-4AEA-B790-AE53E1A18D2F}" presName="lineNode" presStyleLbl="alignAccFollowNode1" presStyleIdx="12" presStyleCnt="15"/>
      <dgm:spPr/>
    </dgm:pt>
    <dgm:pt modelId="{C993AD45-22CE-9345-95A4-467FEDA13E7C}" type="pres">
      <dgm:prSet presAssocID="{A522A405-54FC-4AEA-B790-AE53E1A18D2F}" presName="lineArrowNode" presStyleLbl="alignAccFollowNode1" presStyleIdx="13" presStyleCnt="15"/>
      <dgm:spPr/>
    </dgm:pt>
    <dgm:pt modelId="{3432FE06-19C8-EE4E-9594-F50E781F96AD}" type="pres">
      <dgm:prSet presAssocID="{6379254B-01F3-4349-8AC0-DAD5D238C0A2}" presName="sibTransNodeCircle" presStyleLbl="alignNode1" presStyleIdx="4" presStyleCnt="5">
        <dgm:presLayoutVars>
          <dgm:chMax val="0"/>
          <dgm:bulletEnabled/>
        </dgm:presLayoutVars>
      </dgm:prSet>
      <dgm:spPr/>
    </dgm:pt>
    <dgm:pt modelId="{0B575F8F-28F5-D142-80D9-73DD1ABD6630}" type="pres">
      <dgm:prSet presAssocID="{6379254B-01F3-4349-8AC0-DAD5D238C0A2}" presName="spacerBetweenCircleAndCallout" presStyleCnt="0">
        <dgm:presLayoutVars/>
      </dgm:prSet>
      <dgm:spPr/>
    </dgm:pt>
    <dgm:pt modelId="{3512B184-6988-B64B-BB94-4ABE5E443EA5}" type="pres">
      <dgm:prSet presAssocID="{A522A405-54FC-4AEA-B790-AE53E1A18D2F}" presName="nodeText" presStyleLbl="alignAccFollowNode1" presStyleIdx="14" presStyleCnt="15">
        <dgm:presLayoutVars>
          <dgm:bulletEnabled val="1"/>
        </dgm:presLayoutVars>
      </dgm:prSet>
      <dgm:spPr/>
    </dgm:pt>
  </dgm:ptLst>
  <dgm:cxnLst>
    <dgm:cxn modelId="{83EBA924-957A-4CC7-9B47-F6AECE23E513}" srcId="{693F5634-09D9-4B7A-AD9C-A9CA404E50E4}" destId="{1952A507-35F8-4896-A951-023C5C1CB7F9}" srcOrd="3" destOrd="0" parTransId="{366EAA79-F26F-4AD2-ABAF-775F74CC5647}" sibTransId="{2BAAB970-BC31-4F8F-9012-85D9D762A24A}"/>
    <dgm:cxn modelId="{DF0B9C31-B122-4B67-A7E6-E30E1FF5DDCB}" srcId="{693F5634-09D9-4B7A-AD9C-A9CA404E50E4}" destId="{3D940031-D895-44D0-B1E1-CE212188555C}" srcOrd="2" destOrd="0" parTransId="{D2DB58E9-A5B6-4DE6-B26E-21AA44CAC2D2}" sibTransId="{A76251CE-A39C-4DEA-B271-E8224118647B}"/>
    <dgm:cxn modelId="{D963BF3D-2C83-9146-8EE1-AB0687730AC0}" type="presOf" srcId="{1952A507-35F8-4896-A951-023C5C1CB7F9}" destId="{D88183AF-762B-9940-849C-D9B7E81CA512}" srcOrd="0" destOrd="0" presId="urn:microsoft.com/office/officeart/2016/7/layout/LinearArrowProcessNumbered"/>
    <dgm:cxn modelId="{4F14F060-D6DF-43EA-B2AC-88263A166342}" srcId="{693F5634-09D9-4B7A-AD9C-A9CA404E50E4}" destId="{9E4AA609-B357-4C24-8C5A-F07BC892F9EC}" srcOrd="0" destOrd="0" parTransId="{E5507C45-AA69-4578-8056-59CED6F80D85}" sibTransId="{A7FE0B4C-195D-40EE-AF18-39D83FA15A16}"/>
    <dgm:cxn modelId="{18C89044-93AC-874B-95DF-83E9C5B5BEE0}" type="presOf" srcId="{9E4AA609-B357-4C24-8C5A-F07BC892F9EC}" destId="{5090FFC3-EC4B-6243-9946-BD5537AFD0CC}" srcOrd="0" destOrd="0" presId="urn:microsoft.com/office/officeart/2016/7/layout/LinearArrowProcessNumbered"/>
    <dgm:cxn modelId="{36F9088E-D31F-F04E-9470-0226589C61CC}" type="presOf" srcId="{693F5634-09D9-4B7A-AD9C-A9CA404E50E4}" destId="{41304529-F5D0-7A43-A064-A27CF09E8401}" srcOrd="0" destOrd="0" presId="urn:microsoft.com/office/officeart/2016/7/layout/LinearArrowProcessNumbered"/>
    <dgm:cxn modelId="{BED8E98E-03AE-2E4B-9D19-FFB843E03BB1}" type="presOf" srcId="{11F64562-BA51-492B-8E9E-D5DAAE994B2B}" destId="{40031A89-DFB1-C44A-B613-CB9BC836733F}" srcOrd="0" destOrd="0" presId="urn:microsoft.com/office/officeart/2016/7/layout/LinearArrowProcessNumbered"/>
    <dgm:cxn modelId="{C0723191-6660-4CF3-A9CA-47A0133C1B54}" srcId="{693F5634-09D9-4B7A-AD9C-A9CA404E50E4}" destId="{A522A405-54FC-4AEA-B790-AE53E1A18D2F}" srcOrd="4" destOrd="0" parTransId="{32FC8A85-EB39-47C0-B40D-D1541E7E5D3B}" sibTransId="{6379254B-01F3-4349-8AC0-DAD5D238C0A2}"/>
    <dgm:cxn modelId="{69BAD2A5-DFEB-4641-8514-69CA4DC6B5D0}" type="presOf" srcId="{2BAAB970-BC31-4F8F-9012-85D9D762A24A}" destId="{5994A02A-F8B4-534C-B38C-93091A6E8064}" srcOrd="0" destOrd="0" presId="urn:microsoft.com/office/officeart/2016/7/layout/LinearArrowProcessNumbered"/>
    <dgm:cxn modelId="{AECB2BB2-E353-154C-922F-7CF85F3AD8E6}" type="presOf" srcId="{A7FE0B4C-195D-40EE-AF18-39D83FA15A16}" destId="{CA343AD2-01EA-7B4B-9BB4-EB96DDFB4CAB}" srcOrd="0" destOrd="0" presId="urn:microsoft.com/office/officeart/2016/7/layout/LinearArrowProcessNumbered"/>
    <dgm:cxn modelId="{F207CEB2-4886-8941-9633-7C6D30EF3EC6}" type="presOf" srcId="{3D940031-D895-44D0-B1E1-CE212188555C}" destId="{D4A4E125-9063-2141-969E-BE58520E1609}" srcOrd="0" destOrd="0" presId="urn:microsoft.com/office/officeart/2016/7/layout/LinearArrowProcessNumbered"/>
    <dgm:cxn modelId="{4A81ABB7-8BDE-42A0-BD92-7B3484D0C5FE}" srcId="{693F5634-09D9-4B7A-AD9C-A9CA404E50E4}" destId="{D041830D-E2EA-4369-81E8-D3CA1BD72AF1}" srcOrd="1" destOrd="0" parTransId="{27929444-B847-4DCD-9B17-A866DC4D5FD2}" sibTransId="{11F64562-BA51-492B-8E9E-D5DAAE994B2B}"/>
    <dgm:cxn modelId="{3D4EC4C1-B02E-5449-BE16-88D83B86969B}" type="presOf" srcId="{A522A405-54FC-4AEA-B790-AE53E1A18D2F}" destId="{3512B184-6988-B64B-BB94-4ABE5E443EA5}" srcOrd="0" destOrd="0" presId="urn:microsoft.com/office/officeart/2016/7/layout/LinearArrowProcessNumbered"/>
    <dgm:cxn modelId="{938D80D2-B639-2047-A1D5-9DD7010F5230}" type="presOf" srcId="{D041830D-E2EA-4369-81E8-D3CA1BD72AF1}" destId="{D30659A6-9BAD-7A49-8975-59C39506D68E}" srcOrd="0" destOrd="0" presId="urn:microsoft.com/office/officeart/2016/7/layout/LinearArrowProcessNumbered"/>
    <dgm:cxn modelId="{7AFD00FB-A184-ED4E-871B-CCAEFC5B6B95}" type="presOf" srcId="{6379254B-01F3-4349-8AC0-DAD5D238C0A2}" destId="{3432FE06-19C8-EE4E-9594-F50E781F96AD}" srcOrd="0" destOrd="0" presId="urn:microsoft.com/office/officeart/2016/7/layout/LinearArrowProcessNumbered"/>
    <dgm:cxn modelId="{9AB6D1FE-00AD-E941-BCE5-683B75B528C6}" type="presOf" srcId="{A76251CE-A39C-4DEA-B271-E8224118647B}" destId="{527910C6-2E41-2849-97D7-58CC74D87E64}" srcOrd="0" destOrd="0" presId="urn:microsoft.com/office/officeart/2016/7/layout/LinearArrowProcessNumbered"/>
    <dgm:cxn modelId="{AA9C8FBA-3E08-7540-8BD6-48A52829705F}" type="presParOf" srcId="{41304529-F5D0-7A43-A064-A27CF09E8401}" destId="{54D02722-6131-414E-8320-A7CDBB075917}" srcOrd="0" destOrd="0" presId="urn:microsoft.com/office/officeart/2016/7/layout/LinearArrowProcessNumbered"/>
    <dgm:cxn modelId="{8134B2B5-D7A5-9644-AA37-9253ED5A1566}" type="presParOf" srcId="{54D02722-6131-414E-8320-A7CDBB075917}" destId="{ABF1354E-8CA9-EF4B-893B-664C6BB6B288}" srcOrd="0" destOrd="0" presId="urn:microsoft.com/office/officeart/2016/7/layout/LinearArrowProcessNumbered"/>
    <dgm:cxn modelId="{8BA449D0-FC7C-9B47-B6A3-FFF4E5C4AD42}" type="presParOf" srcId="{54D02722-6131-414E-8320-A7CDBB075917}" destId="{61A6ECED-71A4-F44A-B2A6-C1511473B265}" srcOrd="1" destOrd="0" presId="urn:microsoft.com/office/officeart/2016/7/layout/LinearArrowProcessNumbered"/>
    <dgm:cxn modelId="{48BE7863-12CE-F145-B926-5A5D14711535}" type="presParOf" srcId="{61A6ECED-71A4-F44A-B2A6-C1511473B265}" destId="{3FFF12EA-EB30-2E44-B23A-08AB5F8628EA}" srcOrd="0" destOrd="0" presId="urn:microsoft.com/office/officeart/2016/7/layout/LinearArrowProcessNumbered"/>
    <dgm:cxn modelId="{8CCAE30A-CB7A-3E4E-B355-7270320DF0D8}" type="presParOf" srcId="{61A6ECED-71A4-F44A-B2A6-C1511473B265}" destId="{BEB12C22-BECB-7F4B-9173-87BC643C0AB7}" srcOrd="1" destOrd="0" presId="urn:microsoft.com/office/officeart/2016/7/layout/LinearArrowProcessNumbered"/>
    <dgm:cxn modelId="{34F5FFC3-3160-3A46-B265-CA55CB04EF38}" type="presParOf" srcId="{61A6ECED-71A4-F44A-B2A6-C1511473B265}" destId="{CA343AD2-01EA-7B4B-9BB4-EB96DDFB4CAB}" srcOrd="2" destOrd="0" presId="urn:microsoft.com/office/officeart/2016/7/layout/LinearArrowProcessNumbered"/>
    <dgm:cxn modelId="{FB85D6B3-4CC3-0E47-A51F-91708A1A4226}" type="presParOf" srcId="{61A6ECED-71A4-F44A-B2A6-C1511473B265}" destId="{04933F31-B45C-3542-B06E-D5C634286AF4}" srcOrd="3" destOrd="0" presId="urn:microsoft.com/office/officeart/2016/7/layout/LinearArrowProcessNumbered"/>
    <dgm:cxn modelId="{A2F28BB1-3161-EB4B-9A34-24C202BEFA04}" type="presParOf" srcId="{54D02722-6131-414E-8320-A7CDBB075917}" destId="{5090FFC3-EC4B-6243-9946-BD5537AFD0CC}" srcOrd="2" destOrd="0" presId="urn:microsoft.com/office/officeart/2016/7/layout/LinearArrowProcessNumbered"/>
    <dgm:cxn modelId="{6B1B66AF-7691-6943-B6EA-66D69AED3C1A}" type="presParOf" srcId="{41304529-F5D0-7A43-A064-A27CF09E8401}" destId="{DB13B70C-D997-9E4A-8B56-3112B47234A1}" srcOrd="1" destOrd="0" presId="urn:microsoft.com/office/officeart/2016/7/layout/LinearArrowProcessNumbered"/>
    <dgm:cxn modelId="{46B168F0-AD4F-164B-8078-B0CA50DEBD2A}" type="presParOf" srcId="{41304529-F5D0-7A43-A064-A27CF09E8401}" destId="{79B6545E-4BEA-A848-A1D9-B2529E665B11}" srcOrd="2" destOrd="0" presId="urn:microsoft.com/office/officeart/2016/7/layout/LinearArrowProcessNumbered"/>
    <dgm:cxn modelId="{83973D28-8C79-8D49-8D99-639E63576A33}" type="presParOf" srcId="{79B6545E-4BEA-A848-A1D9-B2529E665B11}" destId="{A5BDFC16-C31E-A849-9B83-7D7E31282195}" srcOrd="0" destOrd="0" presId="urn:microsoft.com/office/officeart/2016/7/layout/LinearArrowProcessNumbered"/>
    <dgm:cxn modelId="{274044E7-6566-3645-943D-4F4917D08A8B}" type="presParOf" srcId="{79B6545E-4BEA-A848-A1D9-B2529E665B11}" destId="{705B4962-3136-9045-908A-8143CC2857C3}" srcOrd="1" destOrd="0" presId="urn:microsoft.com/office/officeart/2016/7/layout/LinearArrowProcessNumbered"/>
    <dgm:cxn modelId="{CB428BAE-2983-D846-8466-C70C30AE91F7}" type="presParOf" srcId="{705B4962-3136-9045-908A-8143CC2857C3}" destId="{229DEA1C-AEEA-C64D-A146-732F9E60617E}" srcOrd="0" destOrd="0" presId="urn:microsoft.com/office/officeart/2016/7/layout/LinearArrowProcessNumbered"/>
    <dgm:cxn modelId="{BADC3737-714E-DD45-BFEB-FFE3AC910A9F}" type="presParOf" srcId="{705B4962-3136-9045-908A-8143CC2857C3}" destId="{8D50176D-A196-4E42-B507-FC03B7DCD2E1}" srcOrd="1" destOrd="0" presId="urn:microsoft.com/office/officeart/2016/7/layout/LinearArrowProcessNumbered"/>
    <dgm:cxn modelId="{1D210071-5577-A64F-B679-F650BDBFAF0D}" type="presParOf" srcId="{705B4962-3136-9045-908A-8143CC2857C3}" destId="{40031A89-DFB1-C44A-B613-CB9BC836733F}" srcOrd="2" destOrd="0" presId="urn:microsoft.com/office/officeart/2016/7/layout/LinearArrowProcessNumbered"/>
    <dgm:cxn modelId="{47E8B41E-124A-CE44-9794-8719A3C49AE7}" type="presParOf" srcId="{705B4962-3136-9045-908A-8143CC2857C3}" destId="{EA793CB2-C12E-C74E-AE78-10E69B18BF34}" srcOrd="3" destOrd="0" presId="urn:microsoft.com/office/officeart/2016/7/layout/LinearArrowProcessNumbered"/>
    <dgm:cxn modelId="{02C4E780-D3F2-B443-A772-42110C84C947}" type="presParOf" srcId="{79B6545E-4BEA-A848-A1D9-B2529E665B11}" destId="{D30659A6-9BAD-7A49-8975-59C39506D68E}" srcOrd="2" destOrd="0" presId="urn:microsoft.com/office/officeart/2016/7/layout/LinearArrowProcessNumbered"/>
    <dgm:cxn modelId="{88BC02DA-C79D-0A47-81C9-99C08A002A04}" type="presParOf" srcId="{41304529-F5D0-7A43-A064-A27CF09E8401}" destId="{0E0DEE3E-7820-064B-BF42-84AD221A3031}" srcOrd="3" destOrd="0" presId="urn:microsoft.com/office/officeart/2016/7/layout/LinearArrowProcessNumbered"/>
    <dgm:cxn modelId="{093F4B6F-1215-3342-A3BB-9E95C08B229C}" type="presParOf" srcId="{41304529-F5D0-7A43-A064-A27CF09E8401}" destId="{12705EED-6DC8-0F46-966D-A35BAE99A677}" srcOrd="4" destOrd="0" presId="urn:microsoft.com/office/officeart/2016/7/layout/LinearArrowProcessNumbered"/>
    <dgm:cxn modelId="{10387464-8118-E34B-8652-49C20EFEB267}" type="presParOf" srcId="{12705EED-6DC8-0F46-966D-A35BAE99A677}" destId="{A91566B3-28DA-5E49-85E8-7B3C93500C85}" srcOrd="0" destOrd="0" presId="urn:microsoft.com/office/officeart/2016/7/layout/LinearArrowProcessNumbered"/>
    <dgm:cxn modelId="{C9A19242-9737-F142-9B9D-11D01AD580A2}" type="presParOf" srcId="{12705EED-6DC8-0F46-966D-A35BAE99A677}" destId="{B51A2ECD-6316-E141-972B-5061A2031736}" srcOrd="1" destOrd="0" presId="urn:microsoft.com/office/officeart/2016/7/layout/LinearArrowProcessNumbered"/>
    <dgm:cxn modelId="{D32AC86C-A027-6E41-839C-9110F37C166B}" type="presParOf" srcId="{B51A2ECD-6316-E141-972B-5061A2031736}" destId="{C234C84D-E893-B946-8392-B32980168E05}" srcOrd="0" destOrd="0" presId="urn:microsoft.com/office/officeart/2016/7/layout/LinearArrowProcessNumbered"/>
    <dgm:cxn modelId="{A1364E40-2C5E-904F-A17E-FE6CB794191F}" type="presParOf" srcId="{B51A2ECD-6316-E141-972B-5061A2031736}" destId="{012E0B10-BD4E-5C40-8626-84A088C84B17}" srcOrd="1" destOrd="0" presId="urn:microsoft.com/office/officeart/2016/7/layout/LinearArrowProcessNumbered"/>
    <dgm:cxn modelId="{82368D19-3BA2-3048-BBBB-D636EAFA5228}" type="presParOf" srcId="{B51A2ECD-6316-E141-972B-5061A2031736}" destId="{527910C6-2E41-2849-97D7-58CC74D87E64}" srcOrd="2" destOrd="0" presId="urn:microsoft.com/office/officeart/2016/7/layout/LinearArrowProcessNumbered"/>
    <dgm:cxn modelId="{F271A332-9739-3645-BC53-8CC776B37B35}" type="presParOf" srcId="{B51A2ECD-6316-E141-972B-5061A2031736}" destId="{966342A1-1365-B54A-884C-9B6B98EED22A}" srcOrd="3" destOrd="0" presId="urn:microsoft.com/office/officeart/2016/7/layout/LinearArrowProcessNumbered"/>
    <dgm:cxn modelId="{AA1F0313-F864-F047-B90F-D8F09EC76FF4}" type="presParOf" srcId="{12705EED-6DC8-0F46-966D-A35BAE99A677}" destId="{D4A4E125-9063-2141-969E-BE58520E1609}" srcOrd="2" destOrd="0" presId="urn:microsoft.com/office/officeart/2016/7/layout/LinearArrowProcessNumbered"/>
    <dgm:cxn modelId="{ADC7FA61-1835-D146-9619-9BD14A2499C5}" type="presParOf" srcId="{41304529-F5D0-7A43-A064-A27CF09E8401}" destId="{0088BA95-8BC7-CD49-B478-7C276CFC4D79}" srcOrd="5" destOrd="0" presId="urn:microsoft.com/office/officeart/2016/7/layout/LinearArrowProcessNumbered"/>
    <dgm:cxn modelId="{817DD6CD-C06D-F141-BB63-EECFB08F6AC1}" type="presParOf" srcId="{41304529-F5D0-7A43-A064-A27CF09E8401}" destId="{90A845E5-A527-A049-80F1-9519FF39BD91}" srcOrd="6" destOrd="0" presId="urn:microsoft.com/office/officeart/2016/7/layout/LinearArrowProcessNumbered"/>
    <dgm:cxn modelId="{3AD4FD54-8B1D-7D49-92AE-1FDB3E7583DD}" type="presParOf" srcId="{90A845E5-A527-A049-80F1-9519FF39BD91}" destId="{7E82E9FF-FA35-2143-AE1F-2D00607CB8D3}" srcOrd="0" destOrd="0" presId="urn:microsoft.com/office/officeart/2016/7/layout/LinearArrowProcessNumbered"/>
    <dgm:cxn modelId="{F76B7C31-9CCA-2047-8937-D6EA91D0CE20}" type="presParOf" srcId="{90A845E5-A527-A049-80F1-9519FF39BD91}" destId="{25BC5940-8196-984D-9FEA-23BF6EEF635C}" srcOrd="1" destOrd="0" presId="urn:microsoft.com/office/officeart/2016/7/layout/LinearArrowProcessNumbered"/>
    <dgm:cxn modelId="{523CFF48-F66B-8645-BBF6-94823DC8F095}" type="presParOf" srcId="{25BC5940-8196-984D-9FEA-23BF6EEF635C}" destId="{3355A80E-758C-174F-84A3-D5C0B9A86221}" srcOrd="0" destOrd="0" presId="urn:microsoft.com/office/officeart/2016/7/layout/LinearArrowProcessNumbered"/>
    <dgm:cxn modelId="{477A853D-BFD7-3047-967D-F5FB99B3CA16}" type="presParOf" srcId="{25BC5940-8196-984D-9FEA-23BF6EEF635C}" destId="{101588CA-E2E2-AA4C-ACA6-8D8CCE98E35B}" srcOrd="1" destOrd="0" presId="urn:microsoft.com/office/officeart/2016/7/layout/LinearArrowProcessNumbered"/>
    <dgm:cxn modelId="{CA927D3D-9B77-704F-9A77-96F225119C58}" type="presParOf" srcId="{25BC5940-8196-984D-9FEA-23BF6EEF635C}" destId="{5994A02A-F8B4-534C-B38C-93091A6E8064}" srcOrd="2" destOrd="0" presId="urn:microsoft.com/office/officeart/2016/7/layout/LinearArrowProcessNumbered"/>
    <dgm:cxn modelId="{1EC3ACEC-DB3E-0F44-AC16-A3FFC63E3732}" type="presParOf" srcId="{25BC5940-8196-984D-9FEA-23BF6EEF635C}" destId="{FF92C715-40F3-AC44-9976-87EC36664317}" srcOrd="3" destOrd="0" presId="urn:microsoft.com/office/officeart/2016/7/layout/LinearArrowProcessNumbered"/>
    <dgm:cxn modelId="{F3DD5566-6470-764D-BBDE-9E8545B7F86A}" type="presParOf" srcId="{90A845E5-A527-A049-80F1-9519FF39BD91}" destId="{D88183AF-762B-9940-849C-D9B7E81CA512}" srcOrd="2" destOrd="0" presId="urn:microsoft.com/office/officeart/2016/7/layout/LinearArrowProcessNumbered"/>
    <dgm:cxn modelId="{E7A888C0-086F-9D45-BC5E-EB9E834172E4}" type="presParOf" srcId="{41304529-F5D0-7A43-A064-A27CF09E8401}" destId="{4B75F08B-B2BD-5845-B019-42E66369212B}" srcOrd="7" destOrd="0" presId="urn:microsoft.com/office/officeart/2016/7/layout/LinearArrowProcessNumbered"/>
    <dgm:cxn modelId="{9E42901A-0986-1740-B424-380D54D0C939}" type="presParOf" srcId="{41304529-F5D0-7A43-A064-A27CF09E8401}" destId="{AB644825-F803-4E41-8E30-71007EBDEC49}" srcOrd="8" destOrd="0" presId="urn:microsoft.com/office/officeart/2016/7/layout/LinearArrowProcessNumbered"/>
    <dgm:cxn modelId="{AD88675E-E4A1-2745-A791-C22CD3120829}" type="presParOf" srcId="{AB644825-F803-4E41-8E30-71007EBDEC49}" destId="{87133B07-5683-1C46-A894-3111AF4C23A3}" srcOrd="0" destOrd="0" presId="urn:microsoft.com/office/officeart/2016/7/layout/LinearArrowProcessNumbered"/>
    <dgm:cxn modelId="{50D22EAC-6542-BF43-8B5B-733C07123E32}" type="presParOf" srcId="{AB644825-F803-4E41-8E30-71007EBDEC49}" destId="{7D8BEFA2-43D3-AE4E-89D8-EE21968E5390}" srcOrd="1" destOrd="0" presId="urn:microsoft.com/office/officeart/2016/7/layout/LinearArrowProcessNumbered"/>
    <dgm:cxn modelId="{F65F4535-66E3-4F4B-9C5E-DBFD958FE2A6}" type="presParOf" srcId="{7D8BEFA2-43D3-AE4E-89D8-EE21968E5390}" destId="{D0C0A691-554C-7546-A56B-4B3E235D4076}" srcOrd="0" destOrd="0" presId="urn:microsoft.com/office/officeart/2016/7/layout/LinearArrowProcessNumbered"/>
    <dgm:cxn modelId="{8F78B606-441E-3B48-88F8-A26FC6133F64}" type="presParOf" srcId="{7D8BEFA2-43D3-AE4E-89D8-EE21968E5390}" destId="{C993AD45-22CE-9345-95A4-467FEDA13E7C}" srcOrd="1" destOrd="0" presId="urn:microsoft.com/office/officeart/2016/7/layout/LinearArrowProcessNumbered"/>
    <dgm:cxn modelId="{E116D1E4-7A6C-8E40-A068-0369A74BD9DA}" type="presParOf" srcId="{7D8BEFA2-43D3-AE4E-89D8-EE21968E5390}" destId="{3432FE06-19C8-EE4E-9594-F50E781F96AD}" srcOrd="2" destOrd="0" presId="urn:microsoft.com/office/officeart/2016/7/layout/LinearArrowProcessNumbered"/>
    <dgm:cxn modelId="{40ACE103-8CC9-2A4A-8921-66C1998AF4F8}" type="presParOf" srcId="{7D8BEFA2-43D3-AE4E-89D8-EE21968E5390}" destId="{0B575F8F-28F5-D142-80D9-73DD1ABD6630}" srcOrd="3" destOrd="0" presId="urn:microsoft.com/office/officeart/2016/7/layout/LinearArrowProcessNumbered"/>
    <dgm:cxn modelId="{F06F0425-2D14-DC4B-8144-6B698BD64720}" type="presParOf" srcId="{AB644825-F803-4E41-8E30-71007EBDEC49}" destId="{3512B184-6988-B64B-BB94-4ABE5E443EA5}"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9537F8-B8EF-45A6-9DB2-4C5036D8DFC3}" type="doc">
      <dgm:prSet loTypeId="urn:microsoft.com/office/officeart/2008/layout/LinedList" loCatId="list" qsTypeId="urn:microsoft.com/office/officeart/2005/8/quickstyle/simple1" qsCatId="simple" csTypeId="urn:microsoft.com/office/officeart/2005/8/colors/accent5_2" csCatId="accent5" phldr="1"/>
      <dgm:spPr/>
      <dgm:t>
        <a:bodyPr/>
        <a:lstStyle/>
        <a:p>
          <a:endParaRPr lang="en-US"/>
        </a:p>
      </dgm:t>
    </dgm:pt>
    <dgm:pt modelId="{D544B367-6D8E-4075-B47D-E236CB8631FC}">
      <dgm:prSet custT="1"/>
      <dgm:spPr/>
      <dgm:t>
        <a:bodyPr/>
        <a:lstStyle/>
        <a:p>
          <a:r>
            <a:rPr lang="en-US" sz="2400" dirty="0">
              <a:latin typeface="Arial" panose="020B0604020202020204" pitchFamily="34" charset="0"/>
              <a:cs typeface="Arial" panose="020B0604020202020204" pitchFamily="34" charset="0"/>
            </a:rPr>
            <a:t>APA California tracked over 400 bills related to planning during the 2017-2018 Legislative Session</a:t>
          </a:r>
        </a:p>
      </dgm:t>
    </dgm:pt>
    <dgm:pt modelId="{825ED907-FC62-45BD-B4D4-F030E4F8296D}" type="parTrans" cxnId="{AE6D1CA0-1A14-46A4-BEE6-431B4B741291}">
      <dgm:prSet/>
      <dgm:spPr/>
      <dgm:t>
        <a:bodyPr/>
        <a:lstStyle/>
        <a:p>
          <a:endParaRPr lang="en-US"/>
        </a:p>
      </dgm:t>
    </dgm:pt>
    <dgm:pt modelId="{137DD9AF-3C56-4A0E-87C3-A86898EA3D91}" type="sibTrans" cxnId="{AE6D1CA0-1A14-46A4-BEE6-431B4B741291}">
      <dgm:prSet/>
      <dgm:spPr/>
      <dgm:t>
        <a:bodyPr/>
        <a:lstStyle/>
        <a:p>
          <a:endParaRPr lang="en-US"/>
        </a:p>
      </dgm:t>
    </dgm:pt>
    <dgm:pt modelId="{1A7712A8-EDB9-4AED-B951-069DD76A140F}">
      <dgm:prSet custT="1"/>
      <dgm:spPr/>
      <dgm:t>
        <a:bodyPr/>
        <a:lstStyle/>
        <a:p>
          <a:endParaRPr lang="en-US" sz="2400" dirty="0">
            <a:solidFill>
              <a:srgbClr val="002060"/>
            </a:solidFill>
            <a:latin typeface="Arial" panose="020B0604020202020204" pitchFamily="34" charset="0"/>
            <a:cs typeface="Arial" panose="020B0604020202020204" pitchFamily="34" charset="0"/>
          </a:endParaRPr>
        </a:p>
        <a:p>
          <a:r>
            <a:rPr lang="en-US" sz="2400" dirty="0">
              <a:solidFill>
                <a:schemeClr val="tx1"/>
              </a:solidFill>
              <a:latin typeface="Arial" panose="020B0604020202020204" pitchFamily="34" charset="0"/>
              <a:cs typeface="Arial" panose="020B0604020202020204" pitchFamily="34" charset="0"/>
            </a:rPr>
            <a:t>Housing continues to be a prominent topic</a:t>
          </a:r>
        </a:p>
      </dgm:t>
    </dgm:pt>
    <dgm:pt modelId="{1BBC6F63-1ECE-40C5-BD26-60986CB79567}" type="parTrans" cxnId="{476A4CDB-EB3D-48AB-AA28-04653D0DBFAC}">
      <dgm:prSet/>
      <dgm:spPr/>
      <dgm:t>
        <a:bodyPr/>
        <a:lstStyle/>
        <a:p>
          <a:endParaRPr lang="en-US"/>
        </a:p>
      </dgm:t>
    </dgm:pt>
    <dgm:pt modelId="{8E85C1BA-7682-4662-A0F1-885BA2A113A1}" type="sibTrans" cxnId="{476A4CDB-EB3D-48AB-AA28-04653D0DBFAC}">
      <dgm:prSet/>
      <dgm:spPr/>
      <dgm:t>
        <a:bodyPr/>
        <a:lstStyle/>
        <a:p>
          <a:endParaRPr lang="en-US"/>
        </a:p>
      </dgm:t>
    </dgm:pt>
    <dgm:pt modelId="{F15B77A8-C1FF-4211-A99B-C8509E1B032F}">
      <dgm:prSet custT="1"/>
      <dgm:spPr/>
      <dgm:t>
        <a:bodyPr/>
        <a:lstStyle/>
        <a:p>
          <a:r>
            <a:rPr lang="en-US" sz="2400" dirty="0">
              <a:latin typeface="Arial" panose="020B0604020202020204" pitchFamily="34" charset="0"/>
              <a:cs typeface="Arial" panose="020B0604020202020204" pitchFamily="34" charset="0"/>
            </a:rPr>
            <a:t>APA California has worked hard to find a compromise on critical measures</a:t>
          </a:r>
        </a:p>
      </dgm:t>
    </dgm:pt>
    <dgm:pt modelId="{FD6D617F-8045-4A4E-9883-81175DACB2BA}" type="parTrans" cxnId="{614D7C8E-A3D4-4B20-9738-0AD3811D90EB}">
      <dgm:prSet/>
      <dgm:spPr/>
      <dgm:t>
        <a:bodyPr/>
        <a:lstStyle/>
        <a:p>
          <a:endParaRPr lang="en-US"/>
        </a:p>
      </dgm:t>
    </dgm:pt>
    <dgm:pt modelId="{459B5783-9CC3-4B98-9C4F-FA4A84338E98}" type="sibTrans" cxnId="{614D7C8E-A3D4-4B20-9738-0AD3811D90EB}">
      <dgm:prSet/>
      <dgm:spPr/>
      <dgm:t>
        <a:bodyPr/>
        <a:lstStyle/>
        <a:p>
          <a:endParaRPr lang="en-US"/>
        </a:p>
      </dgm:t>
    </dgm:pt>
    <dgm:pt modelId="{861EC3B5-36BF-42CB-9C81-9B2EAA9472ED}">
      <dgm:prSet custT="1"/>
      <dgm:spPr/>
      <dgm:t>
        <a:bodyPr/>
        <a:lstStyle/>
        <a:p>
          <a:r>
            <a:rPr lang="en-US" sz="2400" dirty="0">
              <a:latin typeface="Arial" panose="020B0604020202020204" pitchFamily="34" charset="0"/>
              <a:cs typeface="Arial" panose="020B0604020202020204" pitchFamily="34" charset="0"/>
            </a:rPr>
            <a:t>Next year is expected to be another busy year for planning-related legislation</a:t>
          </a:r>
        </a:p>
      </dgm:t>
    </dgm:pt>
    <dgm:pt modelId="{C651785D-F2CC-4369-ACFE-9EF819B84C2B}" type="parTrans" cxnId="{163E87AC-A889-4CC8-8095-823E8EEE1266}">
      <dgm:prSet/>
      <dgm:spPr/>
      <dgm:t>
        <a:bodyPr/>
        <a:lstStyle/>
        <a:p>
          <a:endParaRPr lang="en-US"/>
        </a:p>
      </dgm:t>
    </dgm:pt>
    <dgm:pt modelId="{D4206EBA-B9D2-4E3E-967F-650139ED890C}" type="sibTrans" cxnId="{163E87AC-A889-4CC8-8095-823E8EEE1266}">
      <dgm:prSet/>
      <dgm:spPr/>
      <dgm:t>
        <a:bodyPr/>
        <a:lstStyle/>
        <a:p>
          <a:endParaRPr lang="en-US"/>
        </a:p>
      </dgm:t>
    </dgm:pt>
    <dgm:pt modelId="{E4B9010D-2EA0-40CD-B568-8C208AA24EB6}">
      <dgm:prSet custT="1"/>
      <dgm:spPr/>
      <dgm:t>
        <a:bodyPr/>
        <a:lstStyle/>
        <a:p>
          <a:r>
            <a:rPr lang="en-US" sz="2400" dirty="0">
              <a:latin typeface="Arial" panose="020B0604020202020204" pitchFamily="34" charset="0"/>
              <a:cs typeface="Arial" panose="020B0604020202020204" pitchFamily="34" charset="0"/>
            </a:rPr>
            <a:t>To see a full list of all hot bills being tracked by APA California go to: </a:t>
          </a:r>
          <a:r>
            <a:rPr lang="en-US" sz="2400" dirty="0">
              <a:latin typeface="Arial" panose="020B0604020202020204" pitchFamily="34" charset="0"/>
              <a:cs typeface="Arial" panose="020B0604020202020204" pitchFamily="34" charset="0"/>
              <a:hlinkClick xmlns:r="http://schemas.openxmlformats.org/officeDocument/2006/relationships" r:id="rId1"/>
            </a:rPr>
            <a:t>https://www.apacalifornia.org</a:t>
          </a:r>
          <a:r>
            <a:rPr lang="en-US" sz="2400" dirty="0"/>
            <a:t>		</a:t>
          </a:r>
        </a:p>
      </dgm:t>
    </dgm:pt>
    <dgm:pt modelId="{236F6EB1-D9FC-436B-AC32-4AF784186CDA}" type="parTrans" cxnId="{AF7AE587-4FA8-49B3-AB0C-C9C0355458D5}">
      <dgm:prSet/>
      <dgm:spPr/>
      <dgm:t>
        <a:bodyPr/>
        <a:lstStyle/>
        <a:p>
          <a:endParaRPr lang="en-US"/>
        </a:p>
      </dgm:t>
    </dgm:pt>
    <dgm:pt modelId="{BE168F90-6B9D-497A-BA2E-8D4CA6BC80B6}" type="sibTrans" cxnId="{AF7AE587-4FA8-49B3-AB0C-C9C0355458D5}">
      <dgm:prSet/>
      <dgm:spPr/>
      <dgm:t>
        <a:bodyPr/>
        <a:lstStyle/>
        <a:p>
          <a:endParaRPr lang="en-US"/>
        </a:p>
      </dgm:t>
    </dgm:pt>
    <dgm:pt modelId="{2D419F9C-C3FA-D34B-9217-D60434070CED}" type="pres">
      <dgm:prSet presAssocID="{B49537F8-B8EF-45A6-9DB2-4C5036D8DFC3}" presName="vert0" presStyleCnt="0">
        <dgm:presLayoutVars>
          <dgm:dir/>
          <dgm:animOne val="branch"/>
          <dgm:animLvl val="lvl"/>
        </dgm:presLayoutVars>
      </dgm:prSet>
      <dgm:spPr/>
    </dgm:pt>
    <dgm:pt modelId="{A43D50B4-DDBC-8649-827A-D2E85F8CF244}" type="pres">
      <dgm:prSet presAssocID="{D544B367-6D8E-4075-B47D-E236CB8631FC}" presName="thickLine" presStyleLbl="alignNode1" presStyleIdx="0" presStyleCnt="5"/>
      <dgm:spPr/>
    </dgm:pt>
    <dgm:pt modelId="{D103A754-A640-4F4C-B612-F94D3389CB44}" type="pres">
      <dgm:prSet presAssocID="{D544B367-6D8E-4075-B47D-E236CB8631FC}" presName="horz1" presStyleCnt="0"/>
      <dgm:spPr/>
    </dgm:pt>
    <dgm:pt modelId="{2A92AAC1-A1E3-9A46-9DB0-93F28D8C248E}" type="pres">
      <dgm:prSet presAssocID="{D544B367-6D8E-4075-B47D-E236CB8631FC}" presName="tx1" presStyleLbl="revTx" presStyleIdx="0" presStyleCnt="5"/>
      <dgm:spPr/>
    </dgm:pt>
    <dgm:pt modelId="{3DD80669-0051-3F4D-8D5F-341409A6B90C}" type="pres">
      <dgm:prSet presAssocID="{D544B367-6D8E-4075-B47D-E236CB8631FC}" presName="vert1" presStyleCnt="0"/>
      <dgm:spPr/>
    </dgm:pt>
    <dgm:pt modelId="{16053156-CAA3-FC43-9C51-CEF21311566E}" type="pres">
      <dgm:prSet presAssocID="{1A7712A8-EDB9-4AED-B951-069DD76A140F}" presName="thickLine" presStyleLbl="alignNode1" presStyleIdx="1" presStyleCnt="5"/>
      <dgm:spPr/>
    </dgm:pt>
    <dgm:pt modelId="{68C4A8DF-37EF-8A42-BFCE-3AB886194532}" type="pres">
      <dgm:prSet presAssocID="{1A7712A8-EDB9-4AED-B951-069DD76A140F}" presName="horz1" presStyleCnt="0"/>
      <dgm:spPr/>
    </dgm:pt>
    <dgm:pt modelId="{C6E6DF0A-B197-6249-B6EC-562EB82E63B4}" type="pres">
      <dgm:prSet presAssocID="{1A7712A8-EDB9-4AED-B951-069DD76A140F}" presName="tx1" presStyleLbl="revTx" presStyleIdx="1" presStyleCnt="5"/>
      <dgm:spPr/>
    </dgm:pt>
    <dgm:pt modelId="{5F15A396-CD6A-7547-9227-1CF144150854}" type="pres">
      <dgm:prSet presAssocID="{1A7712A8-EDB9-4AED-B951-069DD76A140F}" presName="vert1" presStyleCnt="0"/>
      <dgm:spPr/>
    </dgm:pt>
    <dgm:pt modelId="{818C8B43-52FF-344A-83FE-23C7A16F75D8}" type="pres">
      <dgm:prSet presAssocID="{F15B77A8-C1FF-4211-A99B-C8509E1B032F}" presName="thickLine" presStyleLbl="alignNode1" presStyleIdx="2" presStyleCnt="5"/>
      <dgm:spPr/>
    </dgm:pt>
    <dgm:pt modelId="{6C85A46F-8F57-7042-8B75-C11AC48F5A1B}" type="pres">
      <dgm:prSet presAssocID="{F15B77A8-C1FF-4211-A99B-C8509E1B032F}" presName="horz1" presStyleCnt="0"/>
      <dgm:spPr/>
    </dgm:pt>
    <dgm:pt modelId="{A8FE1479-C48D-F849-A596-F7D3FD5BE648}" type="pres">
      <dgm:prSet presAssocID="{F15B77A8-C1FF-4211-A99B-C8509E1B032F}" presName="tx1" presStyleLbl="revTx" presStyleIdx="2" presStyleCnt="5"/>
      <dgm:spPr/>
    </dgm:pt>
    <dgm:pt modelId="{2D5A5E1C-CB73-7941-B698-0409BC731CAF}" type="pres">
      <dgm:prSet presAssocID="{F15B77A8-C1FF-4211-A99B-C8509E1B032F}" presName="vert1" presStyleCnt="0"/>
      <dgm:spPr/>
    </dgm:pt>
    <dgm:pt modelId="{9E0EDA9A-C9EA-8444-97E1-A40725D35CB3}" type="pres">
      <dgm:prSet presAssocID="{861EC3B5-36BF-42CB-9C81-9B2EAA9472ED}" presName="thickLine" presStyleLbl="alignNode1" presStyleIdx="3" presStyleCnt="5"/>
      <dgm:spPr/>
    </dgm:pt>
    <dgm:pt modelId="{7DBB69FC-0931-924B-854F-964DC6648870}" type="pres">
      <dgm:prSet presAssocID="{861EC3B5-36BF-42CB-9C81-9B2EAA9472ED}" presName="horz1" presStyleCnt="0"/>
      <dgm:spPr/>
    </dgm:pt>
    <dgm:pt modelId="{BA48D119-2024-0D49-9F5B-918F3E0B6FA7}" type="pres">
      <dgm:prSet presAssocID="{861EC3B5-36BF-42CB-9C81-9B2EAA9472ED}" presName="tx1" presStyleLbl="revTx" presStyleIdx="3" presStyleCnt="5"/>
      <dgm:spPr/>
    </dgm:pt>
    <dgm:pt modelId="{08D01899-26BA-2E44-B74C-F7E0DA5ED6B4}" type="pres">
      <dgm:prSet presAssocID="{861EC3B5-36BF-42CB-9C81-9B2EAA9472ED}" presName="vert1" presStyleCnt="0"/>
      <dgm:spPr/>
    </dgm:pt>
    <dgm:pt modelId="{77DEDD36-BE47-9941-B739-E8B062050005}" type="pres">
      <dgm:prSet presAssocID="{E4B9010D-2EA0-40CD-B568-8C208AA24EB6}" presName="thickLine" presStyleLbl="alignNode1" presStyleIdx="4" presStyleCnt="5"/>
      <dgm:spPr/>
    </dgm:pt>
    <dgm:pt modelId="{6148E1B9-FDFE-0F4B-96B3-0BDC1471D555}" type="pres">
      <dgm:prSet presAssocID="{E4B9010D-2EA0-40CD-B568-8C208AA24EB6}" presName="horz1" presStyleCnt="0"/>
      <dgm:spPr/>
    </dgm:pt>
    <dgm:pt modelId="{158C1611-CCA0-614E-8CFD-3952CF11010A}" type="pres">
      <dgm:prSet presAssocID="{E4B9010D-2EA0-40CD-B568-8C208AA24EB6}" presName="tx1" presStyleLbl="revTx" presStyleIdx="4" presStyleCnt="5"/>
      <dgm:spPr/>
    </dgm:pt>
    <dgm:pt modelId="{258FA571-F55F-014B-B368-BAFB7870C797}" type="pres">
      <dgm:prSet presAssocID="{E4B9010D-2EA0-40CD-B568-8C208AA24EB6}" presName="vert1" presStyleCnt="0"/>
      <dgm:spPr/>
    </dgm:pt>
  </dgm:ptLst>
  <dgm:cxnLst>
    <dgm:cxn modelId="{B5E6065E-43AB-4F43-ACB5-3ED69AB17FA4}" type="presOf" srcId="{B49537F8-B8EF-45A6-9DB2-4C5036D8DFC3}" destId="{2D419F9C-C3FA-D34B-9217-D60434070CED}" srcOrd="0" destOrd="0" presId="urn:microsoft.com/office/officeart/2008/layout/LinedList"/>
    <dgm:cxn modelId="{876C1F7D-4F3F-B94A-BB0D-9FF57065FBB1}" type="presOf" srcId="{861EC3B5-36BF-42CB-9C81-9B2EAA9472ED}" destId="{BA48D119-2024-0D49-9F5B-918F3E0B6FA7}" srcOrd="0" destOrd="0" presId="urn:microsoft.com/office/officeart/2008/layout/LinedList"/>
    <dgm:cxn modelId="{AF7AE587-4FA8-49B3-AB0C-C9C0355458D5}" srcId="{B49537F8-B8EF-45A6-9DB2-4C5036D8DFC3}" destId="{E4B9010D-2EA0-40CD-B568-8C208AA24EB6}" srcOrd="4" destOrd="0" parTransId="{236F6EB1-D9FC-436B-AC32-4AF784186CDA}" sibTransId="{BE168F90-6B9D-497A-BA2E-8D4CA6BC80B6}"/>
    <dgm:cxn modelId="{614D7C8E-A3D4-4B20-9738-0AD3811D90EB}" srcId="{B49537F8-B8EF-45A6-9DB2-4C5036D8DFC3}" destId="{F15B77A8-C1FF-4211-A99B-C8509E1B032F}" srcOrd="2" destOrd="0" parTransId="{FD6D617F-8045-4A4E-9883-81175DACB2BA}" sibTransId="{459B5783-9CC3-4B98-9C4F-FA4A84338E98}"/>
    <dgm:cxn modelId="{AE6D1CA0-1A14-46A4-BEE6-431B4B741291}" srcId="{B49537F8-B8EF-45A6-9DB2-4C5036D8DFC3}" destId="{D544B367-6D8E-4075-B47D-E236CB8631FC}" srcOrd="0" destOrd="0" parTransId="{825ED907-FC62-45BD-B4D4-F030E4F8296D}" sibTransId="{137DD9AF-3C56-4A0E-87C3-A86898EA3D91}"/>
    <dgm:cxn modelId="{163E87AC-A889-4CC8-8095-823E8EEE1266}" srcId="{B49537F8-B8EF-45A6-9DB2-4C5036D8DFC3}" destId="{861EC3B5-36BF-42CB-9C81-9B2EAA9472ED}" srcOrd="3" destOrd="0" parTransId="{C651785D-F2CC-4369-ACFE-9EF819B84C2B}" sibTransId="{D4206EBA-B9D2-4E3E-967F-650139ED890C}"/>
    <dgm:cxn modelId="{482D68B5-D11D-5B4C-B50B-123B3D5B0C00}" type="presOf" srcId="{1A7712A8-EDB9-4AED-B951-069DD76A140F}" destId="{C6E6DF0A-B197-6249-B6EC-562EB82E63B4}" srcOrd="0" destOrd="0" presId="urn:microsoft.com/office/officeart/2008/layout/LinedList"/>
    <dgm:cxn modelId="{FADE86BA-0D97-5447-A93B-552D03E83D1C}" type="presOf" srcId="{F15B77A8-C1FF-4211-A99B-C8509E1B032F}" destId="{A8FE1479-C48D-F849-A596-F7D3FD5BE648}" srcOrd="0" destOrd="0" presId="urn:microsoft.com/office/officeart/2008/layout/LinedList"/>
    <dgm:cxn modelId="{50A454D4-7570-4549-AD45-2C93B6ECDC92}" type="presOf" srcId="{D544B367-6D8E-4075-B47D-E236CB8631FC}" destId="{2A92AAC1-A1E3-9A46-9DB0-93F28D8C248E}" srcOrd="0" destOrd="0" presId="urn:microsoft.com/office/officeart/2008/layout/LinedList"/>
    <dgm:cxn modelId="{476A4CDB-EB3D-48AB-AA28-04653D0DBFAC}" srcId="{B49537F8-B8EF-45A6-9DB2-4C5036D8DFC3}" destId="{1A7712A8-EDB9-4AED-B951-069DD76A140F}" srcOrd="1" destOrd="0" parTransId="{1BBC6F63-1ECE-40C5-BD26-60986CB79567}" sibTransId="{8E85C1BA-7682-4662-A0F1-885BA2A113A1}"/>
    <dgm:cxn modelId="{48D27AE2-1D94-F249-8F29-F84C71F90449}" type="presOf" srcId="{E4B9010D-2EA0-40CD-B568-8C208AA24EB6}" destId="{158C1611-CCA0-614E-8CFD-3952CF11010A}" srcOrd="0" destOrd="0" presId="urn:microsoft.com/office/officeart/2008/layout/LinedList"/>
    <dgm:cxn modelId="{8D72FD88-C904-9B44-BB9C-D9C392F6C0C3}" type="presParOf" srcId="{2D419F9C-C3FA-D34B-9217-D60434070CED}" destId="{A43D50B4-DDBC-8649-827A-D2E85F8CF244}" srcOrd="0" destOrd="0" presId="urn:microsoft.com/office/officeart/2008/layout/LinedList"/>
    <dgm:cxn modelId="{47F94570-49E2-364C-AA18-D00353BBFDE0}" type="presParOf" srcId="{2D419F9C-C3FA-D34B-9217-D60434070CED}" destId="{D103A754-A640-4F4C-B612-F94D3389CB44}" srcOrd="1" destOrd="0" presId="urn:microsoft.com/office/officeart/2008/layout/LinedList"/>
    <dgm:cxn modelId="{0BFD8563-0993-A446-82DE-3F7E96DF54D2}" type="presParOf" srcId="{D103A754-A640-4F4C-B612-F94D3389CB44}" destId="{2A92AAC1-A1E3-9A46-9DB0-93F28D8C248E}" srcOrd="0" destOrd="0" presId="urn:microsoft.com/office/officeart/2008/layout/LinedList"/>
    <dgm:cxn modelId="{D25912CE-A918-4540-9459-12B6F28A6443}" type="presParOf" srcId="{D103A754-A640-4F4C-B612-F94D3389CB44}" destId="{3DD80669-0051-3F4D-8D5F-341409A6B90C}" srcOrd="1" destOrd="0" presId="urn:microsoft.com/office/officeart/2008/layout/LinedList"/>
    <dgm:cxn modelId="{5C9FAB54-CDB8-4D43-ABA6-BD5E7B96F055}" type="presParOf" srcId="{2D419F9C-C3FA-D34B-9217-D60434070CED}" destId="{16053156-CAA3-FC43-9C51-CEF21311566E}" srcOrd="2" destOrd="0" presId="urn:microsoft.com/office/officeart/2008/layout/LinedList"/>
    <dgm:cxn modelId="{3EFD4A8E-EC09-A04B-804F-E30DF0A4938C}" type="presParOf" srcId="{2D419F9C-C3FA-D34B-9217-D60434070CED}" destId="{68C4A8DF-37EF-8A42-BFCE-3AB886194532}" srcOrd="3" destOrd="0" presId="urn:microsoft.com/office/officeart/2008/layout/LinedList"/>
    <dgm:cxn modelId="{600C5485-BE8D-994B-805D-DAE39669DBD3}" type="presParOf" srcId="{68C4A8DF-37EF-8A42-BFCE-3AB886194532}" destId="{C6E6DF0A-B197-6249-B6EC-562EB82E63B4}" srcOrd="0" destOrd="0" presId="urn:microsoft.com/office/officeart/2008/layout/LinedList"/>
    <dgm:cxn modelId="{5A2F4416-7538-F447-A4D4-38541580AD53}" type="presParOf" srcId="{68C4A8DF-37EF-8A42-BFCE-3AB886194532}" destId="{5F15A396-CD6A-7547-9227-1CF144150854}" srcOrd="1" destOrd="0" presId="urn:microsoft.com/office/officeart/2008/layout/LinedList"/>
    <dgm:cxn modelId="{99477B0A-E604-4548-9C06-B94E7E6BFF42}" type="presParOf" srcId="{2D419F9C-C3FA-D34B-9217-D60434070CED}" destId="{818C8B43-52FF-344A-83FE-23C7A16F75D8}" srcOrd="4" destOrd="0" presId="urn:microsoft.com/office/officeart/2008/layout/LinedList"/>
    <dgm:cxn modelId="{02D3BC75-F693-5A4A-A70A-4FB889D4A483}" type="presParOf" srcId="{2D419F9C-C3FA-D34B-9217-D60434070CED}" destId="{6C85A46F-8F57-7042-8B75-C11AC48F5A1B}" srcOrd="5" destOrd="0" presId="urn:microsoft.com/office/officeart/2008/layout/LinedList"/>
    <dgm:cxn modelId="{6BC3FDA0-C054-8041-84B5-29EADC82D2AA}" type="presParOf" srcId="{6C85A46F-8F57-7042-8B75-C11AC48F5A1B}" destId="{A8FE1479-C48D-F849-A596-F7D3FD5BE648}" srcOrd="0" destOrd="0" presId="urn:microsoft.com/office/officeart/2008/layout/LinedList"/>
    <dgm:cxn modelId="{4F216E0B-3C76-1D41-9199-96037AE67260}" type="presParOf" srcId="{6C85A46F-8F57-7042-8B75-C11AC48F5A1B}" destId="{2D5A5E1C-CB73-7941-B698-0409BC731CAF}" srcOrd="1" destOrd="0" presId="urn:microsoft.com/office/officeart/2008/layout/LinedList"/>
    <dgm:cxn modelId="{2634BF1D-CA82-B249-8676-0B2837CAFD58}" type="presParOf" srcId="{2D419F9C-C3FA-D34B-9217-D60434070CED}" destId="{9E0EDA9A-C9EA-8444-97E1-A40725D35CB3}" srcOrd="6" destOrd="0" presId="urn:microsoft.com/office/officeart/2008/layout/LinedList"/>
    <dgm:cxn modelId="{C4CBD6A0-E0E0-C047-9CC9-01A126C9D521}" type="presParOf" srcId="{2D419F9C-C3FA-D34B-9217-D60434070CED}" destId="{7DBB69FC-0931-924B-854F-964DC6648870}" srcOrd="7" destOrd="0" presId="urn:microsoft.com/office/officeart/2008/layout/LinedList"/>
    <dgm:cxn modelId="{1DDB3C8E-E5A2-DD43-9B0A-8760129E02C1}" type="presParOf" srcId="{7DBB69FC-0931-924B-854F-964DC6648870}" destId="{BA48D119-2024-0D49-9F5B-918F3E0B6FA7}" srcOrd="0" destOrd="0" presId="urn:microsoft.com/office/officeart/2008/layout/LinedList"/>
    <dgm:cxn modelId="{96CD670A-E046-AB49-8FA8-0CA24DA84B63}" type="presParOf" srcId="{7DBB69FC-0931-924B-854F-964DC6648870}" destId="{08D01899-26BA-2E44-B74C-F7E0DA5ED6B4}" srcOrd="1" destOrd="0" presId="urn:microsoft.com/office/officeart/2008/layout/LinedList"/>
    <dgm:cxn modelId="{AA3B5158-CAD0-9643-BE5E-B0A6D8BD3A2F}" type="presParOf" srcId="{2D419F9C-C3FA-D34B-9217-D60434070CED}" destId="{77DEDD36-BE47-9941-B739-E8B062050005}" srcOrd="8" destOrd="0" presId="urn:microsoft.com/office/officeart/2008/layout/LinedList"/>
    <dgm:cxn modelId="{5867F1A0-2187-0F45-A3E9-8E80BCFCA4A8}" type="presParOf" srcId="{2D419F9C-C3FA-D34B-9217-D60434070CED}" destId="{6148E1B9-FDFE-0F4B-96B3-0BDC1471D555}" srcOrd="9" destOrd="0" presId="urn:microsoft.com/office/officeart/2008/layout/LinedList"/>
    <dgm:cxn modelId="{0F687133-DF60-6042-8A98-1FE26EF9A177}" type="presParOf" srcId="{6148E1B9-FDFE-0F4B-96B3-0BDC1471D555}" destId="{158C1611-CCA0-614E-8CFD-3952CF11010A}" srcOrd="0" destOrd="0" presId="urn:microsoft.com/office/officeart/2008/layout/LinedList"/>
    <dgm:cxn modelId="{70BB399C-54DF-6948-995F-DF8588065572}" type="presParOf" srcId="{6148E1B9-FDFE-0F4B-96B3-0BDC1471D555}" destId="{258FA571-F55F-014B-B368-BAFB7870C797}"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63F4DE-CC2B-422C-A593-EBB3CCF11870}" type="doc">
      <dgm:prSet loTypeId="urn:microsoft.com/office/officeart/2005/8/layout/process2" loCatId="process" qsTypeId="urn:microsoft.com/office/officeart/2005/8/quickstyle/simple5" qsCatId="simple" csTypeId="urn:microsoft.com/office/officeart/2005/8/colors/accent5_2" csCatId="accent5" phldr="1"/>
      <dgm:spPr/>
      <dgm:t>
        <a:bodyPr/>
        <a:lstStyle/>
        <a:p>
          <a:endParaRPr lang="en-US"/>
        </a:p>
      </dgm:t>
    </dgm:pt>
    <dgm:pt modelId="{09806305-3C14-A649-969F-2F2A740E4CAA}">
      <dgm:prSet custT="1"/>
      <dgm:spPr/>
      <dgm:t>
        <a:bodyPr/>
        <a:lstStyle/>
        <a:p>
          <a:r>
            <a:rPr lang="en-US" sz="1800" b="1" dirty="0">
              <a:latin typeface="Arial" panose="020B0604020202020204" pitchFamily="34" charset="0"/>
              <a:cs typeface="Arial" panose="020B0604020202020204" pitchFamily="34" charset="0"/>
            </a:rPr>
            <a:t>SUPPORT AS AMENDED </a:t>
          </a:r>
          <a:r>
            <a:rPr lang="mr-IN" sz="1800" b="1" dirty="0">
              <a:latin typeface="Arial" panose="020B0604020202020204" pitchFamily="34" charset="0"/>
              <a:cs typeface="Arial" panose="020B0604020202020204" pitchFamily="34" charset="0"/>
            </a:rPr>
            <a:t>–</a:t>
          </a:r>
          <a:r>
            <a:rPr lang="en-US" sz="1800" b="1" dirty="0">
              <a:latin typeface="Arial" panose="020B0604020202020204" pitchFamily="34" charset="0"/>
              <a:cs typeface="Arial" panose="020B0604020202020204" pitchFamily="34" charset="0"/>
            </a:rPr>
            <a:t> SIGNED BY</a:t>
          </a:r>
          <a:r>
            <a:rPr lang="en-US" sz="1800" b="1" cap="all" dirty="0">
              <a:latin typeface="Arial" panose="020B0604020202020204" pitchFamily="34" charset="0"/>
              <a:cs typeface="Arial" panose="020B0604020202020204" pitchFamily="34" charset="0"/>
            </a:rPr>
            <a:t> the GOVERNOR</a:t>
          </a:r>
          <a:endParaRPr lang="en-US" sz="1800" b="1" dirty="0">
            <a:latin typeface="Arial" panose="020B0604020202020204" pitchFamily="34" charset="0"/>
            <a:cs typeface="Arial" panose="020B0604020202020204" pitchFamily="34" charset="0"/>
          </a:endParaRPr>
        </a:p>
      </dgm:t>
    </dgm:pt>
    <dgm:pt modelId="{DFE5F347-BB1F-E049-8FF7-EFA5BB15A538}" type="parTrans" cxnId="{8030EFC2-6D19-4045-9B3F-63165575AA30}">
      <dgm:prSet/>
      <dgm:spPr/>
      <dgm:t>
        <a:bodyPr/>
        <a:lstStyle/>
        <a:p>
          <a:endParaRPr lang="en-US"/>
        </a:p>
      </dgm:t>
    </dgm:pt>
    <dgm:pt modelId="{293837B6-6F57-1C4A-B0DF-8C8584E175A0}" type="sibTrans" cxnId="{8030EFC2-6D19-4045-9B3F-63165575AA30}">
      <dgm:prSet/>
      <dgm:spPr/>
      <dgm:t>
        <a:bodyPr/>
        <a:lstStyle/>
        <a:p>
          <a:endParaRPr lang="en-US"/>
        </a:p>
      </dgm:t>
    </dgm:pt>
    <dgm:pt modelId="{3EA825A4-E40A-8845-B520-A01A39DF90CF}">
      <dgm:prSet custT="1"/>
      <dgm:spPr/>
      <dgm:t>
        <a:bodyPr/>
        <a:lstStyle/>
        <a:p>
          <a:r>
            <a:rPr lang="en-US" sz="1800" dirty="0">
              <a:latin typeface="Arial" panose="020B0604020202020204" pitchFamily="34" charset="0"/>
              <a:cs typeface="Arial" panose="020B0604020202020204" pitchFamily="34" charset="0"/>
            </a:rPr>
            <a:t>Worked with APA to amend Density Bonus law to reflect best practices when reviewing applications for a Density Bonus</a:t>
          </a:r>
          <a:r>
            <a:rPr lang="en-US" sz="900" dirty="0"/>
            <a:t> </a:t>
          </a:r>
        </a:p>
      </dgm:t>
    </dgm:pt>
    <dgm:pt modelId="{6A222722-DD15-404D-ADF9-6FBBCB5E17FC}" type="parTrans" cxnId="{4461A14E-1789-A34A-80BE-CA59599A2D4C}">
      <dgm:prSet/>
      <dgm:spPr/>
      <dgm:t>
        <a:bodyPr/>
        <a:lstStyle/>
        <a:p>
          <a:endParaRPr lang="en-US"/>
        </a:p>
      </dgm:t>
    </dgm:pt>
    <dgm:pt modelId="{DA57EF44-B8BF-5B47-8E44-99145848C31A}" type="sibTrans" cxnId="{4461A14E-1789-A34A-80BE-CA59599A2D4C}">
      <dgm:prSet/>
      <dgm:spPr/>
      <dgm:t>
        <a:bodyPr/>
        <a:lstStyle/>
        <a:p>
          <a:endParaRPr lang="en-US"/>
        </a:p>
      </dgm:t>
    </dgm:pt>
    <dgm:pt modelId="{8E9DD4F7-1587-1044-B9CE-2B2461D66F74}">
      <dgm:prSet custT="1"/>
      <dgm:spPr/>
      <dgm:t>
        <a:bodyPr/>
        <a:lstStyle/>
        <a:p>
          <a:r>
            <a:rPr lang="en-US" sz="1800" dirty="0">
              <a:latin typeface="Arial" panose="020B0604020202020204" pitchFamily="34" charset="0"/>
              <a:cs typeface="Arial" panose="020B0604020202020204" pitchFamily="34" charset="0"/>
            </a:rPr>
            <a:t>Requires the city or county, when notifying the applicant for a density bonus whether the application is complete, to also notify the applicant of the amount of density bonus for which the applicant is eligible, and if requested by the applicant, the parking ratio for which the applicant is eligible</a:t>
          </a:r>
          <a:r>
            <a:rPr lang="en-US" sz="900" dirty="0"/>
            <a:t>.</a:t>
          </a:r>
        </a:p>
      </dgm:t>
    </dgm:pt>
    <dgm:pt modelId="{4CBEA285-02B2-DC4B-99FB-0A55CBB15015}" type="parTrans" cxnId="{7DC618F0-36C9-A142-B572-5569168E92DD}">
      <dgm:prSet/>
      <dgm:spPr/>
      <dgm:t>
        <a:bodyPr/>
        <a:lstStyle/>
        <a:p>
          <a:endParaRPr lang="en-US"/>
        </a:p>
      </dgm:t>
    </dgm:pt>
    <dgm:pt modelId="{734808CB-264F-DA42-997F-2B2A049A4164}" type="sibTrans" cxnId="{7DC618F0-36C9-A142-B572-5569168E92DD}">
      <dgm:prSet/>
      <dgm:spPr/>
      <dgm:t>
        <a:bodyPr/>
        <a:lstStyle/>
        <a:p>
          <a:endParaRPr lang="en-US"/>
        </a:p>
      </dgm:t>
    </dgm:pt>
    <dgm:pt modelId="{05484A6B-762C-1B4C-B5F9-45CF5AD10B95}">
      <dgm:prSet custT="1"/>
      <dgm:spPr/>
      <dgm:t>
        <a:bodyPr/>
        <a:lstStyle/>
        <a:p>
          <a:r>
            <a:rPr lang="en-US" sz="1800" dirty="0">
              <a:latin typeface="Arial" panose="020B0604020202020204" pitchFamily="34" charset="0"/>
              <a:cs typeface="Arial" panose="020B0604020202020204" pitchFamily="34" charset="0"/>
            </a:rPr>
            <a:t>If the applicant requests incentives or concessions, or waivers or reductions of development standards, the local agency will now also be required to notify the applicant whether the applicant has provided adequate information for the local government to make a determination as to those incentives, concessions, or waivers or reductions of development standards</a:t>
          </a:r>
        </a:p>
      </dgm:t>
    </dgm:pt>
    <dgm:pt modelId="{B641E3DA-98D7-F14E-9133-91C11DD04FB8}" type="parTrans" cxnId="{0B940EA8-BDCF-C046-A38D-17A13EF40F0C}">
      <dgm:prSet/>
      <dgm:spPr/>
      <dgm:t>
        <a:bodyPr/>
        <a:lstStyle/>
        <a:p>
          <a:endParaRPr lang="en-US"/>
        </a:p>
      </dgm:t>
    </dgm:pt>
    <dgm:pt modelId="{6EEB3AD4-B7B6-E14D-802C-0C6F0C133C32}" type="sibTrans" cxnId="{0B940EA8-BDCF-C046-A38D-17A13EF40F0C}">
      <dgm:prSet/>
      <dgm:spPr/>
      <dgm:t>
        <a:bodyPr/>
        <a:lstStyle/>
        <a:p>
          <a:endParaRPr lang="en-US"/>
        </a:p>
      </dgm:t>
    </dgm:pt>
    <dgm:pt modelId="{D6F85372-741F-E741-BBD5-A1225FB5D580}">
      <dgm:prSet custT="1"/>
      <dgm:spPr/>
      <dgm:t>
        <a:bodyPr/>
        <a:lstStyle/>
        <a:p>
          <a:r>
            <a:rPr lang="en-US" sz="1800" dirty="0">
              <a:latin typeface="Arial" panose="020B0604020202020204" pitchFamily="34" charset="0"/>
              <a:cs typeface="Arial" panose="020B0604020202020204" pitchFamily="34" charset="0"/>
            </a:rPr>
            <a:t>Requires the local government to adjust the amount of density bonus and parking ratios awarded pursuant to this section based on any changes to the project during the course of development</a:t>
          </a:r>
        </a:p>
        <a:p>
          <a:r>
            <a:rPr lang="en-US" sz="1800" b="1" dirty="0">
              <a:solidFill>
                <a:schemeClr val="bg1"/>
              </a:solidFill>
              <a:latin typeface="Arial" panose="020B0604020202020204" pitchFamily="34" charset="0"/>
              <a:cs typeface="Arial" panose="020B0604020202020204" pitchFamily="34" charset="0"/>
            </a:rPr>
            <a:t>Originally, would have required determinations for the DB, parking and incentives/concessions to be made at the time the application for the DB is deemed complete</a:t>
          </a:r>
        </a:p>
      </dgm:t>
    </dgm:pt>
    <dgm:pt modelId="{400693E3-E3AE-7D40-83FA-D478595E58B7}" type="parTrans" cxnId="{FCB615B3-DDEF-FD46-BC39-F5A0758A2DAD}">
      <dgm:prSet/>
      <dgm:spPr/>
      <dgm:t>
        <a:bodyPr/>
        <a:lstStyle/>
        <a:p>
          <a:endParaRPr lang="en-US"/>
        </a:p>
      </dgm:t>
    </dgm:pt>
    <dgm:pt modelId="{5525CE88-1E39-0949-85B6-2F31FF7863EF}" type="sibTrans" cxnId="{FCB615B3-DDEF-FD46-BC39-F5A0758A2DAD}">
      <dgm:prSet/>
      <dgm:spPr/>
      <dgm:t>
        <a:bodyPr/>
        <a:lstStyle/>
        <a:p>
          <a:endParaRPr lang="en-US"/>
        </a:p>
      </dgm:t>
    </dgm:pt>
    <dgm:pt modelId="{EC4F028A-391F-7D43-8B25-49EB95913F2C}" type="pres">
      <dgm:prSet presAssocID="{0263F4DE-CC2B-422C-A593-EBB3CCF11870}" presName="linearFlow" presStyleCnt="0">
        <dgm:presLayoutVars>
          <dgm:resizeHandles val="exact"/>
        </dgm:presLayoutVars>
      </dgm:prSet>
      <dgm:spPr/>
    </dgm:pt>
    <dgm:pt modelId="{5F37C4A1-BCA3-8C4B-A8E8-540F063F26B3}" type="pres">
      <dgm:prSet presAssocID="{3EA825A4-E40A-8845-B520-A01A39DF90CF}" presName="node" presStyleLbl="node1" presStyleIdx="0" presStyleCnt="5" custScaleX="350914" custLinFactNeighborX="-5628" custLinFactNeighborY="31457">
        <dgm:presLayoutVars>
          <dgm:bulletEnabled val="1"/>
        </dgm:presLayoutVars>
      </dgm:prSet>
      <dgm:spPr/>
    </dgm:pt>
    <dgm:pt modelId="{76890848-2715-AB44-9B1C-DE83FA8104A9}" type="pres">
      <dgm:prSet presAssocID="{DA57EF44-B8BF-5B47-8E44-99145848C31A}" presName="sibTrans" presStyleLbl="sibTrans2D1" presStyleIdx="0" presStyleCnt="4"/>
      <dgm:spPr/>
    </dgm:pt>
    <dgm:pt modelId="{D11712EC-0F0B-4E46-84F1-4884C2369CAA}" type="pres">
      <dgm:prSet presAssocID="{DA57EF44-B8BF-5B47-8E44-99145848C31A}" presName="connectorText" presStyleLbl="sibTrans2D1" presStyleIdx="0" presStyleCnt="4"/>
      <dgm:spPr/>
    </dgm:pt>
    <dgm:pt modelId="{4D27483D-0A9C-5541-97EF-C5EDC23DB413}" type="pres">
      <dgm:prSet presAssocID="{8E9DD4F7-1587-1044-B9CE-2B2461D66F74}" presName="node" presStyleLbl="node1" presStyleIdx="1" presStyleCnt="5" custScaleX="344108" custScaleY="191331" custLinFactNeighborX="-12394" custLinFactNeighborY="-14615">
        <dgm:presLayoutVars>
          <dgm:bulletEnabled val="1"/>
        </dgm:presLayoutVars>
      </dgm:prSet>
      <dgm:spPr/>
    </dgm:pt>
    <dgm:pt modelId="{E0243F44-5361-3445-9238-787464C7CFD8}" type="pres">
      <dgm:prSet presAssocID="{734808CB-264F-DA42-997F-2B2A049A4164}" presName="sibTrans" presStyleLbl="sibTrans2D1" presStyleIdx="1" presStyleCnt="4"/>
      <dgm:spPr/>
    </dgm:pt>
    <dgm:pt modelId="{8C87A46E-5484-064D-96C6-0738D4084F2C}" type="pres">
      <dgm:prSet presAssocID="{734808CB-264F-DA42-997F-2B2A049A4164}" presName="connectorText" presStyleLbl="sibTrans2D1" presStyleIdx="1" presStyleCnt="4"/>
      <dgm:spPr/>
    </dgm:pt>
    <dgm:pt modelId="{5319D594-1953-4047-AD64-21609A744F8C}" type="pres">
      <dgm:prSet presAssocID="{05484A6B-762C-1B4C-B5F9-45CF5AD10B95}" presName="node" presStyleLbl="node1" presStyleIdx="2" presStyleCnt="5" custScaleX="343710" custScaleY="287072" custLinFactNeighborX="-1818" custLinFactNeighborY="-25577">
        <dgm:presLayoutVars>
          <dgm:bulletEnabled val="1"/>
        </dgm:presLayoutVars>
      </dgm:prSet>
      <dgm:spPr/>
    </dgm:pt>
    <dgm:pt modelId="{B6D0F460-1741-DB40-82C8-D9D693EECA10}" type="pres">
      <dgm:prSet presAssocID="{6EEB3AD4-B7B6-E14D-802C-0C6F0C133C32}" presName="sibTrans" presStyleLbl="sibTrans2D1" presStyleIdx="2" presStyleCnt="4"/>
      <dgm:spPr/>
    </dgm:pt>
    <dgm:pt modelId="{E0405F73-94CA-BF4A-ADB7-51DDC2C9CE2D}" type="pres">
      <dgm:prSet presAssocID="{6EEB3AD4-B7B6-E14D-802C-0C6F0C133C32}" presName="connectorText" presStyleLbl="sibTrans2D1" presStyleIdx="2" presStyleCnt="4"/>
      <dgm:spPr/>
    </dgm:pt>
    <dgm:pt modelId="{0C195B78-C21E-444C-93ED-D6F8B16B575B}" type="pres">
      <dgm:prSet presAssocID="{D6F85372-741F-E741-BBD5-A1225FB5D580}" presName="node" presStyleLbl="node1" presStyleIdx="3" presStyleCnt="5" custScaleX="344108" custScaleY="279999" custLinFactNeighborX="-1619" custLinFactNeighborY="-60594">
        <dgm:presLayoutVars>
          <dgm:bulletEnabled val="1"/>
        </dgm:presLayoutVars>
      </dgm:prSet>
      <dgm:spPr/>
    </dgm:pt>
    <dgm:pt modelId="{C81D5FAB-C575-1F4D-AAE3-D0CE0039DE75}" type="pres">
      <dgm:prSet presAssocID="{5525CE88-1E39-0949-85B6-2F31FF7863EF}" presName="sibTrans" presStyleLbl="sibTrans2D1" presStyleIdx="3" presStyleCnt="4"/>
      <dgm:spPr/>
    </dgm:pt>
    <dgm:pt modelId="{DFDCD913-B640-3D4C-9CB3-205D44C77AA7}" type="pres">
      <dgm:prSet presAssocID="{5525CE88-1E39-0949-85B6-2F31FF7863EF}" presName="connectorText" presStyleLbl="sibTrans2D1" presStyleIdx="3" presStyleCnt="4"/>
      <dgm:spPr/>
    </dgm:pt>
    <dgm:pt modelId="{70B7F7A9-6A1B-F040-B377-E5736F8359A8}" type="pres">
      <dgm:prSet presAssocID="{09806305-3C14-A649-969F-2F2A740E4CAA}" presName="node" presStyleLbl="node1" presStyleIdx="4" presStyleCnt="5" custScaleX="344108" custScaleY="58693">
        <dgm:presLayoutVars>
          <dgm:bulletEnabled val="1"/>
        </dgm:presLayoutVars>
      </dgm:prSet>
      <dgm:spPr/>
    </dgm:pt>
  </dgm:ptLst>
  <dgm:cxnLst>
    <dgm:cxn modelId="{5824460D-5124-A144-8477-A9F2C53F08A2}" type="presOf" srcId="{3EA825A4-E40A-8845-B520-A01A39DF90CF}" destId="{5F37C4A1-BCA3-8C4B-A8E8-540F063F26B3}" srcOrd="0" destOrd="0" presId="urn:microsoft.com/office/officeart/2005/8/layout/process2"/>
    <dgm:cxn modelId="{CB8CBD13-6CF7-9B4C-8846-B0722FE08E89}" type="presOf" srcId="{6EEB3AD4-B7B6-E14D-802C-0C6F0C133C32}" destId="{B6D0F460-1741-DB40-82C8-D9D693EECA10}" srcOrd="0" destOrd="0" presId="urn:microsoft.com/office/officeart/2005/8/layout/process2"/>
    <dgm:cxn modelId="{2C87D514-49DA-DC47-A39D-A22773006DA7}" type="presOf" srcId="{DA57EF44-B8BF-5B47-8E44-99145848C31A}" destId="{D11712EC-0F0B-4E46-84F1-4884C2369CAA}" srcOrd="1" destOrd="0" presId="urn:microsoft.com/office/officeart/2005/8/layout/process2"/>
    <dgm:cxn modelId="{2BD00419-6D57-4D41-B024-4E03AE0CC0BF}" type="presOf" srcId="{8E9DD4F7-1587-1044-B9CE-2B2461D66F74}" destId="{4D27483D-0A9C-5541-97EF-C5EDC23DB413}" srcOrd="0" destOrd="0" presId="urn:microsoft.com/office/officeart/2005/8/layout/process2"/>
    <dgm:cxn modelId="{B659555C-03F4-9349-B305-8550EE736F12}" type="presOf" srcId="{DA57EF44-B8BF-5B47-8E44-99145848C31A}" destId="{76890848-2715-AB44-9B1C-DE83FA8104A9}" srcOrd="0" destOrd="0" presId="urn:microsoft.com/office/officeart/2005/8/layout/process2"/>
    <dgm:cxn modelId="{CB641A44-6CEE-E445-A377-E7A27F718B63}" type="presOf" srcId="{734808CB-264F-DA42-997F-2B2A049A4164}" destId="{E0243F44-5361-3445-9238-787464C7CFD8}" srcOrd="0" destOrd="0" presId="urn:microsoft.com/office/officeart/2005/8/layout/process2"/>
    <dgm:cxn modelId="{4461A14E-1789-A34A-80BE-CA59599A2D4C}" srcId="{0263F4DE-CC2B-422C-A593-EBB3CCF11870}" destId="{3EA825A4-E40A-8845-B520-A01A39DF90CF}" srcOrd="0" destOrd="0" parTransId="{6A222722-DD15-404D-ADF9-6FBBCB5E17FC}" sibTransId="{DA57EF44-B8BF-5B47-8E44-99145848C31A}"/>
    <dgm:cxn modelId="{B6300087-3172-9B4E-BABE-150A663241FA}" type="presOf" srcId="{0263F4DE-CC2B-422C-A593-EBB3CCF11870}" destId="{EC4F028A-391F-7D43-8B25-49EB95913F2C}" srcOrd="0" destOrd="0" presId="urn:microsoft.com/office/officeart/2005/8/layout/process2"/>
    <dgm:cxn modelId="{53220F90-DDE0-8E4B-BA98-79BA62F08898}" type="presOf" srcId="{5525CE88-1E39-0949-85B6-2F31FF7863EF}" destId="{C81D5FAB-C575-1F4D-AAE3-D0CE0039DE75}" srcOrd="0" destOrd="0" presId="urn:microsoft.com/office/officeart/2005/8/layout/process2"/>
    <dgm:cxn modelId="{0B940EA8-BDCF-C046-A38D-17A13EF40F0C}" srcId="{0263F4DE-CC2B-422C-A593-EBB3CCF11870}" destId="{05484A6B-762C-1B4C-B5F9-45CF5AD10B95}" srcOrd="2" destOrd="0" parTransId="{B641E3DA-98D7-F14E-9133-91C11DD04FB8}" sibTransId="{6EEB3AD4-B7B6-E14D-802C-0C6F0C133C32}"/>
    <dgm:cxn modelId="{FFA9C3B2-A883-EA48-99A7-D29D8311B022}" type="presOf" srcId="{734808CB-264F-DA42-997F-2B2A049A4164}" destId="{8C87A46E-5484-064D-96C6-0738D4084F2C}" srcOrd="1" destOrd="0" presId="urn:microsoft.com/office/officeart/2005/8/layout/process2"/>
    <dgm:cxn modelId="{FCB615B3-DDEF-FD46-BC39-F5A0758A2DAD}" srcId="{0263F4DE-CC2B-422C-A593-EBB3CCF11870}" destId="{D6F85372-741F-E741-BBD5-A1225FB5D580}" srcOrd="3" destOrd="0" parTransId="{400693E3-E3AE-7D40-83FA-D478595E58B7}" sibTransId="{5525CE88-1E39-0949-85B6-2F31FF7863EF}"/>
    <dgm:cxn modelId="{9AC586B3-4DF3-D448-A3D1-2D2ED9C2B9BC}" type="presOf" srcId="{5525CE88-1E39-0949-85B6-2F31FF7863EF}" destId="{DFDCD913-B640-3D4C-9CB3-205D44C77AA7}" srcOrd="1" destOrd="0" presId="urn:microsoft.com/office/officeart/2005/8/layout/process2"/>
    <dgm:cxn modelId="{8030EFC2-6D19-4045-9B3F-63165575AA30}" srcId="{0263F4DE-CC2B-422C-A593-EBB3CCF11870}" destId="{09806305-3C14-A649-969F-2F2A740E4CAA}" srcOrd="4" destOrd="0" parTransId="{DFE5F347-BB1F-E049-8FF7-EFA5BB15A538}" sibTransId="{293837B6-6F57-1C4A-B0DF-8C8584E175A0}"/>
    <dgm:cxn modelId="{FE0644C8-FC59-E04C-AA56-B37351530BC0}" type="presOf" srcId="{09806305-3C14-A649-969F-2F2A740E4CAA}" destId="{70B7F7A9-6A1B-F040-B377-E5736F8359A8}" srcOrd="0" destOrd="0" presId="urn:microsoft.com/office/officeart/2005/8/layout/process2"/>
    <dgm:cxn modelId="{FEE297E7-D127-1E4E-910B-CEBFB7BCD69F}" type="presOf" srcId="{05484A6B-762C-1B4C-B5F9-45CF5AD10B95}" destId="{5319D594-1953-4047-AD64-21609A744F8C}" srcOrd="0" destOrd="0" presId="urn:microsoft.com/office/officeart/2005/8/layout/process2"/>
    <dgm:cxn modelId="{AA8B3FEC-3D2A-B148-AADC-3424018DB3CA}" type="presOf" srcId="{D6F85372-741F-E741-BBD5-A1225FB5D580}" destId="{0C195B78-C21E-444C-93ED-D6F8B16B575B}" srcOrd="0" destOrd="0" presId="urn:microsoft.com/office/officeart/2005/8/layout/process2"/>
    <dgm:cxn modelId="{7DC618F0-36C9-A142-B572-5569168E92DD}" srcId="{0263F4DE-CC2B-422C-A593-EBB3CCF11870}" destId="{8E9DD4F7-1587-1044-B9CE-2B2461D66F74}" srcOrd="1" destOrd="0" parTransId="{4CBEA285-02B2-DC4B-99FB-0A55CBB15015}" sibTransId="{734808CB-264F-DA42-997F-2B2A049A4164}"/>
    <dgm:cxn modelId="{8452C6F2-80A1-AF4F-B92E-EB9FB223DD18}" type="presOf" srcId="{6EEB3AD4-B7B6-E14D-802C-0C6F0C133C32}" destId="{E0405F73-94CA-BF4A-ADB7-51DDC2C9CE2D}" srcOrd="1" destOrd="0" presId="urn:microsoft.com/office/officeart/2005/8/layout/process2"/>
    <dgm:cxn modelId="{6016C0A3-5D82-E149-9771-9256EE0308CD}" type="presParOf" srcId="{EC4F028A-391F-7D43-8B25-49EB95913F2C}" destId="{5F37C4A1-BCA3-8C4B-A8E8-540F063F26B3}" srcOrd="0" destOrd="0" presId="urn:microsoft.com/office/officeart/2005/8/layout/process2"/>
    <dgm:cxn modelId="{1B5A14D0-4348-3445-A10A-4EE8C0A5226B}" type="presParOf" srcId="{EC4F028A-391F-7D43-8B25-49EB95913F2C}" destId="{76890848-2715-AB44-9B1C-DE83FA8104A9}" srcOrd="1" destOrd="0" presId="urn:microsoft.com/office/officeart/2005/8/layout/process2"/>
    <dgm:cxn modelId="{0BD9EEC7-BE3B-A543-AF97-4D83FE4DA181}" type="presParOf" srcId="{76890848-2715-AB44-9B1C-DE83FA8104A9}" destId="{D11712EC-0F0B-4E46-84F1-4884C2369CAA}" srcOrd="0" destOrd="0" presId="urn:microsoft.com/office/officeart/2005/8/layout/process2"/>
    <dgm:cxn modelId="{B915267B-AE74-E94C-823F-1A19B273FDAE}" type="presParOf" srcId="{EC4F028A-391F-7D43-8B25-49EB95913F2C}" destId="{4D27483D-0A9C-5541-97EF-C5EDC23DB413}" srcOrd="2" destOrd="0" presId="urn:microsoft.com/office/officeart/2005/8/layout/process2"/>
    <dgm:cxn modelId="{0AED247B-1167-BE43-A715-5AAFD90041FA}" type="presParOf" srcId="{EC4F028A-391F-7D43-8B25-49EB95913F2C}" destId="{E0243F44-5361-3445-9238-787464C7CFD8}" srcOrd="3" destOrd="0" presId="urn:microsoft.com/office/officeart/2005/8/layout/process2"/>
    <dgm:cxn modelId="{40F25087-61DD-1942-8DF1-4EAC4EFA839F}" type="presParOf" srcId="{E0243F44-5361-3445-9238-787464C7CFD8}" destId="{8C87A46E-5484-064D-96C6-0738D4084F2C}" srcOrd="0" destOrd="0" presId="urn:microsoft.com/office/officeart/2005/8/layout/process2"/>
    <dgm:cxn modelId="{48D5BC37-EEBD-D843-B569-63AA11B0590F}" type="presParOf" srcId="{EC4F028A-391F-7D43-8B25-49EB95913F2C}" destId="{5319D594-1953-4047-AD64-21609A744F8C}" srcOrd="4" destOrd="0" presId="urn:microsoft.com/office/officeart/2005/8/layout/process2"/>
    <dgm:cxn modelId="{56B8F863-BE9F-7A4D-BA59-D4DF0E8E9275}" type="presParOf" srcId="{EC4F028A-391F-7D43-8B25-49EB95913F2C}" destId="{B6D0F460-1741-DB40-82C8-D9D693EECA10}" srcOrd="5" destOrd="0" presId="urn:microsoft.com/office/officeart/2005/8/layout/process2"/>
    <dgm:cxn modelId="{AA8E975E-8618-9F43-B3FA-A9DF993991C3}" type="presParOf" srcId="{B6D0F460-1741-DB40-82C8-D9D693EECA10}" destId="{E0405F73-94CA-BF4A-ADB7-51DDC2C9CE2D}" srcOrd="0" destOrd="0" presId="urn:microsoft.com/office/officeart/2005/8/layout/process2"/>
    <dgm:cxn modelId="{09C202EC-5D45-2142-97D1-D0C8B09C69DE}" type="presParOf" srcId="{EC4F028A-391F-7D43-8B25-49EB95913F2C}" destId="{0C195B78-C21E-444C-93ED-D6F8B16B575B}" srcOrd="6" destOrd="0" presId="urn:microsoft.com/office/officeart/2005/8/layout/process2"/>
    <dgm:cxn modelId="{9B5C9942-B242-7343-9D82-E60E0711565A}" type="presParOf" srcId="{EC4F028A-391F-7D43-8B25-49EB95913F2C}" destId="{C81D5FAB-C575-1F4D-AAE3-D0CE0039DE75}" srcOrd="7" destOrd="0" presId="urn:microsoft.com/office/officeart/2005/8/layout/process2"/>
    <dgm:cxn modelId="{1855C4E2-177A-AE4A-A955-9BCC4546EEC4}" type="presParOf" srcId="{C81D5FAB-C575-1F4D-AAE3-D0CE0039DE75}" destId="{DFDCD913-B640-3D4C-9CB3-205D44C77AA7}" srcOrd="0" destOrd="0" presId="urn:microsoft.com/office/officeart/2005/8/layout/process2"/>
    <dgm:cxn modelId="{E6C1CBC9-3A48-1748-9F95-DB27FF1A4C32}" type="presParOf" srcId="{EC4F028A-391F-7D43-8B25-49EB95913F2C}" destId="{70B7F7A9-6A1B-F040-B377-E5736F8359A8}"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3F2EBD-2302-4286-9122-34EB587E8FFF}" type="doc">
      <dgm:prSet loTypeId="urn:microsoft.com/office/officeart/2008/layout/LinedList" loCatId="list" qsTypeId="urn:microsoft.com/office/officeart/2005/8/quickstyle/simple3" qsCatId="simple" csTypeId="urn:microsoft.com/office/officeart/2005/8/colors/accent0_3" csCatId="mainScheme" phldr="1"/>
      <dgm:spPr/>
      <dgm:t>
        <a:bodyPr/>
        <a:lstStyle/>
        <a:p>
          <a:endParaRPr lang="en-US"/>
        </a:p>
      </dgm:t>
    </dgm:pt>
    <dgm:pt modelId="{DC3D0083-5FCC-4F11-A05C-6C8B487500F8}">
      <dgm:prSet custT="1"/>
      <dgm:spPr/>
      <dgm:t>
        <a:bodyPr/>
        <a:lstStyle/>
        <a:p>
          <a:r>
            <a:rPr lang="en-US" sz="2000" dirty="0">
              <a:latin typeface="Arial" panose="020B0604020202020204" pitchFamily="34" charset="0"/>
              <a:cs typeface="Arial" panose="020B0604020202020204" pitchFamily="34" charset="0"/>
            </a:rPr>
            <a:t>Provides that a local ordinance adding or modifying building standards for residential occupancies does not apply to a permit that:</a:t>
          </a:r>
        </a:p>
      </dgm:t>
    </dgm:pt>
    <dgm:pt modelId="{64E7F717-89D1-4348-B33C-512936844499}" type="parTrans" cxnId="{2CA0D9F3-514E-46FF-BEF2-C844DAB6306F}">
      <dgm:prSet/>
      <dgm:spPr/>
      <dgm:t>
        <a:bodyPr/>
        <a:lstStyle/>
        <a:p>
          <a:endParaRPr lang="en-US"/>
        </a:p>
      </dgm:t>
    </dgm:pt>
    <dgm:pt modelId="{D87A48DA-9C29-437F-AE74-31E9D0727F31}" type="sibTrans" cxnId="{2CA0D9F3-514E-46FF-BEF2-C844DAB6306F}">
      <dgm:prSet/>
      <dgm:spPr/>
      <dgm:t>
        <a:bodyPr/>
        <a:lstStyle/>
        <a:p>
          <a:endParaRPr lang="en-US"/>
        </a:p>
      </dgm:t>
    </dgm:pt>
    <dgm:pt modelId="{6297E095-2B97-4692-8A8D-5C20C4C56FFD}">
      <dgm:prSet custT="1"/>
      <dgm:spPr/>
      <dgm:t>
        <a:bodyPr/>
        <a:lstStyle/>
        <a:p>
          <a:r>
            <a:rPr lang="en-US" sz="2000" dirty="0">
              <a:latin typeface="Arial" panose="020B0604020202020204" pitchFamily="34" charset="0"/>
              <a:cs typeface="Arial" panose="020B0604020202020204" pitchFamily="34" charset="0"/>
            </a:rPr>
            <a:t>	expires because construction has not 	commenced within 12 months (rather than 6 	months) of the date of issuance </a:t>
          </a:r>
        </a:p>
      </dgm:t>
    </dgm:pt>
    <dgm:pt modelId="{6C67F8FF-7A93-4673-B624-476BA986091E}" type="parTrans" cxnId="{54406611-F5C5-4ACD-9C54-CCD06999B157}">
      <dgm:prSet/>
      <dgm:spPr/>
      <dgm:t>
        <a:bodyPr/>
        <a:lstStyle/>
        <a:p>
          <a:endParaRPr lang="en-US"/>
        </a:p>
      </dgm:t>
    </dgm:pt>
    <dgm:pt modelId="{F9766D14-D17C-488E-8B26-5A6164F8F7D3}" type="sibTrans" cxnId="{54406611-F5C5-4ACD-9C54-CCD06999B157}">
      <dgm:prSet/>
      <dgm:spPr/>
      <dgm:t>
        <a:bodyPr/>
        <a:lstStyle/>
        <a:p>
          <a:endParaRPr lang="en-US"/>
        </a:p>
      </dgm:t>
    </dgm:pt>
    <dgm:pt modelId="{22896E89-94B5-41B5-AF84-6B7A177F273F}">
      <dgm:prSet custT="1"/>
      <dgm:spPr/>
      <dgm:t>
        <a:bodyPr/>
        <a:lstStyle/>
        <a:p>
          <a:r>
            <a:rPr lang="en-US" sz="2000" dirty="0">
              <a:latin typeface="Arial" panose="020B0604020202020204" pitchFamily="34" charset="0"/>
              <a:cs typeface="Arial" panose="020B0604020202020204" pitchFamily="34" charset="0"/>
            </a:rPr>
            <a:t>	or the permittee has abandoned the work 	authorized by the permit (eliminated expiration if 	a project is suspended)</a:t>
          </a:r>
        </a:p>
      </dgm:t>
    </dgm:pt>
    <dgm:pt modelId="{567A496E-1521-406A-BC2E-AD905FFC6F0B}" type="parTrans" cxnId="{4F12A1ED-0640-4035-8C8F-B598D21C006F}">
      <dgm:prSet/>
      <dgm:spPr/>
      <dgm:t>
        <a:bodyPr/>
        <a:lstStyle/>
        <a:p>
          <a:endParaRPr lang="en-US"/>
        </a:p>
      </dgm:t>
    </dgm:pt>
    <dgm:pt modelId="{15EF32F2-BE3D-4F36-9572-187BC8350B47}" type="sibTrans" cxnId="{4F12A1ED-0640-4035-8C8F-B598D21C006F}">
      <dgm:prSet/>
      <dgm:spPr/>
      <dgm:t>
        <a:bodyPr/>
        <a:lstStyle/>
        <a:p>
          <a:endParaRPr lang="en-US"/>
        </a:p>
      </dgm:t>
    </dgm:pt>
    <dgm:pt modelId="{F6DAC248-C526-4E1B-B27F-A1CD6AE1FDEC}">
      <dgm:prSet custT="1"/>
      <dgm:spPr/>
      <dgm:t>
        <a:bodyPr/>
        <a:lstStyle/>
        <a:p>
          <a:r>
            <a:rPr lang="en-US" sz="2000" dirty="0">
              <a:latin typeface="Arial" panose="020B0604020202020204" pitchFamily="34" charset="0"/>
              <a:cs typeface="Arial" panose="020B0604020202020204" pitchFamily="34" charset="0"/>
            </a:rPr>
            <a:t>Authorizes a local building official to grant one or more extensions of up to 180 days each, provided the extension is requested in writing and demonstrates justifiable cause (clarifies existing state law)</a:t>
          </a:r>
        </a:p>
      </dgm:t>
    </dgm:pt>
    <dgm:pt modelId="{98496BEE-EFB7-4E90-8ABE-ECFBA6EDF040}" type="parTrans" cxnId="{DEECAC1C-1D14-47E0-82F9-999313E4F5B8}">
      <dgm:prSet/>
      <dgm:spPr/>
      <dgm:t>
        <a:bodyPr/>
        <a:lstStyle/>
        <a:p>
          <a:endParaRPr lang="en-US"/>
        </a:p>
      </dgm:t>
    </dgm:pt>
    <dgm:pt modelId="{1BB79D0B-65C0-4D69-BBF9-B385D744D73A}" type="sibTrans" cxnId="{DEECAC1C-1D14-47E0-82F9-999313E4F5B8}">
      <dgm:prSet/>
      <dgm:spPr/>
      <dgm:t>
        <a:bodyPr/>
        <a:lstStyle/>
        <a:p>
          <a:endParaRPr lang="en-US"/>
        </a:p>
      </dgm:t>
    </dgm:pt>
    <dgm:pt modelId="{F2E07110-A258-469E-90D8-3D813C5AF705}">
      <dgm:prSet/>
      <dgm:spPr/>
      <dgm:t>
        <a:bodyPr/>
        <a:lstStyle/>
        <a:p>
          <a:r>
            <a:rPr lang="en-US" b="1" dirty="0">
              <a:latin typeface="Arial" panose="020B0604020202020204" pitchFamily="34" charset="0"/>
              <a:cs typeface="Arial" panose="020B0604020202020204" pitchFamily="34" charset="0"/>
            </a:rPr>
            <a:t>Original versions of the bill would have increased the length of time a permit is valid from 6 months to three years, or indefinitely if a project is never abandoned</a:t>
          </a:r>
          <a:endParaRPr lang="en-US" dirty="0">
            <a:latin typeface="Arial" panose="020B0604020202020204" pitchFamily="34" charset="0"/>
            <a:cs typeface="Arial" panose="020B0604020202020204" pitchFamily="34" charset="0"/>
          </a:endParaRPr>
        </a:p>
      </dgm:t>
    </dgm:pt>
    <dgm:pt modelId="{569336FE-B5CC-4F74-AD8E-296CDF9DA392}" type="parTrans" cxnId="{04E36E00-6071-4715-AD1A-C59E610473A8}">
      <dgm:prSet/>
      <dgm:spPr/>
      <dgm:t>
        <a:bodyPr/>
        <a:lstStyle/>
        <a:p>
          <a:endParaRPr lang="en-US"/>
        </a:p>
      </dgm:t>
    </dgm:pt>
    <dgm:pt modelId="{E0BA336E-2E31-4D53-8407-0786E131195B}" type="sibTrans" cxnId="{04E36E00-6071-4715-AD1A-C59E610473A8}">
      <dgm:prSet/>
      <dgm:spPr/>
      <dgm:t>
        <a:bodyPr/>
        <a:lstStyle/>
        <a:p>
          <a:endParaRPr lang="en-US"/>
        </a:p>
      </dgm:t>
    </dgm:pt>
    <dgm:pt modelId="{D9ACD4E7-7B38-0942-85D7-94224AD79CA8}" type="pres">
      <dgm:prSet presAssocID="{573F2EBD-2302-4286-9122-34EB587E8FFF}" presName="vert0" presStyleCnt="0">
        <dgm:presLayoutVars>
          <dgm:dir/>
          <dgm:animOne val="branch"/>
          <dgm:animLvl val="lvl"/>
        </dgm:presLayoutVars>
      </dgm:prSet>
      <dgm:spPr/>
    </dgm:pt>
    <dgm:pt modelId="{AD1BE791-7DB9-004B-B362-E87D61C46801}" type="pres">
      <dgm:prSet presAssocID="{DC3D0083-5FCC-4F11-A05C-6C8B487500F8}" presName="thickLine" presStyleLbl="alignNode1" presStyleIdx="0" presStyleCnt="5"/>
      <dgm:spPr/>
    </dgm:pt>
    <dgm:pt modelId="{4CE5F15F-BC9C-B24B-983D-66A18726212A}" type="pres">
      <dgm:prSet presAssocID="{DC3D0083-5FCC-4F11-A05C-6C8B487500F8}" presName="horz1" presStyleCnt="0"/>
      <dgm:spPr/>
    </dgm:pt>
    <dgm:pt modelId="{E016D1C6-A05F-0342-9AB7-77D5EECD105F}" type="pres">
      <dgm:prSet presAssocID="{DC3D0083-5FCC-4F11-A05C-6C8B487500F8}" presName="tx1" presStyleLbl="revTx" presStyleIdx="0" presStyleCnt="5"/>
      <dgm:spPr/>
    </dgm:pt>
    <dgm:pt modelId="{39EA9B98-9CD7-B945-9C79-42F824287D60}" type="pres">
      <dgm:prSet presAssocID="{DC3D0083-5FCC-4F11-A05C-6C8B487500F8}" presName="vert1" presStyleCnt="0"/>
      <dgm:spPr/>
    </dgm:pt>
    <dgm:pt modelId="{82A19C2F-4CE3-AA4D-BF1D-74FCEBDF9124}" type="pres">
      <dgm:prSet presAssocID="{6297E095-2B97-4692-8A8D-5C20C4C56FFD}" presName="thickLine" presStyleLbl="alignNode1" presStyleIdx="1" presStyleCnt="5"/>
      <dgm:spPr/>
    </dgm:pt>
    <dgm:pt modelId="{2694846B-FCA2-654F-9DDF-30AE984A47B4}" type="pres">
      <dgm:prSet presAssocID="{6297E095-2B97-4692-8A8D-5C20C4C56FFD}" presName="horz1" presStyleCnt="0"/>
      <dgm:spPr/>
    </dgm:pt>
    <dgm:pt modelId="{8536A2C3-2E4F-1641-9105-2BDD593B8295}" type="pres">
      <dgm:prSet presAssocID="{6297E095-2B97-4692-8A8D-5C20C4C56FFD}" presName="tx1" presStyleLbl="revTx" presStyleIdx="1" presStyleCnt="5"/>
      <dgm:spPr/>
    </dgm:pt>
    <dgm:pt modelId="{29E30AF5-50CE-EA41-B5BA-FD182B423F5B}" type="pres">
      <dgm:prSet presAssocID="{6297E095-2B97-4692-8A8D-5C20C4C56FFD}" presName="vert1" presStyleCnt="0"/>
      <dgm:spPr/>
    </dgm:pt>
    <dgm:pt modelId="{E2156A3F-5D9C-3642-9742-6ABF422DDE79}" type="pres">
      <dgm:prSet presAssocID="{22896E89-94B5-41B5-AF84-6B7A177F273F}" presName="thickLine" presStyleLbl="alignNode1" presStyleIdx="2" presStyleCnt="5"/>
      <dgm:spPr/>
    </dgm:pt>
    <dgm:pt modelId="{8A57817C-D31F-1045-89EE-84AF4AC05308}" type="pres">
      <dgm:prSet presAssocID="{22896E89-94B5-41B5-AF84-6B7A177F273F}" presName="horz1" presStyleCnt="0"/>
      <dgm:spPr/>
    </dgm:pt>
    <dgm:pt modelId="{0F150BD6-E704-6C49-89F7-79E09B509DB9}" type="pres">
      <dgm:prSet presAssocID="{22896E89-94B5-41B5-AF84-6B7A177F273F}" presName="tx1" presStyleLbl="revTx" presStyleIdx="2" presStyleCnt="5"/>
      <dgm:spPr/>
    </dgm:pt>
    <dgm:pt modelId="{475A2DB0-5D04-4F49-84A4-D2EDDE59CA23}" type="pres">
      <dgm:prSet presAssocID="{22896E89-94B5-41B5-AF84-6B7A177F273F}" presName="vert1" presStyleCnt="0"/>
      <dgm:spPr/>
    </dgm:pt>
    <dgm:pt modelId="{D0CF3EAC-BC50-C744-9257-8B7C0AE83936}" type="pres">
      <dgm:prSet presAssocID="{F6DAC248-C526-4E1B-B27F-A1CD6AE1FDEC}" presName="thickLine" presStyleLbl="alignNode1" presStyleIdx="3" presStyleCnt="5"/>
      <dgm:spPr/>
    </dgm:pt>
    <dgm:pt modelId="{C6AEA952-263A-F74E-8B48-27AB05303756}" type="pres">
      <dgm:prSet presAssocID="{F6DAC248-C526-4E1B-B27F-A1CD6AE1FDEC}" presName="horz1" presStyleCnt="0"/>
      <dgm:spPr/>
    </dgm:pt>
    <dgm:pt modelId="{CEE658EA-CFBD-5446-A6CE-61BF9AC4E392}" type="pres">
      <dgm:prSet presAssocID="{F6DAC248-C526-4E1B-B27F-A1CD6AE1FDEC}" presName="tx1" presStyleLbl="revTx" presStyleIdx="3" presStyleCnt="5" custScaleY="118260"/>
      <dgm:spPr/>
    </dgm:pt>
    <dgm:pt modelId="{028A40D5-FA2E-4D48-A8AE-BF5B0FDD5A92}" type="pres">
      <dgm:prSet presAssocID="{F6DAC248-C526-4E1B-B27F-A1CD6AE1FDEC}" presName="vert1" presStyleCnt="0"/>
      <dgm:spPr/>
    </dgm:pt>
    <dgm:pt modelId="{588FA2B4-61D2-F547-88BC-FA50D2E83A83}" type="pres">
      <dgm:prSet presAssocID="{F2E07110-A258-469E-90D8-3D813C5AF705}" presName="thickLine" presStyleLbl="alignNode1" presStyleIdx="4" presStyleCnt="5"/>
      <dgm:spPr/>
    </dgm:pt>
    <dgm:pt modelId="{4271CCFD-09EF-5747-A1BB-B1B20CB8AFAB}" type="pres">
      <dgm:prSet presAssocID="{F2E07110-A258-469E-90D8-3D813C5AF705}" presName="horz1" presStyleCnt="0"/>
      <dgm:spPr/>
    </dgm:pt>
    <dgm:pt modelId="{8CFC4B15-8897-2840-97FF-F7DFDEE791F3}" type="pres">
      <dgm:prSet presAssocID="{F2E07110-A258-469E-90D8-3D813C5AF705}" presName="tx1" presStyleLbl="revTx" presStyleIdx="4" presStyleCnt="5"/>
      <dgm:spPr/>
    </dgm:pt>
    <dgm:pt modelId="{A0BCB094-DBD1-AD40-AB78-B6420B0B4310}" type="pres">
      <dgm:prSet presAssocID="{F2E07110-A258-469E-90D8-3D813C5AF705}" presName="vert1" presStyleCnt="0"/>
      <dgm:spPr/>
    </dgm:pt>
  </dgm:ptLst>
  <dgm:cxnLst>
    <dgm:cxn modelId="{04E36E00-6071-4715-AD1A-C59E610473A8}" srcId="{573F2EBD-2302-4286-9122-34EB587E8FFF}" destId="{F2E07110-A258-469E-90D8-3D813C5AF705}" srcOrd="4" destOrd="0" parTransId="{569336FE-B5CC-4F74-AD8E-296CDF9DA392}" sibTransId="{E0BA336E-2E31-4D53-8407-0786E131195B}"/>
    <dgm:cxn modelId="{54406611-F5C5-4ACD-9C54-CCD06999B157}" srcId="{573F2EBD-2302-4286-9122-34EB587E8FFF}" destId="{6297E095-2B97-4692-8A8D-5C20C4C56FFD}" srcOrd="1" destOrd="0" parTransId="{6C67F8FF-7A93-4673-B624-476BA986091E}" sibTransId="{F9766D14-D17C-488E-8B26-5A6164F8F7D3}"/>
    <dgm:cxn modelId="{DEECAC1C-1D14-47E0-82F9-999313E4F5B8}" srcId="{573F2EBD-2302-4286-9122-34EB587E8FFF}" destId="{F6DAC248-C526-4E1B-B27F-A1CD6AE1FDEC}" srcOrd="3" destOrd="0" parTransId="{98496BEE-EFB7-4E90-8ABE-ECFBA6EDF040}" sibTransId="{1BB79D0B-65C0-4D69-BBF9-B385D744D73A}"/>
    <dgm:cxn modelId="{91D1C24B-B69B-9A48-A77D-5FC46B9566DD}" type="presOf" srcId="{22896E89-94B5-41B5-AF84-6B7A177F273F}" destId="{0F150BD6-E704-6C49-89F7-79E09B509DB9}" srcOrd="0" destOrd="0" presId="urn:microsoft.com/office/officeart/2008/layout/LinedList"/>
    <dgm:cxn modelId="{36A0AB58-1583-1A4A-B288-511A641D8906}" type="presOf" srcId="{573F2EBD-2302-4286-9122-34EB587E8FFF}" destId="{D9ACD4E7-7B38-0942-85D7-94224AD79CA8}" srcOrd="0" destOrd="0" presId="urn:microsoft.com/office/officeart/2008/layout/LinedList"/>
    <dgm:cxn modelId="{111411C0-F401-BE40-982B-D45051BBD1C4}" type="presOf" srcId="{DC3D0083-5FCC-4F11-A05C-6C8B487500F8}" destId="{E016D1C6-A05F-0342-9AB7-77D5EECD105F}" srcOrd="0" destOrd="0" presId="urn:microsoft.com/office/officeart/2008/layout/LinedList"/>
    <dgm:cxn modelId="{EF2246C5-4110-6542-A2F4-D0E200F7AA6D}" type="presOf" srcId="{F2E07110-A258-469E-90D8-3D813C5AF705}" destId="{8CFC4B15-8897-2840-97FF-F7DFDEE791F3}" srcOrd="0" destOrd="0" presId="urn:microsoft.com/office/officeart/2008/layout/LinedList"/>
    <dgm:cxn modelId="{56686BDD-0C79-1543-B03A-4B065CADF6C2}" type="presOf" srcId="{F6DAC248-C526-4E1B-B27F-A1CD6AE1FDEC}" destId="{CEE658EA-CFBD-5446-A6CE-61BF9AC4E392}" srcOrd="0" destOrd="0" presId="urn:microsoft.com/office/officeart/2008/layout/LinedList"/>
    <dgm:cxn modelId="{4F12A1ED-0640-4035-8C8F-B598D21C006F}" srcId="{573F2EBD-2302-4286-9122-34EB587E8FFF}" destId="{22896E89-94B5-41B5-AF84-6B7A177F273F}" srcOrd="2" destOrd="0" parTransId="{567A496E-1521-406A-BC2E-AD905FFC6F0B}" sibTransId="{15EF32F2-BE3D-4F36-9572-187BC8350B47}"/>
    <dgm:cxn modelId="{2CA0D9F3-514E-46FF-BEF2-C844DAB6306F}" srcId="{573F2EBD-2302-4286-9122-34EB587E8FFF}" destId="{DC3D0083-5FCC-4F11-A05C-6C8B487500F8}" srcOrd="0" destOrd="0" parTransId="{64E7F717-89D1-4348-B33C-512936844499}" sibTransId="{D87A48DA-9C29-437F-AE74-31E9D0727F31}"/>
    <dgm:cxn modelId="{550400FC-E472-184A-8864-AB1E498BCDC7}" type="presOf" srcId="{6297E095-2B97-4692-8A8D-5C20C4C56FFD}" destId="{8536A2C3-2E4F-1641-9105-2BDD593B8295}" srcOrd="0" destOrd="0" presId="urn:microsoft.com/office/officeart/2008/layout/LinedList"/>
    <dgm:cxn modelId="{E9C21E7F-9E02-EB4B-ACBE-2CC82966EEE5}" type="presParOf" srcId="{D9ACD4E7-7B38-0942-85D7-94224AD79CA8}" destId="{AD1BE791-7DB9-004B-B362-E87D61C46801}" srcOrd="0" destOrd="0" presId="urn:microsoft.com/office/officeart/2008/layout/LinedList"/>
    <dgm:cxn modelId="{854186A0-189B-C242-8C2F-E125C94B98D5}" type="presParOf" srcId="{D9ACD4E7-7B38-0942-85D7-94224AD79CA8}" destId="{4CE5F15F-BC9C-B24B-983D-66A18726212A}" srcOrd="1" destOrd="0" presId="urn:microsoft.com/office/officeart/2008/layout/LinedList"/>
    <dgm:cxn modelId="{BE712127-923C-864A-8BF3-EE1775A59E6C}" type="presParOf" srcId="{4CE5F15F-BC9C-B24B-983D-66A18726212A}" destId="{E016D1C6-A05F-0342-9AB7-77D5EECD105F}" srcOrd="0" destOrd="0" presId="urn:microsoft.com/office/officeart/2008/layout/LinedList"/>
    <dgm:cxn modelId="{5CCA7E6D-1B1F-2A47-8B8E-A5236873CCCD}" type="presParOf" srcId="{4CE5F15F-BC9C-B24B-983D-66A18726212A}" destId="{39EA9B98-9CD7-B945-9C79-42F824287D60}" srcOrd="1" destOrd="0" presId="urn:microsoft.com/office/officeart/2008/layout/LinedList"/>
    <dgm:cxn modelId="{20D1FDF7-55C7-C64E-A2BC-A8DE7F10DA0C}" type="presParOf" srcId="{D9ACD4E7-7B38-0942-85D7-94224AD79CA8}" destId="{82A19C2F-4CE3-AA4D-BF1D-74FCEBDF9124}" srcOrd="2" destOrd="0" presId="urn:microsoft.com/office/officeart/2008/layout/LinedList"/>
    <dgm:cxn modelId="{527B4544-8983-2E40-B698-02D1C2C1F70C}" type="presParOf" srcId="{D9ACD4E7-7B38-0942-85D7-94224AD79CA8}" destId="{2694846B-FCA2-654F-9DDF-30AE984A47B4}" srcOrd="3" destOrd="0" presId="urn:microsoft.com/office/officeart/2008/layout/LinedList"/>
    <dgm:cxn modelId="{E06FA6E4-31CB-1041-BAF8-F099DB7E0939}" type="presParOf" srcId="{2694846B-FCA2-654F-9DDF-30AE984A47B4}" destId="{8536A2C3-2E4F-1641-9105-2BDD593B8295}" srcOrd="0" destOrd="0" presId="urn:microsoft.com/office/officeart/2008/layout/LinedList"/>
    <dgm:cxn modelId="{2C2309D0-815B-D74D-8FAF-4E46ECB46554}" type="presParOf" srcId="{2694846B-FCA2-654F-9DDF-30AE984A47B4}" destId="{29E30AF5-50CE-EA41-B5BA-FD182B423F5B}" srcOrd="1" destOrd="0" presId="urn:microsoft.com/office/officeart/2008/layout/LinedList"/>
    <dgm:cxn modelId="{DC4439FF-8CC1-E34E-82FD-8C40E5DA29D8}" type="presParOf" srcId="{D9ACD4E7-7B38-0942-85D7-94224AD79CA8}" destId="{E2156A3F-5D9C-3642-9742-6ABF422DDE79}" srcOrd="4" destOrd="0" presId="urn:microsoft.com/office/officeart/2008/layout/LinedList"/>
    <dgm:cxn modelId="{22E64E13-51A4-5F4D-9E55-EB74ED7C5143}" type="presParOf" srcId="{D9ACD4E7-7B38-0942-85D7-94224AD79CA8}" destId="{8A57817C-D31F-1045-89EE-84AF4AC05308}" srcOrd="5" destOrd="0" presId="urn:microsoft.com/office/officeart/2008/layout/LinedList"/>
    <dgm:cxn modelId="{99DC117F-945F-194D-A688-D2995E1A94DB}" type="presParOf" srcId="{8A57817C-D31F-1045-89EE-84AF4AC05308}" destId="{0F150BD6-E704-6C49-89F7-79E09B509DB9}" srcOrd="0" destOrd="0" presId="urn:microsoft.com/office/officeart/2008/layout/LinedList"/>
    <dgm:cxn modelId="{CEC060D0-31B6-AA46-986F-DFC9401ED07A}" type="presParOf" srcId="{8A57817C-D31F-1045-89EE-84AF4AC05308}" destId="{475A2DB0-5D04-4F49-84A4-D2EDDE59CA23}" srcOrd="1" destOrd="0" presId="urn:microsoft.com/office/officeart/2008/layout/LinedList"/>
    <dgm:cxn modelId="{5EB8A3A9-262B-FD4C-91AF-F9964D278F6B}" type="presParOf" srcId="{D9ACD4E7-7B38-0942-85D7-94224AD79CA8}" destId="{D0CF3EAC-BC50-C744-9257-8B7C0AE83936}" srcOrd="6" destOrd="0" presId="urn:microsoft.com/office/officeart/2008/layout/LinedList"/>
    <dgm:cxn modelId="{0388F410-62E1-984F-BD31-0C5B533717CA}" type="presParOf" srcId="{D9ACD4E7-7B38-0942-85D7-94224AD79CA8}" destId="{C6AEA952-263A-F74E-8B48-27AB05303756}" srcOrd="7" destOrd="0" presId="urn:microsoft.com/office/officeart/2008/layout/LinedList"/>
    <dgm:cxn modelId="{CD93E9C2-9045-2B43-9B1E-6293E306ABEF}" type="presParOf" srcId="{C6AEA952-263A-F74E-8B48-27AB05303756}" destId="{CEE658EA-CFBD-5446-A6CE-61BF9AC4E392}" srcOrd="0" destOrd="0" presId="urn:microsoft.com/office/officeart/2008/layout/LinedList"/>
    <dgm:cxn modelId="{1F398FE5-4B63-9142-8D2D-5A170B189333}" type="presParOf" srcId="{C6AEA952-263A-F74E-8B48-27AB05303756}" destId="{028A40D5-FA2E-4D48-A8AE-BF5B0FDD5A92}" srcOrd="1" destOrd="0" presId="urn:microsoft.com/office/officeart/2008/layout/LinedList"/>
    <dgm:cxn modelId="{99F49045-21D7-EF40-B2E4-87E91AC5A8B4}" type="presParOf" srcId="{D9ACD4E7-7B38-0942-85D7-94224AD79CA8}" destId="{588FA2B4-61D2-F547-88BC-FA50D2E83A83}" srcOrd="8" destOrd="0" presId="urn:microsoft.com/office/officeart/2008/layout/LinedList"/>
    <dgm:cxn modelId="{E93F3DB0-35B0-CE47-9B68-998847467875}" type="presParOf" srcId="{D9ACD4E7-7B38-0942-85D7-94224AD79CA8}" destId="{4271CCFD-09EF-5747-A1BB-B1B20CB8AFAB}" srcOrd="9" destOrd="0" presId="urn:microsoft.com/office/officeart/2008/layout/LinedList"/>
    <dgm:cxn modelId="{5F6B568B-5D3F-D144-A2EA-53A5F6D510C0}" type="presParOf" srcId="{4271CCFD-09EF-5747-A1BB-B1B20CB8AFAB}" destId="{8CFC4B15-8897-2840-97FF-F7DFDEE791F3}" srcOrd="0" destOrd="0" presId="urn:microsoft.com/office/officeart/2008/layout/LinedList"/>
    <dgm:cxn modelId="{1C6B8415-58C6-1C43-A7FD-41A26B2C1DCB}" type="presParOf" srcId="{4271CCFD-09EF-5747-A1BB-B1B20CB8AFAB}" destId="{A0BCB094-DBD1-AD40-AB78-B6420B0B43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7F0304-F90B-4ABE-A8E6-25D26B0E718E}" type="doc">
      <dgm:prSet loTypeId="urn:microsoft.com/office/officeart/2008/layout/LinedList" loCatId="list" qsTypeId="urn:microsoft.com/office/officeart/2005/8/quickstyle/simple3" qsCatId="simple" csTypeId="urn:microsoft.com/office/officeart/2005/8/colors/accent4_2" csCatId="accent4" phldr="1"/>
      <dgm:spPr/>
      <dgm:t>
        <a:bodyPr/>
        <a:lstStyle/>
        <a:p>
          <a:endParaRPr lang="en-US"/>
        </a:p>
      </dgm:t>
    </dgm:pt>
    <dgm:pt modelId="{63E9729A-70C8-4EED-93E4-7496476F940B}">
      <dgm:prSet custT="1"/>
      <dgm:spPr/>
      <dgm:t>
        <a:bodyPr/>
        <a:lstStyle/>
        <a:p>
          <a:r>
            <a:rPr lang="en-US" sz="2000" u="sng" dirty="0">
              <a:latin typeface="Arial" panose="020B0604020202020204" pitchFamily="34" charset="0"/>
              <a:cs typeface="Arial" panose="020B0604020202020204" pitchFamily="34" charset="0"/>
            </a:rPr>
            <a:t>Addresses three issues:</a:t>
          </a:r>
          <a:endParaRPr lang="en-US" sz="2000" dirty="0">
            <a:latin typeface="Arial" panose="020B0604020202020204" pitchFamily="34" charset="0"/>
            <a:cs typeface="Arial" panose="020B0604020202020204" pitchFamily="34" charset="0"/>
          </a:endParaRPr>
        </a:p>
      </dgm:t>
    </dgm:pt>
    <dgm:pt modelId="{00B08BB6-6454-4FEF-99B7-F37260AAEF6E}" type="parTrans" cxnId="{493D3996-675A-4FCA-9817-0C94B0907FC7}">
      <dgm:prSet/>
      <dgm:spPr/>
      <dgm:t>
        <a:bodyPr/>
        <a:lstStyle/>
        <a:p>
          <a:endParaRPr lang="en-US"/>
        </a:p>
      </dgm:t>
    </dgm:pt>
    <dgm:pt modelId="{15EF6971-365E-4724-A043-35B1FEB14F1E}" type="sibTrans" cxnId="{493D3996-675A-4FCA-9817-0C94B0907FC7}">
      <dgm:prSet/>
      <dgm:spPr/>
      <dgm:t>
        <a:bodyPr/>
        <a:lstStyle/>
        <a:p>
          <a:endParaRPr lang="en-US"/>
        </a:p>
      </dgm:t>
    </dgm:pt>
    <dgm:pt modelId="{C9ACB279-6884-475A-9175-21794AB6BB5F}">
      <dgm:prSet custT="1"/>
      <dgm:spPr/>
      <dgm:t>
        <a:bodyPr/>
        <a:lstStyle/>
        <a:p>
          <a:r>
            <a:rPr lang="en-US" sz="1600" dirty="0">
              <a:latin typeface="Arial" panose="020B0604020202020204" pitchFamily="34" charset="0"/>
              <a:cs typeface="Arial" panose="020B0604020202020204" pitchFamily="34" charset="0"/>
            </a:rPr>
            <a:t>Compliance with new building codes that delay housing projects</a:t>
          </a:r>
        </a:p>
      </dgm:t>
    </dgm:pt>
    <dgm:pt modelId="{A3E60AD2-7EAE-4B80-A5EB-D166B7B47ED3}" type="parTrans" cxnId="{63D29755-6831-41C8-87BE-99D45E3DCF85}">
      <dgm:prSet/>
      <dgm:spPr/>
      <dgm:t>
        <a:bodyPr/>
        <a:lstStyle/>
        <a:p>
          <a:endParaRPr lang="en-US"/>
        </a:p>
      </dgm:t>
    </dgm:pt>
    <dgm:pt modelId="{EF22DDEA-E34D-473F-9F6B-6DB16CA2ACE8}" type="sibTrans" cxnId="{63D29755-6831-41C8-87BE-99D45E3DCF85}">
      <dgm:prSet/>
      <dgm:spPr/>
      <dgm:t>
        <a:bodyPr/>
        <a:lstStyle/>
        <a:p>
          <a:endParaRPr lang="en-US"/>
        </a:p>
      </dgm:t>
    </dgm:pt>
    <dgm:pt modelId="{845A44AB-18F0-458F-A9DA-91AED4552859}">
      <dgm:prSet custT="1"/>
      <dgm:spPr/>
      <dgm:t>
        <a:bodyPr/>
        <a:lstStyle/>
        <a:p>
          <a:r>
            <a:rPr lang="en-US" sz="1600" dirty="0">
              <a:latin typeface="Arial" panose="020B0604020202020204" pitchFamily="34" charset="0"/>
              <a:cs typeface="Arial" panose="020B0604020202020204" pitchFamily="34" charset="0"/>
            </a:rPr>
            <a:t>Allow developer additional up-front time for projects in jurisdictions that do not generally allow extensions – delay starting permit promise again from beginning</a:t>
          </a:r>
          <a:endParaRPr lang="en-US" sz="1400" dirty="0">
            <a:latin typeface="Arial" panose="020B0604020202020204" pitchFamily="34" charset="0"/>
            <a:cs typeface="Arial" panose="020B0604020202020204" pitchFamily="34" charset="0"/>
          </a:endParaRPr>
        </a:p>
      </dgm:t>
    </dgm:pt>
    <dgm:pt modelId="{52A8F6BF-DCFD-41A0-96CC-12B7189DEE25}" type="parTrans" cxnId="{87220122-5724-463E-AB69-FFCE66D09F23}">
      <dgm:prSet/>
      <dgm:spPr/>
      <dgm:t>
        <a:bodyPr/>
        <a:lstStyle/>
        <a:p>
          <a:endParaRPr lang="en-US"/>
        </a:p>
      </dgm:t>
    </dgm:pt>
    <dgm:pt modelId="{36943892-2784-4767-9547-207CD5FC82D3}" type="sibTrans" cxnId="{87220122-5724-463E-AB69-FFCE66D09F23}">
      <dgm:prSet/>
      <dgm:spPr/>
      <dgm:t>
        <a:bodyPr/>
        <a:lstStyle/>
        <a:p>
          <a:endParaRPr lang="en-US"/>
        </a:p>
      </dgm:t>
    </dgm:pt>
    <dgm:pt modelId="{82C62468-E376-4029-8E9C-EB72A19092EB}">
      <dgm:prSet custT="1"/>
      <dgm:spPr/>
      <dgm:t>
        <a:bodyPr/>
        <a:lstStyle/>
        <a:p>
          <a:r>
            <a:rPr lang="en-US" sz="1600" dirty="0">
              <a:latin typeface="Arial" panose="020B0604020202020204" pitchFamily="34" charset="0"/>
              <a:cs typeface="Arial" panose="020B0604020202020204" pitchFamily="34" charset="0"/>
            </a:rPr>
            <a:t>Allowing more time to overcome severe shortage of skilled labor</a:t>
          </a:r>
        </a:p>
      </dgm:t>
    </dgm:pt>
    <dgm:pt modelId="{D4B01602-A43E-42AE-912C-E5750B9E65A8}" type="parTrans" cxnId="{87C549D6-A60A-44B6-814F-A4CBC37630AA}">
      <dgm:prSet/>
      <dgm:spPr/>
      <dgm:t>
        <a:bodyPr/>
        <a:lstStyle/>
        <a:p>
          <a:endParaRPr lang="en-US"/>
        </a:p>
      </dgm:t>
    </dgm:pt>
    <dgm:pt modelId="{D6B4E498-4887-4F1B-AC21-319793735F1D}" type="sibTrans" cxnId="{87C549D6-A60A-44B6-814F-A4CBC37630AA}">
      <dgm:prSet/>
      <dgm:spPr/>
      <dgm:t>
        <a:bodyPr/>
        <a:lstStyle/>
        <a:p>
          <a:endParaRPr lang="en-US"/>
        </a:p>
      </dgm:t>
    </dgm:pt>
    <dgm:pt modelId="{25CDF758-B6FC-4F81-96B6-B6DF3C9D5EEE}">
      <dgm:prSet custT="1"/>
      <dgm:spPr/>
      <dgm:t>
        <a:bodyPr/>
        <a:lstStyle/>
        <a:p>
          <a:endParaRPr lang="en-US" sz="2400" u="sng" dirty="0">
            <a:latin typeface="Arial" panose="020B0604020202020204" pitchFamily="34" charset="0"/>
            <a:cs typeface="Arial" panose="020B0604020202020204" pitchFamily="34" charset="0"/>
          </a:endParaRPr>
        </a:p>
        <a:p>
          <a:r>
            <a:rPr lang="en-US" sz="2400" u="sng" dirty="0">
              <a:latin typeface="Arial" panose="020B0604020202020204" pitchFamily="34" charset="0"/>
              <a:cs typeface="Arial" panose="020B0604020202020204" pitchFamily="34" charset="0"/>
            </a:rPr>
            <a:t>Didn’t address</a:t>
          </a:r>
        </a:p>
        <a:p>
          <a:r>
            <a:rPr lang="en-US" sz="2400" dirty="0">
              <a:latin typeface="Arial" panose="020B0604020202020204" pitchFamily="34" charset="0"/>
              <a:cs typeface="Arial" panose="020B0604020202020204" pitchFamily="34" charset="0"/>
            </a:rPr>
            <a:t>Inconsistency with 2017 bills requiring streamlining of housing projects to get them built asap</a:t>
          </a:r>
        </a:p>
      </dgm:t>
    </dgm:pt>
    <dgm:pt modelId="{68A3F805-3FEB-4BFF-BBD4-B596DF294AFF}" type="parTrans" cxnId="{939E6B30-81EF-4FA8-AB56-D373385A3526}">
      <dgm:prSet/>
      <dgm:spPr/>
      <dgm:t>
        <a:bodyPr/>
        <a:lstStyle/>
        <a:p>
          <a:endParaRPr lang="en-US"/>
        </a:p>
      </dgm:t>
    </dgm:pt>
    <dgm:pt modelId="{AE72AFF5-970E-4805-A66B-E75095753D8A}" type="sibTrans" cxnId="{939E6B30-81EF-4FA8-AB56-D373385A3526}">
      <dgm:prSet/>
      <dgm:spPr/>
      <dgm:t>
        <a:bodyPr/>
        <a:lstStyle/>
        <a:p>
          <a:endParaRPr lang="en-US"/>
        </a:p>
      </dgm:t>
    </dgm:pt>
    <dgm:pt modelId="{5437D340-C8D8-49EF-8871-D41DCBE187C7}">
      <dgm:prSet/>
      <dgm:spPr/>
      <dgm:t>
        <a:bodyPr/>
        <a:lstStyle/>
        <a:p>
          <a:endParaRPr lang="en-US" dirty="0"/>
        </a:p>
      </dgm:t>
    </dgm:pt>
    <dgm:pt modelId="{4D22745D-2357-4B68-94E6-ABCFB1163C29}" type="parTrans" cxnId="{E38414A0-52F0-44C4-9419-1FE10E7A473D}">
      <dgm:prSet/>
      <dgm:spPr/>
      <dgm:t>
        <a:bodyPr/>
        <a:lstStyle/>
        <a:p>
          <a:endParaRPr lang="en-US"/>
        </a:p>
      </dgm:t>
    </dgm:pt>
    <dgm:pt modelId="{633DFF43-B690-4B1A-9729-B66A89087B58}" type="sibTrans" cxnId="{E38414A0-52F0-44C4-9419-1FE10E7A473D}">
      <dgm:prSet/>
      <dgm:spPr/>
      <dgm:t>
        <a:bodyPr/>
        <a:lstStyle/>
        <a:p>
          <a:endParaRPr lang="en-US"/>
        </a:p>
      </dgm:t>
    </dgm:pt>
    <dgm:pt modelId="{9B562D8F-B9D6-494E-A61A-D3C78C68D890}">
      <dgm:prSet custT="1"/>
      <dgm:spPr/>
      <dgm:t>
        <a:bodyPr/>
        <a:lstStyle/>
        <a:p>
          <a:r>
            <a:rPr lang="en-US" sz="2000" b="1" dirty="0">
              <a:latin typeface="Arial" panose="020B0604020202020204" pitchFamily="34" charset="0"/>
              <a:cs typeface="Arial" panose="020B0604020202020204" pitchFamily="34" charset="0"/>
            </a:rPr>
            <a:t>NEUTRAL AS AMENDED </a:t>
          </a:r>
          <a:r>
            <a:rPr lang="mr-IN"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 SIGNED BY THE GOVERNOR</a:t>
          </a:r>
          <a:endParaRPr lang="en-US" sz="2000" dirty="0">
            <a:latin typeface="Arial" panose="020B0604020202020204" pitchFamily="34" charset="0"/>
            <a:cs typeface="Arial" panose="020B0604020202020204" pitchFamily="34" charset="0"/>
          </a:endParaRPr>
        </a:p>
      </dgm:t>
    </dgm:pt>
    <dgm:pt modelId="{01416677-2C65-44C0-AF90-E2AD83881826}" type="parTrans" cxnId="{E686F952-B02A-4E8E-9710-BA34111A83D3}">
      <dgm:prSet/>
      <dgm:spPr/>
      <dgm:t>
        <a:bodyPr/>
        <a:lstStyle/>
        <a:p>
          <a:endParaRPr lang="en-US"/>
        </a:p>
      </dgm:t>
    </dgm:pt>
    <dgm:pt modelId="{801E3D71-B6A4-481E-8093-908E35B611FA}" type="sibTrans" cxnId="{E686F952-B02A-4E8E-9710-BA34111A83D3}">
      <dgm:prSet/>
      <dgm:spPr/>
      <dgm:t>
        <a:bodyPr/>
        <a:lstStyle/>
        <a:p>
          <a:endParaRPr lang="en-US"/>
        </a:p>
      </dgm:t>
    </dgm:pt>
    <dgm:pt modelId="{6FFDC82E-FEE0-7F46-97D3-0F7CB55E3C86}" type="pres">
      <dgm:prSet presAssocID="{DC7F0304-F90B-4ABE-A8E6-25D26B0E718E}" presName="vert0" presStyleCnt="0">
        <dgm:presLayoutVars>
          <dgm:dir/>
          <dgm:animOne val="branch"/>
          <dgm:animLvl val="lvl"/>
        </dgm:presLayoutVars>
      </dgm:prSet>
      <dgm:spPr/>
    </dgm:pt>
    <dgm:pt modelId="{11CC7090-207C-1546-AE84-6E58AF1A9A28}" type="pres">
      <dgm:prSet presAssocID="{63E9729A-70C8-4EED-93E4-7496476F940B}" presName="thickLine" presStyleLbl="alignNode1" presStyleIdx="0" presStyleCnt="4"/>
      <dgm:spPr/>
    </dgm:pt>
    <dgm:pt modelId="{AF4CB93B-641F-534E-93E1-F039C27302FC}" type="pres">
      <dgm:prSet presAssocID="{63E9729A-70C8-4EED-93E4-7496476F940B}" presName="horz1" presStyleCnt="0"/>
      <dgm:spPr/>
    </dgm:pt>
    <dgm:pt modelId="{F63C57C2-A866-C047-B233-55A5484A9D53}" type="pres">
      <dgm:prSet presAssocID="{63E9729A-70C8-4EED-93E4-7496476F940B}" presName="tx1" presStyleLbl="revTx" presStyleIdx="0" presStyleCnt="7" custScaleX="122716"/>
      <dgm:spPr/>
    </dgm:pt>
    <dgm:pt modelId="{8B608DDC-8E7F-F64F-9F5B-2761A4DA5C25}" type="pres">
      <dgm:prSet presAssocID="{63E9729A-70C8-4EED-93E4-7496476F940B}" presName="vert1" presStyleCnt="0"/>
      <dgm:spPr/>
    </dgm:pt>
    <dgm:pt modelId="{D3952A00-4BD4-1344-803C-42478746B7F2}" type="pres">
      <dgm:prSet presAssocID="{C9ACB279-6884-475A-9175-21794AB6BB5F}" presName="vertSpace2a" presStyleCnt="0"/>
      <dgm:spPr/>
    </dgm:pt>
    <dgm:pt modelId="{BDD74DB1-9EE3-8145-ADF8-9327CFD7C996}" type="pres">
      <dgm:prSet presAssocID="{C9ACB279-6884-475A-9175-21794AB6BB5F}" presName="horz2" presStyleCnt="0"/>
      <dgm:spPr/>
    </dgm:pt>
    <dgm:pt modelId="{62F98826-2090-3C49-BCEC-1015DCB47CDB}" type="pres">
      <dgm:prSet presAssocID="{C9ACB279-6884-475A-9175-21794AB6BB5F}" presName="horzSpace2" presStyleCnt="0"/>
      <dgm:spPr/>
    </dgm:pt>
    <dgm:pt modelId="{7B39BD6C-2E55-4942-8CAF-7AE783EAFCC9}" type="pres">
      <dgm:prSet presAssocID="{C9ACB279-6884-475A-9175-21794AB6BB5F}" presName="tx2" presStyleLbl="revTx" presStyleIdx="1" presStyleCnt="7"/>
      <dgm:spPr/>
    </dgm:pt>
    <dgm:pt modelId="{989BB514-50A7-A348-86D3-99F8F6409242}" type="pres">
      <dgm:prSet presAssocID="{C9ACB279-6884-475A-9175-21794AB6BB5F}" presName="vert2" presStyleCnt="0"/>
      <dgm:spPr/>
    </dgm:pt>
    <dgm:pt modelId="{AA9BD814-AABC-0A4A-A8E9-80DD2319E0F5}" type="pres">
      <dgm:prSet presAssocID="{C9ACB279-6884-475A-9175-21794AB6BB5F}" presName="thinLine2b" presStyleLbl="callout" presStyleIdx="0" presStyleCnt="3"/>
      <dgm:spPr/>
    </dgm:pt>
    <dgm:pt modelId="{79371E82-9555-7C4D-B601-2BC373C92D88}" type="pres">
      <dgm:prSet presAssocID="{C9ACB279-6884-475A-9175-21794AB6BB5F}" presName="vertSpace2b" presStyleCnt="0"/>
      <dgm:spPr/>
    </dgm:pt>
    <dgm:pt modelId="{A1782675-B238-FA48-A674-E3DD6BC79FC8}" type="pres">
      <dgm:prSet presAssocID="{845A44AB-18F0-458F-A9DA-91AED4552859}" presName="horz2" presStyleCnt="0"/>
      <dgm:spPr/>
    </dgm:pt>
    <dgm:pt modelId="{0AA26B02-BC45-E94F-8475-3936A96D2113}" type="pres">
      <dgm:prSet presAssocID="{845A44AB-18F0-458F-A9DA-91AED4552859}" presName="horzSpace2" presStyleCnt="0"/>
      <dgm:spPr/>
    </dgm:pt>
    <dgm:pt modelId="{E6A06C07-04E5-5B40-B3DC-4C0CB6E81C0C}" type="pres">
      <dgm:prSet presAssocID="{845A44AB-18F0-458F-A9DA-91AED4552859}" presName="tx2" presStyleLbl="revTx" presStyleIdx="2" presStyleCnt="7"/>
      <dgm:spPr/>
    </dgm:pt>
    <dgm:pt modelId="{5CFDD37F-813E-D344-8028-FD27F0ECB340}" type="pres">
      <dgm:prSet presAssocID="{845A44AB-18F0-458F-A9DA-91AED4552859}" presName="vert2" presStyleCnt="0"/>
      <dgm:spPr/>
    </dgm:pt>
    <dgm:pt modelId="{B29A6EF8-A9DD-CE49-B483-1FC64AA4D2F4}" type="pres">
      <dgm:prSet presAssocID="{845A44AB-18F0-458F-A9DA-91AED4552859}" presName="thinLine2b" presStyleLbl="callout" presStyleIdx="1" presStyleCnt="3"/>
      <dgm:spPr/>
    </dgm:pt>
    <dgm:pt modelId="{997502E5-03BC-8C47-AC3E-EC8EC6CCDE6B}" type="pres">
      <dgm:prSet presAssocID="{845A44AB-18F0-458F-A9DA-91AED4552859}" presName="vertSpace2b" presStyleCnt="0"/>
      <dgm:spPr/>
    </dgm:pt>
    <dgm:pt modelId="{8202C7F2-B483-7B41-AD3B-FC4FDB3F8025}" type="pres">
      <dgm:prSet presAssocID="{82C62468-E376-4029-8E9C-EB72A19092EB}" presName="horz2" presStyleCnt="0"/>
      <dgm:spPr/>
    </dgm:pt>
    <dgm:pt modelId="{75C0A6C3-C5DB-6348-804D-76FD97495FDD}" type="pres">
      <dgm:prSet presAssocID="{82C62468-E376-4029-8E9C-EB72A19092EB}" presName="horzSpace2" presStyleCnt="0"/>
      <dgm:spPr/>
    </dgm:pt>
    <dgm:pt modelId="{8FADD347-845B-8B4B-A67A-FF90D9C317B0}" type="pres">
      <dgm:prSet presAssocID="{82C62468-E376-4029-8E9C-EB72A19092EB}" presName="tx2" presStyleLbl="revTx" presStyleIdx="3" presStyleCnt="7" custScaleX="98988" custScaleY="83167"/>
      <dgm:spPr/>
    </dgm:pt>
    <dgm:pt modelId="{5A34CF31-6533-F04F-AFB9-8DAD8ECC2E39}" type="pres">
      <dgm:prSet presAssocID="{82C62468-E376-4029-8E9C-EB72A19092EB}" presName="vert2" presStyleCnt="0"/>
      <dgm:spPr/>
    </dgm:pt>
    <dgm:pt modelId="{4AE25521-8F48-3143-AF56-07DA2D5E5E67}" type="pres">
      <dgm:prSet presAssocID="{82C62468-E376-4029-8E9C-EB72A19092EB}" presName="thinLine2b" presStyleLbl="callout" presStyleIdx="2" presStyleCnt="3" custLinFactY="400000" custLinFactNeighborX="-2403" custLinFactNeighborY="404595"/>
      <dgm:spPr/>
    </dgm:pt>
    <dgm:pt modelId="{0C094566-5B2A-DF41-BFE0-3BD41F915993}" type="pres">
      <dgm:prSet presAssocID="{82C62468-E376-4029-8E9C-EB72A19092EB}" presName="vertSpace2b" presStyleCnt="0"/>
      <dgm:spPr/>
    </dgm:pt>
    <dgm:pt modelId="{3259279D-28C2-D84A-91D4-8DB4607227BB}" type="pres">
      <dgm:prSet presAssocID="{25CDF758-B6FC-4F81-96B6-B6DF3C9D5EEE}" presName="thickLine" presStyleLbl="alignNode1" presStyleIdx="1" presStyleCnt="4" custLinFactNeighborX="-1318" custLinFactNeighborY="9290"/>
      <dgm:spPr/>
    </dgm:pt>
    <dgm:pt modelId="{FF4151EE-8799-B840-993C-C5A96F9CDD26}" type="pres">
      <dgm:prSet presAssocID="{25CDF758-B6FC-4F81-96B6-B6DF3C9D5EEE}" presName="horz1" presStyleCnt="0"/>
      <dgm:spPr/>
    </dgm:pt>
    <dgm:pt modelId="{8EAA1174-CD63-8D4A-A580-24B92DF545BB}" type="pres">
      <dgm:prSet presAssocID="{25CDF758-B6FC-4F81-96B6-B6DF3C9D5EEE}" presName="tx1" presStyleLbl="revTx" presStyleIdx="4" presStyleCnt="7" custScaleX="500000" custScaleY="3200"/>
      <dgm:spPr/>
    </dgm:pt>
    <dgm:pt modelId="{F28F2049-22B6-0646-BFB2-987BFCF661C3}" type="pres">
      <dgm:prSet presAssocID="{25CDF758-B6FC-4F81-96B6-B6DF3C9D5EEE}" presName="vert1" presStyleCnt="0"/>
      <dgm:spPr/>
    </dgm:pt>
    <dgm:pt modelId="{B4314469-95E9-3A43-BC06-25E8C521E7F4}" type="pres">
      <dgm:prSet presAssocID="{5437D340-C8D8-49EF-8871-D41DCBE187C7}" presName="thickLine" presStyleLbl="alignNode1" presStyleIdx="2" presStyleCnt="4" custLinFactNeighborY="71917"/>
      <dgm:spPr/>
    </dgm:pt>
    <dgm:pt modelId="{D898DBBE-CAFC-9D48-B29D-8D250EC59528}" type="pres">
      <dgm:prSet presAssocID="{5437D340-C8D8-49EF-8871-D41DCBE187C7}" presName="horz1" presStyleCnt="0"/>
      <dgm:spPr/>
    </dgm:pt>
    <dgm:pt modelId="{30CF2268-453C-5E44-8343-5AC8416BCE6B}" type="pres">
      <dgm:prSet presAssocID="{5437D340-C8D8-49EF-8871-D41DCBE187C7}" presName="tx1" presStyleLbl="revTx" presStyleIdx="5" presStyleCnt="7"/>
      <dgm:spPr/>
    </dgm:pt>
    <dgm:pt modelId="{55465BDD-CAEF-B04E-A1B9-3A881DA0FF41}" type="pres">
      <dgm:prSet presAssocID="{5437D340-C8D8-49EF-8871-D41DCBE187C7}" presName="vert1" presStyleCnt="0"/>
      <dgm:spPr/>
    </dgm:pt>
    <dgm:pt modelId="{1B4304C5-E604-BB41-98C1-969955B8623B}" type="pres">
      <dgm:prSet presAssocID="{9B562D8F-B9D6-494E-A61A-D3C78C68D890}" presName="thickLine" presStyleLbl="alignNode1" presStyleIdx="3" presStyleCnt="4"/>
      <dgm:spPr/>
    </dgm:pt>
    <dgm:pt modelId="{7181BBF0-0949-5A4A-A676-2349664BAD24}" type="pres">
      <dgm:prSet presAssocID="{9B562D8F-B9D6-494E-A61A-D3C78C68D890}" presName="horz1" presStyleCnt="0"/>
      <dgm:spPr/>
    </dgm:pt>
    <dgm:pt modelId="{9FB72CA9-031A-7647-9C34-71C386C74642}" type="pres">
      <dgm:prSet presAssocID="{9B562D8F-B9D6-494E-A61A-D3C78C68D890}" presName="tx1" presStyleLbl="revTx" presStyleIdx="6" presStyleCnt="7" custScaleX="500000"/>
      <dgm:spPr/>
    </dgm:pt>
    <dgm:pt modelId="{99987F98-9681-2743-BCB2-312BCFD90071}" type="pres">
      <dgm:prSet presAssocID="{9B562D8F-B9D6-494E-A61A-D3C78C68D890}" presName="vert1" presStyleCnt="0"/>
      <dgm:spPr/>
    </dgm:pt>
  </dgm:ptLst>
  <dgm:cxnLst>
    <dgm:cxn modelId="{D54C790F-544F-C84A-AC24-88521D1CB572}" type="presOf" srcId="{C9ACB279-6884-475A-9175-21794AB6BB5F}" destId="{7B39BD6C-2E55-4942-8CAF-7AE783EAFCC9}" srcOrd="0" destOrd="0" presId="urn:microsoft.com/office/officeart/2008/layout/LinedList"/>
    <dgm:cxn modelId="{87220122-5724-463E-AB69-FFCE66D09F23}" srcId="{63E9729A-70C8-4EED-93E4-7496476F940B}" destId="{845A44AB-18F0-458F-A9DA-91AED4552859}" srcOrd="1" destOrd="0" parTransId="{52A8F6BF-DCFD-41A0-96CC-12B7189DEE25}" sibTransId="{36943892-2784-4767-9547-207CD5FC82D3}"/>
    <dgm:cxn modelId="{54808A2B-C2D4-014D-8304-5007910F8174}" type="presOf" srcId="{82C62468-E376-4029-8E9C-EB72A19092EB}" destId="{8FADD347-845B-8B4B-A67A-FF90D9C317B0}" srcOrd="0" destOrd="0" presId="urn:microsoft.com/office/officeart/2008/layout/LinedList"/>
    <dgm:cxn modelId="{939E6B30-81EF-4FA8-AB56-D373385A3526}" srcId="{DC7F0304-F90B-4ABE-A8E6-25D26B0E718E}" destId="{25CDF758-B6FC-4F81-96B6-B6DF3C9D5EEE}" srcOrd="1" destOrd="0" parTransId="{68A3F805-3FEB-4BFF-BBD4-B596DF294AFF}" sibTransId="{AE72AFF5-970E-4805-A66B-E75095753D8A}"/>
    <dgm:cxn modelId="{7D717E64-05A5-274D-93E0-A8AF95F25882}" type="presOf" srcId="{5437D340-C8D8-49EF-8871-D41DCBE187C7}" destId="{30CF2268-453C-5E44-8343-5AC8416BCE6B}" srcOrd="0" destOrd="0" presId="urn:microsoft.com/office/officeart/2008/layout/LinedList"/>
    <dgm:cxn modelId="{E686F952-B02A-4E8E-9710-BA34111A83D3}" srcId="{DC7F0304-F90B-4ABE-A8E6-25D26B0E718E}" destId="{9B562D8F-B9D6-494E-A61A-D3C78C68D890}" srcOrd="3" destOrd="0" parTransId="{01416677-2C65-44C0-AF90-E2AD83881826}" sibTransId="{801E3D71-B6A4-481E-8093-908E35B611FA}"/>
    <dgm:cxn modelId="{63D29755-6831-41C8-87BE-99D45E3DCF85}" srcId="{63E9729A-70C8-4EED-93E4-7496476F940B}" destId="{C9ACB279-6884-475A-9175-21794AB6BB5F}" srcOrd="0" destOrd="0" parTransId="{A3E60AD2-7EAE-4B80-A5EB-D166B7B47ED3}" sibTransId="{EF22DDEA-E34D-473F-9F6B-6DB16CA2ACE8}"/>
    <dgm:cxn modelId="{80D53C8F-9788-CE4C-8537-09A6029BC419}" type="presOf" srcId="{DC7F0304-F90B-4ABE-A8E6-25D26B0E718E}" destId="{6FFDC82E-FEE0-7F46-97D3-0F7CB55E3C86}" srcOrd="0" destOrd="0" presId="urn:microsoft.com/office/officeart/2008/layout/LinedList"/>
    <dgm:cxn modelId="{493D3996-675A-4FCA-9817-0C94B0907FC7}" srcId="{DC7F0304-F90B-4ABE-A8E6-25D26B0E718E}" destId="{63E9729A-70C8-4EED-93E4-7496476F940B}" srcOrd="0" destOrd="0" parTransId="{00B08BB6-6454-4FEF-99B7-F37260AAEF6E}" sibTransId="{15EF6971-365E-4724-A043-35B1FEB14F1E}"/>
    <dgm:cxn modelId="{E38414A0-52F0-44C4-9419-1FE10E7A473D}" srcId="{DC7F0304-F90B-4ABE-A8E6-25D26B0E718E}" destId="{5437D340-C8D8-49EF-8871-D41DCBE187C7}" srcOrd="2" destOrd="0" parTransId="{4D22745D-2357-4B68-94E6-ABCFB1163C29}" sibTransId="{633DFF43-B690-4B1A-9729-B66A89087B58}"/>
    <dgm:cxn modelId="{46487DB2-5115-C745-B81B-4D60BFBA3240}" type="presOf" srcId="{63E9729A-70C8-4EED-93E4-7496476F940B}" destId="{F63C57C2-A866-C047-B233-55A5484A9D53}" srcOrd="0" destOrd="0" presId="urn:microsoft.com/office/officeart/2008/layout/LinedList"/>
    <dgm:cxn modelId="{296AAFBB-C4F7-8E4C-B2FA-E3C6A901876B}" type="presOf" srcId="{9B562D8F-B9D6-494E-A61A-D3C78C68D890}" destId="{9FB72CA9-031A-7647-9C34-71C386C74642}" srcOrd="0" destOrd="0" presId="urn:microsoft.com/office/officeart/2008/layout/LinedList"/>
    <dgm:cxn modelId="{87C549D6-A60A-44B6-814F-A4CBC37630AA}" srcId="{63E9729A-70C8-4EED-93E4-7496476F940B}" destId="{82C62468-E376-4029-8E9C-EB72A19092EB}" srcOrd="2" destOrd="0" parTransId="{D4B01602-A43E-42AE-912C-E5750B9E65A8}" sibTransId="{D6B4E498-4887-4F1B-AC21-319793735F1D}"/>
    <dgm:cxn modelId="{146443DE-8ADF-E346-9F13-637E37CC5270}" type="presOf" srcId="{25CDF758-B6FC-4F81-96B6-B6DF3C9D5EEE}" destId="{8EAA1174-CD63-8D4A-A580-24B92DF545BB}" srcOrd="0" destOrd="0" presId="urn:microsoft.com/office/officeart/2008/layout/LinedList"/>
    <dgm:cxn modelId="{258DFBF5-65B4-E14B-AEDA-B04014B3EDC5}" type="presOf" srcId="{845A44AB-18F0-458F-A9DA-91AED4552859}" destId="{E6A06C07-04E5-5B40-B3DC-4C0CB6E81C0C}" srcOrd="0" destOrd="0" presId="urn:microsoft.com/office/officeart/2008/layout/LinedList"/>
    <dgm:cxn modelId="{22CFECDE-9AB4-C64C-A5C4-BE80EA043F70}" type="presParOf" srcId="{6FFDC82E-FEE0-7F46-97D3-0F7CB55E3C86}" destId="{11CC7090-207C-1546-AE84-6E58AF1A9A28}" srcOrd="0" destOrd="0" presId="urn:microsoft.com/office/officeart/2008/layout/LinedList"/>
    <dgm:cxn modelId="{CAEE6645-9868-1A4D-8276-DE75998AB04A}" type="presParOf" srcId="{6FFDC82E-FEE0-7F46-97D3-0F7CB55E3C86}" destId="{AF4CB93B-641F-534E-93E1-F039C27302FC}" srcOrd="1" destOrd="0" presId="urn:microsoft.com/office/officeart/2008/layout/LinedList"/>
    <dgm:cxn modelId="{97597717-CF6F-3F43-B211-9EC2E41C9D11}" type="presParOf" srcId="{AF4CB93B-641F-534E-93E1-F039C27302FC}" destId="{F63C57C2-A866-C047-B233-55A5484A9D53}" srcOrd="0" destOrd="0" presId="urn:microsoft.com/office/officeart/2008/layout/LinedList"/>
    <dgm:cxn modelId="{8AC0F414-B016-C643-BC4A-FED8DF751667}" type="presParOf" srcId="{AF4CB93B-641F-534E-93E1-F039C27302FC}" destId="{8B608DDC-8E7F-F64F-9F5B-2761A4DA5C25}" srcOrd="1" destOrd="0" presId="urn:microsoft.com/office/officeart/2008/layout/LinedList"/>
    <dgm:cxn modelId="{965F3914-9407-034D-ACC6-62A16E359FCF}" type="presParOf" srcId="{8B608DDC-8E7F-F64F-9F5B-2761A4DA5C25}" destId="{D3952A00-4BD4-1344-803C-42478746B7F2}" srcOrd="0" destOrd="0" presId="urn:microsoft.com/office/officeart/2008/layout/LinedList"/>
    <dgm:cxn modelId="{113C5181-A8EF-4A4A-98C9-4EB8F3FD2E6F}" type="presParOf" srcId="{8B608DDC-8E7F-F64F-9F5B-2761A4DA5C25}" destId="{BDD74DB1-9EE3-8145-ADF8-9327CFD7C996}" srcOrd="1" destOrd="0" presId="urn:microsoft.com/office/officeart/2008/layout/LinedList"/>
    <dgm:cxn modelId="{5D1DA4BB-7102-5542-9620-3F51E2D64A38}" type="presParOf" srcId="{BDD74DB1-9EE3-8145-ADF8-9327CFD7C996}" destId="{62F98826-2090-3C49-BCEC-1015DCB47CDB}" srcOrd="0" destOrd="0" presId="urn:microsoft.com/office/officeart/2008/layout/LinedList"/>
    <dgm:cxn modelId="{0E728FA1-D4BF-4647-81D5-B57AD6DF064E}" type="presParOf" srcId="{BDD74DB1-9EE3-8145-ADF8-9327CFD7C996}" destId="{7B39BD6C-2E55-4942-8CAF-7AE783EAFCC9}" srcOrd="1" destOrd="0" presId="urn:microsoft.com/office/officeart/2008/layout/LinedList"/>
    <dgm:cxn modelId="{8320E813-4EBF-744F-B90E-09A52EC528B0}" type="presParOf" srcId="{BDD74DB1-9EE3-8145-ADF8-9327CFD7C996}" destId="{989BB514-50A7-A348-86D3-99F8F6409242}" srcOrd="2" destOrd="0" presId="urn:microsoft.com/office/officeart/2008/layout/LinedList"/>
    <dgm:cxn modelId="{027E2371-1016-0F4D-B065-C8606276E9E4}" type="presParOf" srcId="{8B608DDC-8E7F-F64F-9F5B-2761A4DA5C25}" destId="{AA9BD814-AABC-0A4A-A8E9-80DD2319E0F5}" srcOrd="2" destOrd="0" presId="urn:microsoft.com/office/officeart/2008/layout/LinedList"/>
    <dgm:cxn modelId="{460B9E11-42F4-774C-A4DD-3CE2BE7B029D}" type="presParOf" srcId="{8B608DDC-8E7F-F64F-9F5B-2761A4DA5C25}" destId="{79371E82-9555-7C4D-B601-2BC373C92D88}" srcOrd="3" destOrd="0" presId="urn:microsoft.com/office/officeart/2008/layout/LinedList"/>
    <dgm:cxn modelId="{9C6AC7C7-DF64-5546-B191-FC0DC8513476}" type="presParOf" srcId="{8B608DDC-8E7F-F64F-9F5B-2761A4DA5C25}" destId="{A1782675-B238-FA48-A674-E3DD6BC79FC8}" srcOrd="4" destOrd="0" presId="urn:microsoft.com/office/officeart/2008/layout/LinedList"/>
    <dgm:cxn modelId="{DA61B5F5-8736-544A-A9E5-3CEC01027392}" type="presParOf" srcId="{A1782675-B238-FA48-A674-E3DD6BC79FC8}" destId="{0AA26B02-BC45-E94F-8475-3936A96D2113}" srcOrd="0" destOrd="0" presId="urn:microsoft.com/office/officeart/2008/layout/LinedList"/>
    <dgm:cxn modelId="{56C61DD6-0329-6B4A-AB2E-68E267C974B7}" type="presParOf" srcId="{A1782675-B238-FA48-A674-E3DD6BC79FC8}" destId="{E6A06C07-04E5-5B40-B3DC-4C0CB6E81C0C}" srcOrd="1" destOrd="0" presId="urn:microsoft.com/office/officeart/2008/layout/LinedList"/>
    <dgm:cxn modelId="{8FA8DA77-1C63-C641-9FFF-AFEAFCDBAAFF}" type="presParOf" srcId="{A1782675-B238-FA48-A674-E3DD6BC79FC8}" destId="{5CFDD37F-813E-D344-8028-FD27F0ECB340}" srcOrd="2" destOrd="0" presId="urn:microsoft.com/office/officeart/2008/layout/LinedList"/>
    <dgm:cxn modelId="{018A247B-1A85-984F-932F-9D3443300696}" type="presParOf" srcId="{8B608DDC-8E7F-F64F-9F5B-2761A4DA5C25}" destId="{B29A6EF8-A9DD-CE49-B483-1FC64AA4D2F4}" srcOrd="5" destOrd="0" presId="urn:microsoft.com/office/officeart/2008/layout/LinedList"/>
    <dgm:cxn modelId="{702C39C8-AC31-3F48-87BA-0778EB668860}" type="presParOf" srcId="{8B608DDC-8E7F-F64F-9F5B-2761A4DA5C25}" destId="{997502E5-03BC-8C47-AC3E-EC8EC6CCDE6B}" srcOrd="6" destOrd="0" presId="urn:microsoft.com/office/officeart/2008/layout/LinedList"/>
    <dgm:cxn modelId="{E3B2CAC5-BFA9-D94E-86C7-E5159C936BF6}" type="presParOf" srcId="{8B608DDC-8E7F-F64F-9F5B-2761A4DA5C25}" destId="{8202C7F2-B483-7B41-AD3B-FC4FDB3F8025}" srcOrd="7" destOrd="0" presId="urn:microsoft.com/office/officeart/2008/layout/LinedList"/>
    <dgm:cxn modelId="{0FB39F28-7D19-7B4E-B559-0075302A3665}" type="presParOf" srcId="{8202C7F2-B483-7B41-AD3B-FC4FDB3F8025}" destId="{75C0A6C3-C5DB-6348-804D-76FD97495FDD}" srcOrd="0" destOrd="0" presId="urn:microsoft.com/office/officeart/2008/layout/LinedList"/>
    <dgm:cxn modelId="{DF1EB56E-2A03-6E4E-9164-C26BF5D1781F}" type="presParOf" srcId="{8202C7F2-B483-7B41-AD3B-FC4FDB3F8025}" destId="{8FADD347-845B-8B4B-A67A-FF90D9C317B0}" srcOrd="1" destOrd="0" presId="urn:microsoft.com/office/officeart/2008/layout/LinedList"/>
    <dgm:cxn modelId="{992DC486-A5CA-B64C-BD89-C4FC0268AA5E}" type="presParOf" srcId="{8202C7F2-B483-7B41-AD3B-FC4FDB3F8025}" destId="{5A34CF31-6533-F04F-AFB9-8DAD8ECC2E39}" srcOrd="2" destOrd="0" presId="urn:microsoft.com/office/officeart/2008/layout/LinedList"/>
    <dgm:cxn modelId="{C3653E02-BA24-5345-9EBD-E50FD72BB618}" type="presParOf" srcId="{8B608DDC-8E7F-F64F-9F5B-2761A4DA5C25}" destId="{4AE25521-8F48-3143-AF56-07DA2D5E5E67}" srcOrd="8" destOrd="0" presId="urn:microsoft.com/office/officeart/2008/layout/LinedList"/>
    <dgm:cxn modelId="{707B5C47-30AE-4945-B635-EBAFB518EB24}" type="presParOf" srcId="{8B608DDC-8E7F-F64F-9F5B-2761A4DA5C25}" destId="{0C094566-5B2A-DF41-BFE0-3BD41F915993}" srcOrd="9" destOrd="0" presId="urn:microsoft.com/office/officeart/2008/layout/LinedList"/>
    <dgm:cxn modelId="{4E2A7071-D204-694B-829C-541C263D4836}" type="presParOf" srcId="{6FFDC82E-FEE0-7F46-97D3-0F7CB55E3C86}" destId="{3259279D-28C2-D84A-91D4-8DB4607227BB}" srcOrd="2" destOrd="0" presId="urn:microsoft.com/office/officeart/2008/layout/LinedList"/>
    <dgm:cxn modelId="{00186FAA-1BB4-1D47-9743-C337CFBD5D93}" type="presParOf" srcId="{6FFDC82E-FEE0-7F46-97D3-0F7CB55E3C86}" destId="{FF4151EE-8799-B840-993C-C5A96F9CDD26}" srcOrd="3" destOrd="0" presId="urn:microsoft.com/office/officeart/2008/layout/LinedList"/>
    <dgm:cxn modelId="{211FE71E-97B8-594D-8662-C2248E1A572F}" type="presParOf" srcId="{FF4151EE-8799-B840-993C-C5A96F9CDD26}" destId="{8EAA1174-CD63-8D4A-A580-24B92DF545BB}" srcOrd="0" destOrd="0" presId="urn:microsoft.com/office/officeart/2008/layout/LinedList"/>
    <dgm:cxn modelId="{0908B7D1-3223-DE4E-9A22-F23E424F3AC1}" type="presParOf" srcId="{FF4151EE-8799-B840-993C-C5A96F9CDD26}" destId="{F28F2049-22B6-0646-BFB2-987BFCF661C3}" srcOrd="1" destOrd="0" presId="urn:microsoft.com/office/officeart/2008/layout/LinedList"/>
    <dgm:cxn modelId="{D834257C-39BA-6642-894E-31D409041007}" type="presParOf" srcId="{6FFDC82E-FEE0-7F46-97D3-0F7CB55E3C86}" destId="{B4314469-95E9-3A43-BC06-25E8C521E7F4}" srcOrd="4" destOrd="0" presId="urn:microsoft.com/office/officeart/2008/layout/LinedList"/>
    <dgm:cxn modelId="{0F736C78-8C9F-B64C-8057-FAA9115E2517}" type="presParOf" srcId="{6FFDC82E-FEE0-7F46-97D3-0F7CB55E3C86}" destId="{D898DBBE-CAFC-9D48-B29D-8D250EC59528}" srcOrd="5" destOrd="0" presId="urn:microsoft.com/office/officeart/2008/layout/LinedList"/>
    <dgm:cxn modelId="{E135CCFA-B7C3-354B-BCD9-2FCF098AC001}" type="presParOf" srcId="{D898DBBE-CAFC-9D48-B29D-8D250EC59528}" destId="{30CF2268-453C-5E44-8343-5AC8416BCE6B}" srcOrd="0" destOrd="0" presId="urn:microsoft.com/office/officeart/2008/layout/LinedList"/>
    <dgm:cxn modelId="{6C7300B0-F814-024E-A3C0-DC4689845DF7}" type="presParOf" srcId="{D898DBBE-CAFC-9D48-B29D-8D250EC59528}" destId="{55465BDD-CAEF-B04E-A1B9-3A881DA0FF41}" srcOrd="1" destOrd="0" presId="urn:microsoft.com/office/officeart/2008/layout/LinedList"/>
    <dgm:cxn modelId="{367CD0D5-49BB-2145-958A-9ECD5DF609E0}" type="presParOf" srcId="{6FFDC82E-FEE0-7F46-97D3-0F7CB55E3C86}" destId="{1B4304C5-E604-BB41-98C1-969955B8623B}" srcOrd="6" destOrd="0" presId="urn:microsoft.com/office/officeart/2008/layout/LinedList"/>
    <dgm:cxn modelId="{ABA30554-8263-3C4D-BDF8-57950A694974}" type="presParOf" srcId="{6FFDC82E-FEE0-7F46-97D3-0F7CB55E3C86}" destId="{7181BBF0-0949-5A4A-A676-2349664BAD24}" srcOrd="7" destOrd="0" presId="urn:microsoft.com/office/officeart/2008/layout/LinedList"/>
    <dgm:cxn modelId="{5C6299E7-E958-8641-A31B-AE57174E07E2}" type="presParOf" srcId="{7181BBF0-0949-5A4A-A676-2349664BAD24}" destId="{9FB72CA9-031A-7647-9C34-71C386C74642}" srcOrd="0" destOrd="0" presId="urn:microsoft.com/office/officeart/2008/layout/LinedList"/>
    <dgm:cxn modelId="{46C378D4-75DF-5E49-86B9-11F2AAEEF2DA}" type="presParOf" srcId="{7181BBF0-0949-5A4A-A676-2349664BAD24}" destId="{99987F98-9681-2743-BCB2-312BCFD900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63F4DE-CC2B-422C-A593-EBB3CCF11870}" type="doc">
      <dgm:prSet loTypeId="urn:microsoft.com/office/officeart/2005/8/layout/process2" loCatId="process" qsTypeId="urn:microsoft.com/office/officeart/2005/8/quickstyle/simple5" qsCatId="simple" csTypeId="urn:microsoft.com/office/officeart/2005/8/colors/accent5_2" csCatId="accent5" phldr="1"/>
      <dgm:spPr/>
      <dgm:t>
        <a:bodyPr/>
        <a:lstStyle/>
        <a:p>
          <a:endParaRPr lang="en-US"/>
        </a:p>
      </dgm:t>
    </dgm:pt>
    <dgm:pt modelId="{1D935AF6-6474-4B7A-83BC-03B1D175F583}">
      <dgm:prSet custT="1"/>
      <dgm:spPr/>
      <dgm:t>
        <a:bodyPr/>
        <a:lstStyle/>
        <a:p>
          <a:r>
            <a:rPr lang="en-US" sz="2200" b="0" i="0" u="none" dirty="0">
              <a:latin typeface="Arial" panose="020B0604020202020204" pitchFamily="34" charset="0"/>
              <a:cs typeface="Arial" panose="020B0604020202020204" pitchFamily="34" charset="0"/>
            </a:rPr>
            <a:t>Allows a  city or county to extend, by 24 months, the expiration date of maps granted an extension under AB 1303 (Gray), Chapter 751, Statutes of 2015</a:t>
          </a:r>
          <a:endParaRPr lang="en-US" sz="2200" dirty="0">
            <a:latin typeface="Arial" panose="020B0604020202020204" pitchFamily="34" charset="0"/>
            <a:cs typeface="Arial" panose="020B0604020202020204" pitchFamily="34" charset="0"/>
          </a:endParaRPr>
        </a:p>
      </dgm:t>
    </dgm:pt>
    <dgm:pt modelId="{E8C9C9F8-3690-48B9-971B-C56B9596AAA4}" type="parTrans" cxnId="{F9F6A3B3-99B4-4A4A-B771-DE794DAE9613}">
      <dgm:prSet/>
      <dgm:spPr/>
      <dgm:t>
        <a:bodyPr/>
        <a:lstStyle/>
        <a:p>
          <a:endParaRPr lang="en-US"/>
        </a:p>
      </dgm:t>
    </dgm:pt>
    <dgm:pt modelId="{EF375098-3046-43C9-8BDF-5AEA3BA2925F}" type="sibTrans" cxnId="{F9F6A3B3-99B4-4A4A-B771-DE794DAE9613}">
      <dgm:prSet/>
      <dgm:spPr/>
      <dgm:t>
        <a:bodyPr/>
        <a:lstStyle/>
        <a:p>
          <a:endParaRPr lang="en-US"/>
        </a:p>
      </dgm:t>
    </dgm:pt>
    <dgm:pt modelId="{156799EE-D3C7-4C42-99C1-F98A80DA11A5}">
      <dgm:prSet/>
      <dgm:spPr/>
      <dgm:t>
        <a:bodyPr/>
        <a:lstStyle/>
        <a:p>
          <a:r>
            <a:rPr lang="en-US" b="1" dirty="0">
              <a:latin typeface="Arial" panose="020B0604020202020204" pitchFamily="34" charset="0"/>
              <a:cs typeface="Arial" panose="020B0604020202020204" pitchFamily="34" charset="0"/>
            </a:rPr>
            <a:t>NEUTRAL </a:t>
          </a:r>
          <a:r>
            <a:rPr lang="mr-IN"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 SIGNED BY THE GOVERNOR</a:t>
          </a:r>
          <a:endParaRPr lang="en-US" dirty="0">
            <a:latin typeface="Arial" panose="020B0604020202020204" pitchFamily="34" charset="0"/>
            <a:cs typeface="Arial" panose="020B0604020202020204" pitchFamily="34" charset="0"/>
          </a:endParaRPr>
        </a:p>
      </dgm:t>
    </dgm:pt>
    <dgm:pt modelId="{DBA599FC-62DA-456B-BFD4-4DEF42DBF63C}" type="parTrans" cxnId="{09ADAA8B-DD9F-4E74-B4BB-B8E26B126CD4}">
      <dgm:prSet/>
      <dgm:spPr/>
      <dgm:t>
        <a:bodyPr/>
        <a:lstStyle/>
        <a:p>
          <a:endParaRPr lang="en-US"/>
        </a:p>
      </dgm:t>
    </dgm:pt>
    <dgm:pt modelId="{9B19B4F3-15C4-4BA4-9CDB-7D8F76EF726F}" type="sibTrans" cxnId="{09ADAA8B-DD9F-4E74-B4BB-B8E26B126CD4}">
      <dgm:prSet/>
      <dgm:spPr/>
      <dgm:t>
        <a:bodyPr/>
        <a:lstStyle/>
        <a:p>
          <a:endParaRPr lang="en-US"/>
        </a:p>
      </dgm:t>
    </dgm:pt>
    <dgm:pt modelId="{2E99896F-1B2E-3541-91CD-2E05CAA104F2}">
      <dgm:prSet custT="1"/>
      <dgm:spPr/>
      <dgm:t>
        <a:bodyPr/>
        <a:lstStyle/>
        <a:p>
          <a:r>
            <a:rPr lang="en-US" sz="1300" b="0" i="0" u="none"/>
            <a:t> </a:t>
          </a:r>
          <a:r>
            <a:rPr lang="en-US" sz="2200" b="0" i="0" u="none">
              <a:latin typeface="Arial" panose="020B0604020202020204" pitchFamily="34" charset="0"/>
              <a:cs typeface="Arial" panose="020B0604020202020204" pitchFamily="34" charset="0"/>
            </a:rPr>
            <a:t>Provides that maps that are less than 13 years old are eligible for the 24-month extension</a:t>
          </a:r>
        </a:p>
        <a:p>
          <a:endParaRPr lang="en-US" sz="1300"/>
        </a:p>
      </dgm:t>
    </dgm:pt>
    <dgm:pt modelId="{68308786-53B7-9947-8C00-AE288B67B8DD}" type="parTrans" cxnId="{A04F6B21-266D-2D4C-84B5-E3C52BAB9890}">
      <dgm:prSet/>
      <dgm:spPr/>
      <dgm:t>
        <a:bodyPr/>
        <a:lstStyle/>
        <a:p>
          <a:endParaRPr lang="en-US"/>
        </a:p>
      </dgm:t>
    </dgm:pt>
    <dgm:pt modelId="{40D59D32-037E-0B44-B487-BAF96EAB713F}" type="sibTrans" cxnId="{A04F6B21-266D-2D4C-84B5-E3C52BAB9890}">
      <dgm:prSet/>
      <dgm:spPr/>
      <dgm:t>
        <a:bodyPr/>
        <a:lstStyle/>
        <a:p>
          <a:endParaRPr lang="en-US"/>
        </a:p>
      </dgm:t>
    </dgm:pt>
    <dgm:pt modelId="{10256E76-0FA1-FE4E-8DC8-57207B6FE19E}">
      <dgm:prSet custT="1"/>
      <dgm:spPr/>
      <dgm:t>
        <a:bodyPr/>
        <a:lstStyle/>
        <a:p>
          <a:r>
            <a:rPr lang="en-US" sz="2200" b="0" i="0" u="none" dirty="0">
              <a:latin typeface="Arial" panose="020B0604020202020204" pitchFamily="34" charset="0"/>
              <a:cs typeface="Arial" panose="020B0604020202020204" pitchFamily="34" charset="0"/>
            </a:rPr>
            <a:t>Applies to only the 11 counties qualified under the criteria contained in AB 1303: Fresno, Imperial, Kern, Kings, Madera, Merced, Modoc, Siskiyou, Stanislaus, Tulare, and Yuba</a:t>
          </a:r>
          <a:endParaRPr lang="en-US" sz="2200" dirty="0">
            <a:latin typeface="Arial" panose="020B0604020202020204" pitchFamily="34" charset="0"/>
            <a:cs typeface="Arial" panose="020B0604020202020204" pitchFamily="34" charset="0"/>
          </a:endParaRPr>
        </a:p>
      </dgm:t>
    </dgm:pt>
    <dgm:pt modelId="{E5ECEE68-FFCE-7048-A217-7E83B058EFB6}" type="parTrans" cxnId="{19D7502E-00BB-DD41-A58F-788B426F0404}">
      <dgm:prSet/>
      <dgm:spPr/>
      <dgm:t>
        <a:bodyPr/>
        <a:lstStyle/>
        <a:p>
          <a:endParaRPr lang="en-US"/>
        </a:p>
      </dgm:t>
    </dgm:pt>
    <dgm:pt modelId="{5D19EC03-1AFA-9641-8A76-80000B3E1943}" type="sibTrans" cxnId="{19D7502E-00BB-DD41-A58F-788B426F0404}">
      <dgm:prSet/>
      <dgm:spPr/>
      <dgm:t>
        <a:bodyPr/>
        <a:lstStyle/>
        <a:p>
          <a:endParaRPr lang="en-US"/>
        </a:p>
      </dgm:t>
    </dgm:pt>
    <dgm:pt modelId="{4185497C-EE50-A74D-90F7-24AE29EB811B}">
      <dgm:prSet/>
      <dgm:spPr/>
      <dgm:t>
        <a:bodyPr/>
        <a:lstStyle/>
        <a:p>
          <a:r>
            <a:rPr lang="en-US">
              <a:latin typeface="Arial" panose="020B0604020202020204" pitchFamily="34" charset="0"/>
              <a:cs typeface="Arial" panose="020B0604020202020204" pitchFamily="34" charset="0"/>
            </a:rPr>
            <a:t>Requires that the map cannot be expired on or before this bill's effective date to receive the extension</a:t>
          </a:r>
        </a:p>
      </dgm:t>
    </dgm:pt>
    <dgm:pt modelId="{F4311EF9-2E3C-C043-A64C-BA6C71F97846}" type="parTrans" cxnId="{A1F04168-0D66-9D41-BB18-73A157CF2530}">
      <dgm:prSet/>
      <dgm:spPr/>
      <dgm:t>
        <a:bodyPr/>
        <a:lstStyle/>
        <a:p>
          <a:endParaRPr lang="en-US"/>
        </a:p>
      </dgm:t>
    </dgm:pt>
    <dgm:pt modelId="{DDFE90EA-66F4-8F47-ABFC-A5BA3B9684DA}" type="sibTrans" cxnId="{A1F04168-0D66-9D41-BB18-73A157CF2530}">
      <dgm:prSet/>
      <dgm:spPr/>
      <dgm:t>
        <a:bodyPr/>
        <a:lstStyle/>
        <a:p>
          <a:endParaRPr lang="en-US"/>
        </a:p>
      </dgm:t>
    </dgm:pt>
    <dgm:pt modelId="{EC4F028A-391F-7D43-8B25-49EB95913F2C}" type="pres">
      <dgm:prSet presAssocID="{0263F4DE-CC2B-422C-A593-EBB3CCF11870}" presName="linearFlow" presStyleCnt="0">
        <dgm:presLayoutVars>
          <dgm:resizeHandles val="exact"/>
        </dgm:presLayoutVars>
      </dgm:prSet>
      <dgm:spPr/>
    </dgm:pt>
    <dgm:pt modelId="{4E5488AB-8180-BB47-BA3B-30DD38534E4C}" type="pres">
      <dgm:prSet presAssocID="{1D935AF6-6474-4B7A-83BC-03B1D175F583}" presName="node" presStyleLbl="node1" presStyleIdx="0" presStyleCnt="5" custScaleX="249709" custLinFactNeighborX="1549" custLinFactNeighborY="17253">
        <dgm:presLayoutVars>
          <dgm:bulletEnabled val="1"/>
        </dgm:presLayoutVars>
      </dgm:prSet>
      <dgm:spPr/>
    </dgm:pt>
    <dgm:pt modelId="{E6DCCD8D-B331-C94D-841E-C84281EC45BB}" type="pres">
      <dgm:prSet presAssocID="{EF375098-3046-43C9-8BDF-5AEA3BA2925F}" presName="sibTrans" presStyleLbl="sibTrans2D1" presStyleIdx="0" presStyleCnt="4" custLinFactNeighborX="17576" custLinFactNeighborY="34194"/>
      <dgm:spPr/>
    </dgm:pt>
    <dgm:pt modelId="{F6D52076-E291-924A-925E-84D7AA805ECB}" type="pres">
      <dgm:prSet presAssocID="{EF375098-3046-43C9-8BDF-5AEA3BA2925F}" presName="connectorText" presStyleLbl="sibTrans2D1" presStyleIdx="0" presStyleCnt="4"/>
      <dgm:spPr/>
    </dgm:pt>
    <dgm:pt modelId="{FEEBEC89-443F-674F-BD99-859F7E2EBD45}" type="pres">
      <dgm:prSet presAssocID="{2E99896F-1B2E-3541-91CD-2E05CAA104F2}" presName="node" presStyleLbl="node1" presStyleIdx="1" presStyleCnt="5" custScaleX="249487" custScaleY="107966" custLinFactNeighborX="-111" custLinFactNeighborY="-24383">
        <dgm:presLayoutVars>
          <dgm:bulletEnabled val="1"/>
        </dgm:presLayoutVars>
      </dgm:prSet>
      <dgm:spPr/>
    </dgm:pt>
    <dgm:pt modelId="{B910AC36-77D0-2F43-A332-755D7DC1DE7D}" type="pres">
      <dgm:prSet presAssocID="{40D59D32-037E-0B44-B487-BAF96EAB713F}" presName="sibTrans" presStyleLbl="sibTrans2D1" presStyleIdx="1" presStyleCnt="4"/>
      <dgm:spPr/>
    </dgm:pt>
    <dgm:pt modelId="{6D027594-BD29-9E41-9E7D-2031052316C6}" type="pres">
      <dgm:prSet presAssocID="{40D59D32-037E-0B44-B487-BAF96EAB713F}" presName="connectorText" presStyleLbl="sibTrans2D1" presStyleIdx="1" presStyleCnt="4"/>
      <dgm:spPr/>
    </dgm:pt>
    <dgm:pt modelId="{59FF25F1-050B-5449-90AA-1AE327F1B8AE}" type="pres">
      <dgm:prSet presAssocID="{10256E76-0FA1-FE4E-8DC8-57207B6FE19E}" presName="node" presStyleLbl="node1" presStyleIdx="2" presStyleCnt="5" custScaleX="249709" custScaleY="164486">
        <dgm:presLayoutVars>
          <dgm:bulletEnabled val="1"/>
        </dgm:presLayoutVars>
      </dgm:prSet>
      <dgm:spPr/>
    </dgm:pt>
    <dgm:pt modelId="{7D85DED7-1734-E547-9F32-2F138FD7312B}" type="pres">
      <dgm:prSet presAssocID="{5D19EC03-1AFA-9641-8A76-80000B3E1943}" presName="sibTrans" presStyleLbl="sibTrans2D1" presStyleIdx="2" presStyleCnt="4"/>
      <dgm:spPr/>
    </dgm:pt>
    <dgm:pt modelId="{FDEBC617-27AB-EB48-94A3-20F9EA61B6BB}" type="pres">
      <dgm:prSet presAssocID="{5D19EC03-1AFA-9641-8A76-80000B3E1943}" presName="connectorText" presStyleLbl="sibTrans2D1" presStyleIdx="2" presStyleCnt="4"/>
      <dgm:spPr/>
    </dgm:pt>
    <dgm:pt modelId="{2B009455-52E9-6C49-8F59-0A50A0933224}" type="pres">
      <dgm:prSet presAssocID="{4185497C-EE50-A74D-90F7-24AE29EB811B}" presName="node" presStyleLbl="node1" presStyleIdx="3" presStyleCnt="5" custScaleX="249709">
        <dgm:presLayoutVars>
          <dgm:bulletEnabled val="1"/>
        </dgm:presLayoutVars>
      </dgm:prSet>
      <dgm:spPr/>
    </dgm:pt>
    <dgm:pt modelId="{EB41AC89-3DBA-2045-9958-52EDFFF9E2C8}" type="pres">
      <dgm:prSet presAssocID="{DDFE90EA-66F4-8F47-ABFC-A5BA3B9684DA}" presName="sibTrans" presStyleLbl="sibTrans2D1" presStyleIdx="3" presStyleCnt="4"/>
      <dgm:spPr/>
    </dgm:pt>
    <dgm:pt modelId="{409AECF0-7618-5244-8B81-9EDF0E7C383A}" type="pres">
      <dgm:prSet presAssocID="{DDFE90EA-66F4-8F47-ABFC-A5BA3B9684DA}" presName="connectorText" presStyleLbl="sibTrans2D1" presStyleIdx="3" presStyleCnt="4"/>
      <dgm:spPr/>
    </dgm:pt>
    <dgm:pt modelId="{71FFA9E4-0D87-BB48-AAA8-F7EC714DF045}" type="pres">
      <dgm:prSet presAssocID="{156799EE-D3C7-4C42-99C1-F98A80DA11A5}" presName="node" presStyleLbl="node1" presStyleIdx="4" presStyleCnt="5" custScaleX="249709">
        <dgm:presLayoutVars>
          <dgm:bulletEnabled val="1"/>
        </dgm:presLayoutVars>
      </dgm:prSet>
      <dgm:spPr/>
    </dgm:pt>
  </dgm:ptLst>
  <dgm:cxnLst>
    <dgm:cxn modelId="{1D062901-2B9C-754A-A61A-29C5D0778C91}" type="presOf" srcId="{5D19EC03-1AFA-9641-8A76-80000B3E1943}" destId="{FDEBC617-27AB-EB48-94A3-20F9EA61B6BB}" srcOrd="1" destOrd="0" presId="urn:microsoft.com/office/officeart/2005/8/layout/process2"/>
    <dgm:cxn modelId="{A04F6B21-266D-2D4C-84B5-E3C52BAB9890}" srcId="{0263F4DE-CC2B-422C-A593-EBB3CCF11870}" destId="{2E99896F-1B2E-3541-91CD-2E05CAA104F2}" srcOrd="1" destOrd="0" parTransId="{68308786-53B7-9947-8C00-AE288B67B8DD}" sibTransId="{40D59D32-037E-0B44-B487-BAF96EAB713F}"/>
    <dgm:cxn modelId="{FEEFA925-3928-7540-8E34-35F303DD1530}" type="presOf" srcId="{DDFE90EA-66F4-8F47-ABFC-A5BA3B9684DA}" destId="{409AECF0-7618-5244-8B81-9EDF0E7C383A}" srcOrd="1" destOrd="0" presId="urn:microsoft.com/office/officeart/2005/8/layout/process2"/>
    <dgm:cxn modelId="{19D7502E-00BB-DD41-A58F-788B426F0404}" srcId="{0263F4DE-CC2B-422C-A593-EBB3CCF11870}" destId="{10256E76-0FA1-FE4E-8DC8-57207B6FE19E}" srcOrd="2" destOrd="0" parTransId="{E5ECEE68-FFCE-7048-A217-7E83B058EFB6}" sibTransId="{5D19EC03-1AFA-9641-8A76-80000B3E1943}"/>
    <dgm:cxn modelId="{E3CB4B66-554F-484D-B173-6F512F2939A5}" type="presOf" srcId="{1D935AF6-6474-4B7A-83BC-03B1D175F583}" destId="{4E5488AB-8180-BB47-BA3B-30DD38534E4C}" srcOrd="0" destOrd="0" presId="urn:microsoft.com/office/officeart/2005/8/layout/process2"/>
    <dgm:cxn modelId="{2387D547-FCA9-2E4B-B155-5321D73231BF}" type="presOf" srcId="{4185497C-EE50-A74D-90F7-24AE29EB811B}" destId="{2B009455-52E9-6C49-8F59-0A50A0933224}" srcOrd="0" destOrd="0" presId="urn:microsoft.com/office/officeart/2005/8/layout/process2"/>
    <dgm:cxn modelId="{A1F04168-0D66-9D41-BB18-73A157CF2530}" srcId="{0263F4DE-CC2B-422C-A593-EBB3CCF11870}" destId="{4185497C-EE50-A74D-90F7-24AE29EB811B}" srcOrd="3" destOrd="0" parTransId="{F4311EF9-2E3C-C043-A64C-BA6C71F97846}" sibTransId="{DDFE90EA-66F4-8F47-ABFC-A5BA3B9684DA}"/>
    <dgm:cxn modelId="{8CAD8D59-BE0A-BA40-9187-95716101485D}" type="presOf" srcId="{156799EE-D3C7-4C42-99C1-F98A80DA11A5}" destId="{71FFA9E4-0D87-BB48-AAA8-F7EC714DF045}" srcOrd="0" destOrd="0" presId="urn:microsoft.com/office/officeart/2005/8/layout/process2"/>
    <dgm:cxn modelId="{B6300087-3172-9B4E-BABE-150A663241FA}" type="presOf" srcId="{0263F4DE-CC2B-422C-A593-EBB3CCF11870}" destId="{EC4F028A-391F-7D43-8B25-49EB95913F2C}" srcOrd="0" destOrd="0" presId="urn:microsoft.com/office/officeart/2005/8/layout/process2"/>
    <dgm:cxn modelId="{09ADAA8B-DD9F-4E74-B4BB-B8E26B126CD4}" srcId="{0263F4DE-CC2B-422C-A593-EBB3CCF11870}" destId="{156799EE-D3C7-4C42-99C1-F98A80DA11A5}" srcOrd="4" destOrd="0" parTransId="{DBA599FC-62DA-456B-BFD4-4DEF42DBF63C}" sibTransId="{9B19B4F3-15C4-4BA4-9CDB-7D8F76EF726F}"/>
    <dgm:cxn modelId="{66A10192-6829-224E-B4CE-838711C0C2C6}" type="presOf" srcId="{DDFE90EA-66F4-8F47-ABFC-A5BA3B9684DA}" destId="{EB41AC89-3DBA-2045-9958-52EDFFF9E2C8}" srcOrd="0" destOrd="0" presId="urn:microsoft.com/office/officeart/2005/8/layout/process2"/>
    <dgm:cxn modelId="{A70CC2A0-8759-6B4C-8D68-1C7F25C00F9B}" type="presOf" srcId="{10256E76-0FA1-FE4E-8DC8-57207B6FE19E}" destId="{59FF25F1-050B-5449-90AA-1AE327F1B8AE}" srcOrd="0" destOrd="0" presId="urn:microsoft.com/office/officeart/2005/8/layout/process2"/>
    <dgm:cxn modelId="{F9F6A3B3-99B4-4A4A-B771-DE794DAE9613}" srcId="{0263F4DE-CC2B-422C-A593-EBB3CCF11870}" destId="{1D935AF6-6474-4B7A-83BC-03B1D175F583}" srcOrd="0" destOrd="0" parTransId="{E8C9C9F8-3690-48B9-971B-C56B9596AAA4}" sibTransId="{EF375098-3046-43C9-8BDF-5AEA3BA2925F}"/>
    <dgm:cxn modelId="{9A1F7CB8-8442-7A49-8C2A-A76164761739}" type="presOf" srcId="{2E99896F-1B2E-3541-91CD-2E05CAA104F2}" destId="{FEEBEC89-443F-674F-BD99-859F7E2EBD45}" srcOrd="0" destOrd="0" presId="urn:microsoft.com/office/officeart/2005/8/layout/process2"/>
    <dgm:cxn modelId="{4E5D08C3-6AC8-0F44-8A6F-452FB1B0DE45}" type="presOf" srcId="{EF375098-3046-43C9-8BDF-5AEA3BA2925F}" destId="{F6D52076-E291-924A-925E-84D7AA805ECB}" srcOrd="1" destOrd="0" presId="urn:microsoft.com/office/officeart/2005/8/layout/process2"/>
    <dgm:cxn modelId="{D8AB5DE3-8A40-204B-B83C-C8BE792A94D5}" type="presOf" srcId="{5D19EC03-1AFA-9641-8A76-80000B3E1943}" destId="{7D85DED7-1734-E547-9F32-2F138FD7312B}" srcOrd="0" destOrd="0" presId="urn:microsoft.com/office/officeart/2005/8/layout/process2"/>
    <dgm:cxn modelId="{DAF986EF-4C64-1A42-BC3C-D37EFEC0E822}" type="presOf" srcId="{EF375098-3046-43C9-8BDF-5AEA3BA2925F}" destId="{E6DCCD8D-B331-C94D-841E-C84281EC45BB}" srcOrd="0" destOrd="0" presId="urn:microsoft.com/office/officeart/2005/8/layout/process2"/>
    <dgm:cxn modelId="{4DF9A0F2-7999-A341-A5FD-2D1157D988C4}" type="presOf" srcId="{40D59D32-037E-0B44-B487-BAF96EAB713F}" destId="{6D027594-BD29-9E41-9E7D-2031052316C6}" srcOrd="1" destOrd="0" presId="urn:microsoft.com/office/officeart/2005/8/layout/process2"/>
    <dgm:cxn modelId="{73519EF6-2E0A-364F-82E5-CE744BD1B3E1}" type="presOf" srcId="{40D59D32-037E-0B44-B487-BAF96EAB713F}" destId="{B910AC36-77D0-2F43-A332-755D7DC1DE7D}" srcOrd="0" destOrd="0" presId="urn:microsoft.com/office/officeart/2005/8/layout/process2"/>
    <dgm:cxn modelId="{8D1FB904-BABB-BE41-A510-1A5283352E2C}" type="presParOf" srcId="{EC4F028A-391F-7D43-8B25-49EB95913F2C}" destId="{4E5488AB-8180-BB47-BA3B-30DD38534E4C}" srcOrd="0" destOrd="0" presId="urn:microsoft.com/office/officeart/2005/8/layout/process2"/>
    <dgm:cxn modelId="{1EB0D69F-452B-C647-A254-09519D515741}" type="presParOf" srcId="{EC4F028A-391F-7D43-8B25-49EB95913F2C}" destId="{E6DCCD8D-B331-C94D-841E-C84281EC45BB}" srcOrd="1" destOrd="0" presId="urn:microsoft.com/office/officeart/2005/8/layout/process2"/>
    <dgm:cxn modelId="{54B82D90-6271-A446-8958-6C87373DB576}" type="presParOf" srcId="{E6DCCD8D-B331-C94D-841E-C84281EC45BB}" destId="{F6D52076-E291-924A-925E-84D7AA805ECB}" srcOrd="0" destOrd="0" presId="urn:microsoft.com/office/officeart/2005/8/layout/process2"/>
    <dgm:cxn modelId="{3015D74F-2586-724E-9BFC-F9BF66DA6A8C}" type="presParOf" srcId="{EC4F028A-391F-7D43-8B25-49EB95913F2C}" destId="{FEEBEC89-443F-674F-BD99-859F7E2EBD45}" srcOrd="2" destOrd="0" presId="urn:microsoft.com/office/officeart/2005/8/layout/process2"/>
    <dgm:cxn modelId="{6C718214-F699-0F4A-8E5F-A92BE50C1E0F}" type="presParOf" srcId="{EC4F028A-391F-7D43-8B25-49EB95913F2C}" destId="{B910AC36-77D0-2F43-A332-755D7DC1DE7D}" srcOrd="3" destOrd="0" presId="urn:microsoft.com/office/officeart/2005/8/layout/process2"/>
    <dgm:cxn modelId="{FC04F2BC-676B-234A-8C27-15D3D3252348}" type="presParOf" srcId="{B910AC36-77D0-2F43-A332-755D7DC1DE7D}" destId="{6D027594-BD29-9E41-9E7D-2031052316C6}" srcOrd="0" destOrd="0" presId="urn:microsoft.com/office/officeart/2005/8/layout/process2"/>
    <dgm:cxn modelId="{A7E36B38-5829-234A-905E-EAFD9BBCD3D6}" type="presParOf" srcId="{EC4F028A-391F-7D43-8B25-49EB95913F2C}" destId="{59FF25F1-050B-5449-90AA-1AE327F1B8AE}" srcOrd="4" destOrd="0" presId="urn:microsoft.com/office/officeart/2005/8/layout/process2"/>
    <dgm:cxn modelId="{61D59E7E-92A9-4942-AB96-D166CEDEC190}" type="presParOf" srcId="{EC4F028A-391F-7D43-8B25-49EB95913F2C}" destId="{7D85DED7-1734-E547-9F32-2F138FD7312B}" srcOrd="5" destOrd="0" presId="urn:microsoft.com/office/officeart/2005/8/layout/process2"/>
    <dgm:cxn modelId="{73A3C7F2-769E-454F-8238-5082381255E1}" type="presParOf" srcId="{7D85DED7-1734-E547-9F32-2F138FD7312B}" destId="{FDEBC617-27AB-EB48-94A3-20F9EA61B6BB}" srcOrd="0" destOrd="0" presId="urn:microsoft.com/office/officeart/2005/8/layout/process2"/>
    <dgm:cxn modelId="{A4A3884B-D2ED-0044-83D1-7B2AD1A41307}" type="presParOf" srcId="{EC4F028A-391F-7D43-8B25-49EB95913F2C}" destId="{2B009455-52E9-6C49-8F59-0A50A0933224}" srcOrd="6" destOrd="0" presId="urn:microsoft.com/office/officeart/2005/8/layout/process2"/>
    <dgm:cxn modelId="{4582535C-B007-7B4C-A2D8-358B186F7D0A}" type="presParOf" srcId="{EC4F028A-391F-7D43-8B25-49EB95913F2C}" destId="{EB41AC89-3DBA-2045-9958-52EDFFF9E2C8}" srcOrd="7" destOrd="0" presId="urn:microsoft.com/office/officeart/2005/8/layout/process2"/>
    <dgm:cxn modelId="{0F355A83-BAB2-1441-8F67-7F6EFC7EEDB0}" type="presParOf" srcId="{EB41AC89-3DBA-2045-9958-52EDFFF9E2C8}" destId="{409AECF0-7618-5244-8B81-9EDF0E7C383A}" srcOrd="0" destOrd="0" presId="urn:microsoft.com/office/officeart/2005/8/layout/process2"/>
    <dgm:cxn modelId="{D51145C6-2FC1-AD49-92DF-1CEEDE20F99E}" type="presParOf" srcId="{EC4F028A-391F-7D43-8B25-49EB95913F2C}" destId="{71FFA9E4-0D87-BB48-AAA8-F7EC714DF045}"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B70700-D2C4-4C6C-AC72-E2DBDDF4DCE7}"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D7D07863-84F1-4656-A0AF-15B184B615A7}">
      <dgm:prSet custT="1"/>
      <dgm:spPr/>
      <dgm:t>
        <a:bodyPr/>
        <a:lstStyle/>
        <a:p>
          <a:r>
            <a:rPr lang="en-US" sz="2000" dirty="0">
              <a:latin typeface="Arial" panose="020B0604020202020204" pitchFamily="34" charset="0"/>
              <a:cs typeface="Arial" panose="020B0604020202020204" pitchFamily="34" charset="0"/>
            </a:rPr>
            <a:t>Proposals were introduced to deal with the impacts of the 2017/2018 fires as well as mitigation measures for potential future fires. Senator Dodd worked in a Conference Committee on numerous proposals for this bill, including one from the Governor</a:t>
          </a:r>
        </a:p>
      </dgm:t>
    </dgm:pt>
    <dgm:pt modelId="{B8571E22-358E-4212-B82E-209C460BE4A7}" type="parTrans" cxnId="{76ED5A1E-A210-4A05-B391-8B90EF6E8ECD}">
      <dgm:prSet/>
      <dgm:spPr/>
      <dgm:t>
        <a:bodyPr/>
        <a:lstStyle/>
        <a:p>
          <a:endParaRPr lang="en-US"/>
        </a:p>
      </dgm:t>
    </dgm:pt>
    <dgm:pt modelId="{180570E9-2594-4878-B93A-22CEB6872201}" type="sibTrans" cxnId="{76ED5A1E-A210-4A05-B391-8B90EF6E8ECD}">
      <dgm:prSet/>
      <dgm:spPr/>
      <dgm:t>
        <a:bodyPr/>
        <a:lstStyle/>
        <a:p>
          <a:endParaRPr lang="en-US"/>
        </a:p>
      </dgm:t>
    </dgm:pt>
    <dgm:pt modelId="{7EDB7C3D-3C3F-4175-84DB-D3ACCAE937C8}">
      <dgm:prSet custT="1"/>
      <dgm:spPr/>
      <dgm:t>
        <a:bodyPr/>
        <a:lstStyle/>
        <a:p>
          <a:r>
            <a:rPr lang="en-US" sz="2000" dirty="0">
              <a:latin typeface="Arial" panose="020B0604020202020204" pitchFamily="34" charset="0"/>
              <a:cs typeface="Arial" panose="020B0604020202020204" pitchFamily="34" charset="0"/>
            </a:rPr>
            <a:t>SB 901 makes major changes to electrical and gas utility wildfire planning, resiliency and safety maintenance procedures, and sets </a:t>
          </a:r>
          <a:r>
            <a:rPr lang="en-US" sz="2000" b="1" dirty="0">
              <a:latin typeface="Arial" panose="020B0604020202020204" pitchFamily="34" charset="0"/>
              <a:cs typeface="Arial" panose="020B0604020202020204" pitchFamily="34" charset="0"/>
            </a:rPr>
            <a:t>up </a:t>
          </a:r>
          <a:r>
            <a:rPr lang="en-US" sz="2000" b="0" dirty="0">
              <a:latin typeface="Arial" panose="020B0604020202020204" pitchFamily="34" charset="0"/>
              <a:cs typeface="Arial" panose="020B0604020202020204" pitchFamily="34" charset="0"/>
            </a:rPr>
            <a:t>long range rate-payer reimbursement for utility liability for wildfire damages caused by utilities</a:t>
          </a:r>
        </a:p>
      </dgm:t>
    </dgm:pt>
    <dgm:pt modelId="{DA3D259D-0FF5-4CDC-B2BE-8165692214F1}" type="parTrans" cxnId="{5A41C052-DD7D-4898-AD41-965590755447}">
      <dgm:prSet/>
      <dgm:spPr/>
      <dgm:t>
        <a:bodyPr/>
        <a:lstStyle/>
        <a:p>
          <a:endParaRPr lang="en-US"/>
        </a:p>
      </dgm:t>
    </dgm:pt>
    <dgm:pt modelId="{9D2D293B-488F-45BA-A00C-94CDE4CBEE8B}" type="sibTrans" cxnId="{5A41C052-DD7D-4898-AD41-965590755447}">
      <dgm:prSet/>
      <dgm:spPr/>
      <dgm:t>
        <a:bodyPr/>
        <a:lstStyle/>
        <a:p>
          <a:endParaRPr lang="en-US"/>
        </a:p>
      </dgm:t>
    </dgm:pt>
    <dgm:pt modelId="{2D0800BE-C0EC-447C-BB01-42248CBE41BE}">
      <dgm:prSet custT="1"/>
      <dgm:spPr/>
      <dgm:t>
        <a:bodyPr/>
        <a:lstStyle/>
        <a:p>
          <a:r>
            <a:rPr lang="en-US" sz="2000" dirty="0">
              <a:latin typeface="Arial" panose="020B0604020202020204" pitchFamily="34" charset="0"/>
              <a:cs typeface="Arial" panose="020B0604020202020204" pitchFamily="34" charset="0"/>
            </a:rPr>
            <a:t>Of interest to planners: bill requires OPR to update its guidance document “Fire Hazard Planning General Plan Technical Advice Series” in conjunction with HCD, OES, and Cal Fire and other fire and safety experts – requires it to include specific land use strategies to reduce fire risk to buildings, infrastructure and communities</a:t>
          </a:r>
          <a:r>
            <a:rPr lang="en-US" sz="1600" dirty="0">
              <a:latin typeface="Arial" panose="020B0604020202020204" pitchFamily="34" charset="0"/>
              <a:cs typeface="Arial" panose="020B0604020202020204" pitchFamily="34" charset="0"/>
            </a:rPr>
            <a:t> </a:t>
          </a:r>
        </a:p>
      </dgm:t>
    </dgm:pt>
    <dgm:pt modelId="{9D332D85-0280-48BA-BD82-C20453B53DA9}" type="parTrans" cxnId="{58E1AF55-9B9E-4B9C-941C-96F3C76AB0A6}">
      <dgm:prSet/>
      <dgm:spPr/>
      <dgm:t>
        <a:bodyPr/>
        <a:lstStyle/>
        <a:p>
          <a:endParaRPr lang="en-US"/>
        </a:p>
      </dgm:t>
    </dgm:pt>
    <dgm:pt modelId="{08085BB1-5732-4B74-B8E7-F2B8111EA2F5}" type="sibTrans" cxnId="{58E1AF55-9B9E-4B9C-941C-96F3C76AB0A6}">
      <dgm:prSet/>
      <dgm:spPr/>
      <dgm:t>
        <a:bodyPr/>
        <a:lstStyle/>
        <a:p>
          <a:endParaRPr lang="en-US"/>
        </a:p>
      </dgm:t>
    </dgm:pt>
    <dgm:pt modelId="{46A5BDE2-41AD-43F0-9F08-E471C719C0A8}">
      <dgm:prSet custT="1"/>
      <dgm:spPr/>
      <dgm:t>
        <a:bodyPr/>
        <a:lstStyle/>
        <a:p>
          <a:r>
            <a:rPr lang="en-US" sz="2000" b="1" dirty="0"/>
            <a:t>NEUTRAL </a:t>
          </a:r>
          <a:r>
            <a:rPr lang="mr-IN" sz="2000" b="1" dirty="0"/>
            <a:t>–</a:t>
          </a:r>
          <a:r>
            <a:rPr lang="en-US" sz="2000" b="1" dirty="0"/>
            <a:t> SIGNED BY THE GOVERNOR</a:t>
          </a:r>
          <a:endParaRPr lang="en-US" sz="2000" dirty="0"/>
        </a:p>
      </dgm:t>
    </dgm:pt>
    <dgm:pt modelId="{7128CB15-6526-4062-A12E-D33AAE1AAEF3}" type="parTrans" cxnId="{D388542D-23CF-44B7-A5E1-D920B8758690}">
      <dgm:prSet/>
      <dgm:spPr/>
      <dgm:t>
        <a:bodyPr/>
        <a:lstStyle/>
        <a:p>
          <a:endParaRPr lang="en-US"/>
        </a:p>
      </dgm:t>
    </dgm:pt>
    <dgm:pt modelId="{596820D3-6F28-483C-8132-E13BA7AAD149}" type="sibTrans" cxnId="{D388542D-23CF-44B7-A5E1-D920B8758690}">
      <dgm:prSet/>
      <dgm:spPr/>
      <dgm:t>
        <a:bodyPr/>
        <a:lstStyle/>
        <a:p>
          <a:endParaRPr lang="en-US"/>
        </a:p>
      </dgm:t>
    </dgm:pt>
    <dgm:pt modelId="{34B3F3E4-4568-914F-A3B2-524F68B11D6B}" type="pres">
      <dgm:prSet presAssocID="{7DB70700-D2C4-4C6C-AC72-E2DBDDF4DCE7}" presName="Name0" presStyleCnt="0">
        <dgm:presLayoutVars>
          <dgm:dir/>
          <dgm:animLvl val="lvl"/>
          <dgm:resizeHandles val="exact"/>
        </dgm:presLayoutVars>
      </dgm:prSet>
      <dgm:spPr/>
    </dgm:pt>
    <dgm:pt modelId="{5341D341-2D58-1642-B8D5-8DA3FFAF1BD9}" type="pres">
      <dgm:prSet presAssocID="{46A5BDE2-41AD-43F0-9F08-E471C719C0A8}" presName="boxAndChildren" presStyleCnt="0"/>
      <dgm:spPr/>
    </dgm:pt>
    <dgm:pt modelId="{1224B344-D7B6-6448-900F-74462D9C25B8}" type="pres">
      <dgm:prSet presAssocID="{46A5BDE2-41AD-43F0-9F08-E471C719C0A8}" presName="parentTextBox" presStyleLbl="node1" presStyleIdx="0" presStyleCnt="4"/>
      <dgm:spPr/>
    </dgm:pt>
    <dgm:pt modelId="{57F3CBEB-CA3F-9C4D-BE4A-2FBB1C525693}" type="pres">
      <dgm:prSet presAssocID="{08085BB1-5732-4B74-B8E7-F2B8111EA2F5}" presName="sp" presStyleCnt="0"/>
      <dgm:spPr/>
    </dgm:pt>
    <dgm:pt modelId="{D1D93902-0EA4-7E41-98C4-A675AF9F4725}" type="pres">
      <dgm:prSet presAssocID="{2D0800BE-C0EC-447C-BB01-42248CBE41BE}" presName="arrowAndChildren" presStyleCnt="0"/>
      <dgm:spPr/>
    </dgm:pt>
    <dgm:pt modelId="{1BD2303A-0234-074B-9626-3A6467FB5274}" type="pres">
      <dgm:prSet presAssocID="{2D0800BE-C0EC-447C-BB01-42248CBE41BE}" presName="parentTextArrow" presStyleLbl="node1" presStyleIdx="1" presStyleCnt="4" custScaleY="280084"/>
      <dgm:spPr/>
    </dgm:pt>
    <dgm:pt modelId="{A388F66C-AB37-974F-BC42-409C58BE3D12}" type="pres">
      <dgm:prSet presAssocID="{9D2D293B-488F-45BA-A00C-94CDE4CBEE8B}" presName="sp" presStyleCnt="0"/>
      <dgm:spPr/>
    </dgm:pt>
    <dgm:pt modelId="{019BA5C1-99F2-C944-99B4-300A7F70DF35}" type="pres">
      <dgm:prSet presAssocID="{7EDB7C3D-3C3F-4175-84DB-D3ACCAE937C8}" presName="arrowAndChildren" presStyleCnt="0"/>
      <dgm:spPr/>
    </dgm:pt>
    <dgm:pt modelId="{A207C6C9-7F49-CA42-80BC-36CF8EF23A6A}" type="pres">
      <dgm:prSet presAssocID="{7EDB7C3D-3C3F-4175-84DB-D3ACCAE937C8}" presName="parentTextArrow" presStyleLbl="node1" presStyleIdx="2" presStyleCnt="4" custScaleY="201367"/>
      <dgm:spPr/>
    </dgm:pt>
    <dgm:pt modelId="{536DACD4-7120-024C-9C3A-18F0AD976936}" type="pres">
      <dgm:prSet presAssocID="{180570E9-2594-4878-B93A-22CEB6872201}" presName="sp" presStyleCnt="0"/>
      <dgm:spPr/>
    </dgm:pt>
    <dgm:pt modelId="{05E9769D-C6FB-D14B-B16C-94EC7189BE26}" type="pres">
      <dgm:prSet presAssocID="{D7D07863-84F1-4656-A0AF-15B184B615A7}" presName="arrowAndChildren" presStyleCnt="0"/>
      <dgm:spPr/>
    </dgm:pt>
    <dgm:pt modelId="{DE12504D-D5E0-C447-B9BC-2C7BD64033EE}" type="pres">
      <dgm:prSet presAssocID="{D7D07863-84F1-4656-A0AF-15B184B615A7}" presName="parentTextArrow" presStyleLbl="node1" presStyleIdx="3" presStyleCnt="4" custScaleY="219285"/>
      <dgm:spPr/>
    </dgm:pt>
  </dgm:ptLst>
  <dgm:cxnLst>
    <dgm:cxn modelId="{8534DF02-F7C3-514F-A266-DC8932EA4399}" type="presOf" srcId="{46A5BDE2-41AD-43F0-9F08-E471C719C0A8}" destId="{1224B344-D7B6-6448-900F-74462D9C25B8}" srcOrd="0" destOrd="0" presId="urn:microsoft.com/office/officeart/2005/8/layout/process4"/>
    <dgm:cxn modelId="{76ED5A1E-A210-4A05-B391-8B90EF6E8ECD}" srcId="{7DB70700-D2C4-4C6C-AC72-E2DBDDF4DCE7}" destId="{D7D07863-84F1-4656-A0AF-15B184B615A7}" srcOrd="0" destOrd="0" parTransId="{B8571E22-358E-4212-B82E-209C460BE4A7}" sibTransId="{180570E9-2594-4878-B93A-22CEB6872201}"/>
    <dgm:cxn modelId="{67945D25-8874-8544-AC3B-BB8F67EB6D44}" type="presOf" srcId="{D7D07863-84F1-4656-A0AF-15B184B615A7}" destId="{DE12504D-D5E0-C447-B9BC-2C7BD64033EE}" srcOrd="0" destOrd="0" presId="urn:microsoft.com/office/officeart/2005/8/layout/process4"/>
    <dgm:cxn modelId="{D388542D-23CF-44B7-A5E1-D920B8758690}" srcId="{7DB70700-D2C4-4C6C-AC72-E2DBDDF4DCE7}" destId="{46A5BDE2-41AD-43F0-9F08-E471C719C0A8}" srcOrd="3" destOrd="0" parTransId="{7128CB15-6526-4062-A12E-D33AAE1AAEF3}" sibTransId="{596820D3-6F28-483C-8132-E13BA7AAD149}"/>
    <dgm:cxn modelId="{D2587C45-074A-0142-B8C6-73E89918C601}" type="presOf" srcId="{7DB70700-D2C4-4C6C-AC72-E2DBDDF4DCE7}" destId="{34B3F3E4-4568-914F-A3B2-524F68B11D6B}" srcOrd="0" destOrd="0" presId="urn:microsoft.com/office/officeart/2005/8/layout/process4"/>
    <dgm:cxn modelId="{5A41C052-DD7D-4898-AD41-965590755447}" srcId="{7DB70700-D2C4-4C6C-AC72-E2DBDDF4DCE7}" destId="{7EDB7C3D-3C3F-4175-84DB-D3ACCAE937C8}" srcOrd="1" destOrd="0" parTransId="{DA3D259D-0FF5-4CDC-B2BE-8165692214F1}" sibTransId="{9D2D293B-488F-45BA-A00C-94CDE4CBEE8B}"/>
    <dgm:cxn modelId="{58E1AF55-9B9E-4B9C-941C-96F3C76AB0A6}" srcId="{7DB70700-D2C4-4C6C-AC72-E2DBDDF4DCE7}" destId="{2D0800BE-C0EC-447C-BB01-42248CBE41BE}" srcOrd="2" destOrd="0" parTransId="{9D332D85-0280-48BA-BD82-C20453B53DA9}" sibTransId="{08085BB1-5732-4B74-B8E7-F2B8111EA2F5}"/>
    <dgm:cxn modelId="{A1D538DE-2836-F845-B8FF-956B16A0A056}" type="presOf" srcId="{2D0800BE-C0EC-447C-BB01-42248CBE41BE}" destId="{1BD2303A-0234-074B-9626-3A6467FB5274}" srcOrd="0" destOrd="0" presId="urn:microsoft.com/office/officeart/2005/8/layout/process4"/>
    <dgm:cxn modelId="{31C915EF-4732-9342-9B91-FD4AC1C95AAD}" type="presOf" srcId="{7EDB7C3D-3C3F-4175-84DB-D3ACCAE937C8}" destId="{A207C6C9-7F49-CA42-80BC-36CF8EF23A6A}" srcOrd="0" destOrd="0" presId="urn:microsoft.com/office/officeart/2005/8/layout/process4"/>
    <dgm:cxn modelId="{1E721869-DEE5-4542-9127-D7AFFBA8149B}" type="presParOf" srcId="{34B3F3E4-4568-914F-A3B2-524F68B11D6B}" destId="{5341D341-2D58-1642-B8D5-8DA3FFAF1BD9}" srcOrd="0" destOrd="0" presId="urn:microsoft.com/office/officeart/2005/8/layout/process4"/>
    <dgm:cxn modelId="{C651F35D-8F3D-0A45-8A43-8ECEB157CB52}" type="presParOf" srcId="{5341D341-2D58-1642-B8D5-8DA3FFAF1BD9}" destId="{1224B344-D7B6-6448-900F-74462D9C25B8}" srcOrd="0" destOrd="0" presId="urn:microsoft.com/office/officeart/2005/8/layout/process4"/>
    <dgm:cxn modelId="{0BF96E6B-D09A-114D-B80C-B5314950CA92}" type="presParOf" srcId="{34B3F3E4-4568-914F-A3B2-524F68B11D6B}" destId="{57F3CBEB-CA3F-9C4D-BE4A-2FBB1C525693}" srcOrd="1" destOrd="0" presId="urn:microsoft.com/office/officeart/2005/8/layout/process4"/>
    <dgm:cxn modelId="{18B168B8-C42C-2141-8FB1-A3730F66363C}" type="presParOf" srcId="{34B3F3E4-4568-914F-A3B2-524F68B11D6B}" destId="{D1D93902-0EA4-7E41-98C4-A675AF9F4725}" srcOrd="2" destOrd="0" presId="urn:microsoft.com/office/officeart/2005/8/layout/process4"/>
    <dgm:cxn modelId="{577539C7-BB93-8049-99D8-8CEC9C9EBB6C}" type="presParOf" srcId="{D1D93902-0EA4-7E41-98C4-A675AF9F4725}" destId="{1BD2303A-0234-074B-9626-3A6467FB5274}" srcOrd="0" destOrd="0" presId="urn:microsoft.com/office/officeart/2005/8/layout/process4"/>
    <dgm:cxn modelId="{0DB051BE-4E93-C344-98A8-5364FC7ECC31}" type="presParOf" srcId="{34B3F3E4-4568-914F-A3B2-524F68B11D6B}" destId="{A388F66C-AB37-974F-BC42-409C58BE3D12}" srcOrd="3" destOrd="0" presId="urn:microsoft.com/office/officeart/2005/8/layout/process4"/>
    <dgm:cxn modelId="{4963B082-9839-284D-A940-4D46E9BCF3FF}" type="presParOf" srcId="{34B3F3E4-4568-914F-A3B2-524F68B11D6B}" destId="{019BA5C1-99F2-C944-99B4-300A7F70DF35}" srcOrd="4" destOrd="0" presId="urn:microsoft.com/office/officeart/2005/8/layout/process4"/>
    <dgm:cxn modelId="{90BC88B5-01BE-A14A-AC08-5B4268BC8427}" type="presParOf" srcId="{019BA5C1-99F2-C944-99B4-300A7F70DF35}" destId="{A207C6C9-7F49-CA42-80BC-36CF8EF23A6A}" srcOrd="0" destOrd="0" presId="urn:microsoft.com/office/officeart/2005/8/layout/process4"/>
    <dgm:cxn modelId="{B330F327-0684-6D43-8B31-40970E91396F}" type="presParOf" srcId="{34B3F3E4-4568-914F-A3B2-524F68B11D6B}" destId="{536DACD4-7120-024C-9C3A-18F0AD976936}" srcOrd="5" destOrd="0" presId="urn:microsoft.com/office/officeart/2005/8/layout/process4"/>
    <dgm:cxn modelId="{15AA3A36-7C89-5F46-985A-EACE96889F89}" type="presParOf" srcId="{34B3F3E4-4568-914F-A3B2-524F68B11D6B}" destId="{05E9769D-C6FB-D14B-B16C-94EC7189BE26}" srcOrd="6" destOrd="0" presId="urn:microsoft.com/office/officeart/2005/8/layout/process4"/>
    <dgm:cxn modelId="{9022E2D2-864E-8843-8516-3AD95F3AE4B5}" type="presParOf" srcId="{05E9769D-C6FB-D14B-B16C-94EC7189BE26}" destId="{DE12504D-D5E0-C447-B9BC-2C7BD64033E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366AB95-594B-4F54-9E6A-7E1A82E23B5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6E4AF699-2FB0-4BC1-9AAF-B5DBD9AD331D}">
      <dgm:prSet custT="1"/>
      <dgm:spPr/>
      <dgm:t>
        <a:bodyPr/>
        <a:lstStyle/>
        <a:p>
          <a:r>
            <a:rPr lang="en-US" sz="2000" dirty="0">
              <a:latin typeface="Arial" panose="020B0604020202020204" pitchFamily="34" charset="0"/>
              <a:cs typeface="Arial" panose="020B0604020202020204" pitchFamily="34" charset="0"/>
            </a:rPr>
            <a:t>This makes a number of changes regarding fire prevention and forestry management to promote long-term forest health and wildfire resiliency. </a:t>
          </a:r>
        </a:p>
        <a:p>
          <a:r>
            <a:rPr lang="en-US" sz="2000" dirty="0">
              <a:latin typeface="Arial" panose="020B0604020202020204" pitchFamily="34" charset="0"/>
              <a:cs typeface="Arial" panose="020B0604020202020204" pitchFamily="34" charset="0"/>
            </a:rPr>
            <a:t>There are some specific planning provisions in the bill</a:t>
          </a:r>
        </a:p>
      </dgm:t>
    </dgm:pt>
    <dgm:pt modelId="{51C4572B-62FE-4C68-A6E7-678A378019BB}" type="parTrans" cxnId="{D009FBC7-59B2-485A-AD4E-C7458F1D657C}">
      <dgm:prSet/>
      <dgm:spPr/>
      <dgm:t>
        <a:bodyPr/>
        <a:lstStyle/>
        <a:p>
          <a:endParaRPr lang="en-US"/>
        </a:p>
      </dgm:t>
    </dgm:pt>
    <dgm:pt modelId="{5218FC9D-B1A8-4ADD-9FB5-7D5F3B67BE39}" type="sibTrans" cxnId="{D009FBC7-59B2-485A-AD4E-C7458F1D657C}">
      <dgm:prSet/>
      <dgm:spPr/>
      <dgm:t>
        <a:bodyPr/>
        <a:lstStyle/>
        <a:p>
          <a:endParaRPr lang="en-US"/>
        </a:p>
      </dgm:t>
    </dgm:pt>
    <dgm:pt modelId="{B3F7E621-1842-42CA-BE02-E0C76CFD748C}">
      <dgm:prSet custT="1"/>
      <dgm:spPr/>
      <dgm:t>
        <a:bodyPr/>
        <a:lstStyle/>
        <a:p>
          <a:r>
            <a:rPr lang="en-US" sz="2000" dirty="0">
              <a:latin typeface="Arial" panose="020B0604020202020204" pitchFamily="34" charset="0"/>
              <a:cs typeface="Arial" panose="020B0604020202020204" pitchFamily="34" charset="0"/>
            </a:rPr>
            <a:t>Generally, the bill authorizes federal, state, and local agencies to engage in collaborative forestry management</a:t>
          </a:r>
        </a:p>
        <a:p>
          <a:r>
            <a:rPr lang="en-US" sz="2000" dirty="0">
              <a:latin typeface="Arial" panose="020B0604020202020204" pitchFamily="34" charset="0"/>
              <a:cs typeface="Arial" panose="020B0604020202020204" pitchFamily="34" charset="0"/>
            </a:rPr>
            <a:t>Creates new opportunities for public and private land managers to mitigate wildfire risks</a:t>
          </a:r>
        </a:p>
        <a:p>
          <a:r>
            <a:rPr lang="en-US" sz="2000" dirty="0">
              <a:latin typeface="Arial" panose="020B0604020202020204" pitchFamily="34" charset="0"/>
              <a:cs typeface="Arial" panose="020B0604020202020204" pitchFamily="34" charset="0"/>
            </a:rPr>
            <a:t>Enhances the Department of Forestry and Fire Protection’s (CAL FIRE’s) role in identifying wildfire hazards as local governments plan for new housing and neighborhoods</a:t>
          </a:r>
        </a:p>
      </dgm:t>
    </dgm:pt>
    <dgm:pt modelId="{69666843-C3A0-4088-929E-C89C4F0FD7B8}" type="parTrans" cxnId="{2EB839AF-5497-4FAD-9644-1E3C92FA8B60}">
      <dgm:prSet/>
      <dgm:spPr/>
      <dgm:t>
        <a:bodyPr/>
        <a:lstStyle/>
        <a:p>
          <a:endParaRPr lang="en-US"/>
        </a:p>
      </dgm:t>
    </dgm:pt>
    <dgm:pt modelId="{54E93285-3109-493A-810C-8928C1242B6B}" type="sibTrans" cxnId="{2EB839AF-5497-4FAD-9644-1E3C92FA8B60}">
      <dgm:prSet/>
      <dgm:spPr/>
      <dgm:t>
        <a:bodyPr/>
        <a:lstStyle/>
        <a:p>
          <a:endParaRPr lang="en-US"/>
        </a:p>
      </dgm:t>
    </dgm:pt>
    <dgm:pt modelId="{CAFA7E26-9F79-4673-A454-5A6D1C99C032}">
      <dgm:prSet custT="1"/>
      <dgm:spPr/>
      <dgm:t>
        <a:bodyPr/>
        <a:lstStyle/>
        <a:p>
          <a:r>
            <a:rPr lang="en-US" sz="2400" dirty="0">
              <a:latin typeface="Arial" panose="020B0604020202020204" pitchFamily="34" charset="0"/>
              <a:cs typeface="Arial" panose="020B0604020202020204" pitchFamily="34" charset="0"/>
            </a:rPr>
            <a:t>Specific to land use</a:t>
          </a:r>
          <a:r>
            <a:rPr lang="en-US" sz="1900" dirty="0"/>
            <a:t>:</a:t>
          </a:r>
        </a:p>
      </dgm:t>
    </dgm:pt>
    <dgm:pt modelId="{3D5D2C26-CDF0-4AE1-8C84-EB57E04D5C89}" type="parTrans" cxnId="{B16C26B1-E937-461B-9B1D-96F2542CD697}">
      <dgm:prSet/>
      <dgm:spPr/>
      <dgm:t>
        <a:bodyPr/>
        <a:lstStyle/>
        <a:p>
          <a:endParaRPr lang="en-US"/>
        </a:p>
      </dgm:t>
    </dgm:pt>
    <dgm:pt modelId="{BA80DDEF-E54D-4C07-A86E-D11A59D56ECF}" type="sibTrans" cxnId="{B16C26B1-E937-461B-9B1D-96F2542CD697}">
      <dgm:prSet/>
      <dgm:spPr/>
      <dgm:t>
        <a:bodyPr/>
        <a:lstStyle/>
        <a:p>
          <a:endParaRPr lang="en-US"/>
        </a:p>
      </dgm:t>
    </dgm:pt>
    <dgm:pt modelId="{A585C18F-716B-4E8D-A95E-FFC58094EAA5}">
      <dgm:prSet custT="1"/>
      <dgm:spPr/>
      <dgm:t>
        <a:bodyPr/>
        <a:lstStyle/>
        <a:p>
          <a:r>
            <a:rPr lang="en-US" sz="1900" dirty="0">
              <a:latin typeface="Arial" panose="020B0604020202020204" pitchFamily="34" charset="0"/>
              <a:cs typeface="Arial" panose="020B0604020202020204" pitchFamily="34" charset="0"/>
            </a:rPr>
            <a:t>Requires a local agency to transmit a copy of its adopted ordinance designating very high fire hazard severity (VHFHS) zones to CAL FIRE</a:t>
          </a:r>
        </a:p>
      </dgm:t>
    </dgm:pt>
    <dgm:pt modelId="{6871E62B-F782-4937-A8EF-95BDE18CCC1E}" type="parTrans" cxnId="{545165AC-4A5D-47FC-8E6B-C390F4F2638B}">
      <dgm:prSet/>
      <dgm:spPr/>
      <dgm:t>
        <a:bodyPr/>
        <a:lstStyle/>
        <a:p>
          <a:endParaRPr lang="en-US"/>
        </a:p>
      </dgm:t>
    </dgm:pt>
    <dgm:pt modelId="{4BBE82D4-551C-43CB-B6F1-B66173573149}" type="sibTrans" cxnId="{545165AC-4A5D-47FC-8E6B-C390F4F2638B}">
      <dgm:prSet/>
      <dgm:spPr/>
      <dgm:t>
        <a:bodyPr/>
        <a:lstStyle/>
        <a:p>
          <a:endParaRPr lang="en-US"/>
        </a:p>
      </dgm:t>
    </dgm:pt>
    <dgm:pt modelId="{738C9AF2-BEC5-184A-8577-EDFC3A58ADC7}" type="pres">
      <dgm:prSet presAssocID="{3366AB95-594B-4F54-9E6A-7E1A82E23B51}" presName="diagram" presStyleCnt="0">
        <dgm:presLayoutVars>
          <dgm:chPref val="1"/>
          <dgm:dir/>
          <dgm:animOne val="branch"/>
          <dgm:animLvl val="lvl"/>
          <dgm:resizeHandles val="exact"/>
        </dgm:presLayoutVars>
      </dgm:prSet>
      <dgm:spPr/>
    </dgm:pt>
    <dgm:pt modelId="{C17C876B-E4E0-7E4D-9B58-C318FE714309}" type="pres">
      <dgm:prSet presAssocID="{6E4AF699-2FB0-4BC1-9AAF-B5DBD9AD331D}" presName="root1" presStyleCnt="0"/>
      <dgm:spPr/>
    </dgm:pt>
    <dgm:pt modelId="{3D1685A1-4880-3040-9DFF-F48C9070B166}" type="pres">
      <dgm:prSet presAssocID="{6E4AF699-2FB0-4BC1-9AAF-B5DBD9AD331D}" presName="LevelOneTextNode" presStyleLbl="node0" presStyleIdx="0" presStyleCnt="3" custScaleX="240015" custLinFactNeighborX="-59" custLinFactNeighborY="-46865">
        <dgm:presLayoutVars>
          <dgm:chPref val="3"/>
        </dgm:presLayoutVars>
      </dgm:prSet>
      <dgm:spPr/>
    </dgm:pt>
    <dgm:pt modelId="{E587B5A1-ED84-094D-8437-8C72284DDB4B}" type="pres">
      <dgm:prSet presAssocID="{6E4AF699-2FB0-4BC1-9AAF-B5DBD9AD331D}" presName="level2hierChild" presStyleCnt="0"/>
      <dgm:spPr/>
    </dgm:pt>
    <dgm:pt modelId="{3873F191-E916-6744-BE56-8DE6F221CE09}" type="pres">
      <dgm:prSet presAssocID="{B3F7E621-1842-42CA-BE02-E0C76CFD748C}" presName="root1" presStyleCnt="0"/>
      <dgm:spPr/>
    </dgm:pt>
    <dgm:pt modelId="{A2AC8FB3-A419-8941-90DE-5256D6201818}" type="pres">
      <dgm:prSet presAssocID="{B3F7E621-1842-42CA-BE02-E0C76CFD748C}" presName="LevelOneTextNode" presStyleLbl="node0" presStyleIdx="1" presStyleCnt="3" custAng="0" custScaleX="240015" custScaleY="163549" custLinFactNeighborX="-59" custLinFactNeighborY="-9384">
        <dgm:presLayoutVars>
          <dgm:chPref val="3"/>
        </dgm:presLayoutVars>
      </dgm:prSet>
      <dgm:spPr/>
    </dgm:pt>
    <dgm:pt modelId="{EC8150D6-20B8-F240-94B9-CF30BC0D6A8D}" type="pres">
      <dgm:prSet presAssocID="{B3F7E621-1842-42CA-BE02-E0C76CFD748C}" presName="level2hierChild" presStyleCnt="0"/>
      <dgm:spPr/>
    </dgm:pt>
    <dgm:pt modelId="{F1BE526F-BC4D-8E4B-A8BB-FBD94F227058}" type="pres">
      <dgm:prSet presAssocID="{CAFA7E26-9F79-4673-A454-5A6D1C99C032}" presName="root1" presStyleCnt="0"/>
      <dgm:spPr/>
    </dgm:pt>
    <dgm:pt modelId="{0A79B997-53B5-BB4B-ACF1-8B7352FD3FB6}" type="pres">
      <dgm:prSet presAssocID="{CAFA7E26-9F79-4673-A454-5A6D1C99C032}" presName="LevelOneTextNode" presStyleLbl="node0" presStyleIdx="2" presStyleCnt="3" custLinFactNeighborX="-207" custLinFactNeighborY="-2896">
        <dgm:presLayoutVars>
          <dgm:chPref val="3"/>
        </dgm:presLayoutVars>
      </dgm:prSet>
      <dgm:spPr/>
    </dgm:pt>
    <dgm:pt modelId="{4F0E665C-76A4-3D43-BA60-B047CAF1AAFB}" type="pres">
      <dgm:prSet presAssocID="{CAFA7E26-9F79-4673-A454-5A6D1C99C032}" presName="level2hierChild" presStyleCnt="0"/>
      <dgm:spPr/>
    </dgm:pt>
    <dgm:pt modelId="{E888469F-17B1-0D4E-A750-0E315AB9B7F7}" type="pres">
      <dgm:prSet presAssocID="{6871E62B-F782-4937-A8EF-95BDE18CCC1E}" presName="conn2-1" presStyleLbl="parChTrans1D2" presStyleIdx="0" presStyleCnt="1"/>
      <dgm:spPr/>
    </dgm:pt>
    <dgm:pt modelId="{757EE7B9-CBAE-CE47-8D2D-B29B30C2F660}" type="pres">
      <dgm:prSet presAssocID="{6871E62B-F782-4937-A8EF-95BDE18CCC1E}" presName="connTx" presStyleLbl="parChTrans1D2" presStyleIdx="0" presStyleCnt="1"/>
      <dgm:spPr/>
    </dgm:pt>
    <dgm:pt modelId="{1EE1203D-AED0-9447-B413-ED6DE56D8FC1}" type="pres">
      <dgm:prSet presAssocID="{A585C18F-716B-4E8D-A95E-FFC58094EAA5}" presName="root2" presStyleCnt="0"/>
      <dgm:spPr/>
    </dgm:pt>
    <dgm:pt modelId="{917966AD-98B8-6640-B8ED-D778E77DF94B}" type="pres">
      <dgm:prSet presAssocID="{A585C18F-716B-4E8D-A95E-FFC58094EAA5}" presName="LevelTwoTextNode" presStyleLbl="node2" presStyleIdx="0" presStyleCnt="1" custScaleX="102961">
        <dgm:presLayoutVars>
          <dgm:chPref val="3"/>
        </dgm:presLayoutVars>
      </dgm:prSet>
      <dgm:spPr/>
    </dgm:pt>
    <dgm:pt modelId="{3F20931A-17CD-3543-BF30-4513BC3B2870}" type="pres">
      <dgm:prSet presAssocID="{A585C18F-716B-4E8D-A95E-FFC58094EAA5}" presName="level3hierChild" presStyleCnt="0"/>
      <dgm:spPr/>
    </dgm:pt>
  </dgm:ptLst>
  <dgm:cxnLst>
    <dgm:cxn modelId="{1036CB6D-83B5-624B-975E-C7B512C97610}" type="presOf" srcId="{CAFA7E26-9F79-4673-A454-5A6D1C99C032}" destId="{0A79B997-53B5-BB4B-ACF1-8B7352FD3FB6}" srcOrd="0" destOrd="0" presId="urn:microsoft.com/office/officeart/2005/8/layout/hierarchy2"/>
    <dgm:cxn modelId="{07B2226F-42F9-4542-9B2E-7AC578163D3D}" type="presOf" srcId="{6871E62B-F782-4937-A8EF-95BDE18CCC1E}" destId="{E888469F-17B1-0D4E-A750-0E315AB9B7F7}" srcOrd="0" destOrd="0" presId="urn:microsoft.com/office/officeart/2005/8/layout/hierarchy2"/>
    <dgm:cxn modelId="{29A9D688-4BF8-D040-8F82-D74FEBAD63B5}" type="presOf" srcId="{B3F7E621-1842-42CA-BE02-E0C76CFD748C}" destId="{A2AC8FB3-A419-8941-90DE-5256D6201818}" srcOrd="0" destOrd="0" presId="urn:microsoft.com/office/officeart/2005/8/layout/hierarchy2"/>
    <dgm:cxn modelId="{1427DA88-9B0D-F84B-9319-4B39B6FEE326}" type="presOf" srcId="{A585C18F-716B-4E8D-A95E-FFC58094EAA5}" destId="{917966AD-98B8-6640-B8ED-D778E77DF94B}" srcOrd="0" destOrd="0" presId="urn:microsoft.com/office/officeart/2005/8/layout/hierarchy2"/>
    <dgm:cxn modelId="{545165AC-4A5D-47FC-8E6B-C390F4F2638B}" srcId="{CAFA7E26-9F79-4673-A454-5A6D1C99C032}" destId="{A585C18F-716B-4E8D-A95E-FFC58094EAA5}" srcOrd="0" destOrd="0" parTransId="{6871E62B-F782-4937-A8EF-95BDE18CCC1E}" sibTransId="{4BBE82D4-551C-43CB-B6F1-B66173573149}"/>
    <dgm:cxn modelId="{2EB839AF-5497-4FAD-9644-1E3C92FA8B60}" srcId="{3366AB95-594B-4F54-9E6A-7E1A82E23B51}" destId="{B3F7E621-1842-42CA-BE02-E0C76CFD748C}" srcOrd="1" destOrd="0" parTransId="{69666843-C3A0-4088-929E-C89C4F0FD7B8}" sibTransId="{54E93285-3109-493A-810C-8928C1242B6B}"/>
    <dgm:cxn modelId="{B16C26B1-E937-461B-9B1D-96F2542CD697}" srcId="{3366AB95-594B-4F54-9E6A-7E1A82E23B51}" destId="{CAFA7E26-9F79-4673-A454-5A6D1C99C032}" srcOrd="2" destOrd="0" parTransId="{3D5D2C26-CDF0-4AE1-8C84-EB57E04D5C89}" sibTransId="{BA80DDEF-E54D-4C07-A86E-D11A59D56ECF}"/>
    <dgm:cxn modelId="{D009FBC7-59B2-485A-AD4E-C7458F1D657C}" srcId="{3366AB95-594B-4F54-9E6A-7E1A82E23B51}" destId="{6E4AF699-2FB0-4BC1-9AAF-B5DBD9AD331D}" srcOrd="0" destOrd="0" parTransId="{51C4572B-62FE-4C68-A6E7-678A378019BB}" sibTransId="{5218FC9D-B1A8-4ADD-9FB5-7D5F3B67BE39}"/>
    <dgm:cxn modelId="{4E62BDD2-028A-B046-AF67-7DEA42181AF4}" type="presOf" srcId="{6E4AF699-2FB0-4BC1-9AAF-B5DBD9AD331D}" destId="{3D1685A1-4880-3040-9DFF-F48C9070B166}" srcOrd="0" destOrd="0" presId="urn:microsoft.com/office/officeart/2005/8/layout/hierarchy2"/>
    <dgm:cxn modelId="{8B6BF3E4-8109-984E-9087-7C0F636DE83F}" type="presOf" srcId="{3366AB95-594B-4F54-9E6A-7E1A82E23B51}" destId="{738C9AF2-BEC5-184A-8577-EDFC3A58ADC7}" srcOrd="0" destOrd="0" presId="urn:microsoft.com/office/officeart/2005/8/layout/hierarchy2"/>
    <dgm:cxn modelId="{7E5DAAEC-2516-604E-8D7F-119C3EEF34C8}" type="presOf" srcId="{6871E62B-F782-4937-A8EF-95BDE18CCC1E}" destId="{757EE7B9-CBAE-CE47-8D2D-B29B30C2F660}" srcOrd="1" destOrd="0" presId="urn:microsoft.com/office/officeart/2005/8/layout/hierarchy2"/>
    <dgm:cxn modelId="{8A0DA84F-F56F-7141-9D03-4DD5DE4000F3}" type="presParOf" srcId="{738C9AF2-BEC5-184A-8577-EDFC3A58ADC7}" destId="{C17C876B-E4E0-7E4D-9B58-C318FE714309}" srcOrd="0" destOrd="0" presId="urn:microsoft.com/office/officeart/2005/8/layout/hierarchy2"/>
    <dgm:cxn modelId="{DAD00244-0251-0847-8A39-D3763E76438B}" type="presParOf" srcId="{C17C876B-E4E0-7E4D-9B58-C318FE714309}" destId="{3D1685A1-4880-3040-9DFF-F48C9070B166}" srcOrd="0" destOrd="0" presId="urn:microsoft.com/office/officeart/2005/8/layout/hierarchy2"/>
    <dgm:cxn modelId="{5891C52D-6C6B-F94B-BB69-149E3235033C}" type="presParOf" srcId="{C17C876B-E4E0-7E4D-9B58-C318FE714309}" destId="{E587B5A1-ED84-094D-8437-8C72284DDB4B}" srcOrd="1" destOrd="0" presId="urn:microsoft.com/office/officeart/2005/8/layout/hierarchy2"/>
    <dgm:cxn modelId="{8B623A5F-B1F8-F647-8124-5B9362D6EFD1}" type="presParOf" srcId="{738C9AF2-BEC5-184A-8577-EDFC3A58ADC7}" destId="{3873F191-E916-6744-BE56-8DE6F221CE09}" srcOrd="1" destOrd="0" presId="urn:microsoft.com/office/officeart/2005/8/layout/hierarchy2"/>
    <dgm:cxn modelId="{982AED62-2F7C-F447-B7BC-CEBDB835FFF8}" type="presParOf" srcId="{3873F191-E916-6744-BE56-8DE6F221CE09}" destId="{A2AC8FB3-A419-8941-90DE-5256D6201818}" srcOrd="0" destOrd="0" presId="urn:microsoft.com/office/officeart/2005/8/layout/hierarchy2"/>
    <dgm:cxn modelId="{9361C86C-2B3F-034E-A102-9DE5E0C04884}" type="presParOf" srcId="{3873F191-E916-6744-BE56-8DE6F221CE09}" destId="{EC8150D6-20B8-F240-94B9-CF30BC0D6A8D}" srcOrd="1" destOrd="0" presId="urn:microsoft.com/office/officeart/2005/8/layout/hierarchy2"/>
    <dgm:cxn modelId="{A3756139-180E-AF4E-A853-63813F583CD1}" type="presParOf" srcId="{738C9AF2-BEC5-184A-8577-EDFC3A58ADC7}" destId="{F1BE526F-BC4D-8E4B-A8BB-FBD94F227058}" srcOrd="2" destOrd="0" presId="urn:microsoft.com/office/officeart/2005/8/layout/hierarchy2"/>
    <dgm:cxn modelId="{2E1EE70B-3DFA-DE44-817B-AD0B98D0CF67}" type="presParOf" srcId="{F1BE526F-BC4D-8E4B-A8BB-FBD94F227058}" destId="{0A79B997-53B5-BB4B-ACF1-8B7352FD3FB6}" srcOrd="0" destOrd="0" presId="urn:microsoft.com/office/officeart/2005/8/layout/hierarchy2"/>
    <dgm:cxn modelId="{45D06B89-A65D-8F45-836D-03272AC6E4C4}" type="presParOf" srcId="{F1BE526F-BC4D-8E4B-A8BB-FBD94F227058}" destId="{4F0E665C-76A4-3D43-BA60-B047CAF1AAFB}" srcOrd="1" destOrd="0" presId="urn:microsoft.com/office/officeart/2005/8/layout/hierarchy2"/>
    <dgm:cxn modelId="{4CB4A020-FD79-5A4F-92B6-4D391362A652}" type="presParOf" srcId="{4F0E665C-76A4-3D43-BA60-B047CAF1AAFB}" destId="{E888469F-17B1-0D4E-A750-0E315AB9B7F7}" srcOrd="0" destOrd="0" presId="urn:microsoft.com/office/officeart/2005/8/layout/hierarchy2"/>
    <dgm:cxn modelId="{BE9DCABA-81B9-3243-9EA2-F6434121B2C6}" type="presParOf" srcId="{E888469F-17B1-0D4E-A750-0E315AB9B7F7}" destId="{757EE7B9-CBAE-CE47-8D2D-B29B30C2F660}" srcOrd="0" destOrd="0" presId="urn:microsoft.com/office/officeart/2005/8/layout/hierarchy2"/>
    <dgm:cxn modelId="{A65EFC47-7480-1B4F-9673-8ECF08A72F12}" type="presParOf" srcId="{4F0E665C-76A4-3D43-BA60-B047CAF1AAFB}" destId="{1EE1203D-AED0-9447-B413-ED6DE56D8FC1}" srcOrd="1" destOrd="0" presId="urn:microsoft.com/office/officeart/2005/8/layout/hierarchy2"/>
    <dgm:cxn modelId="{BEB73D3D-9127-1E45-99B4-1F2BD3D0B13F}" type="presParOf" srcId="{1EE1203D-AED0-9447-B413-ED6DE56D8FC1}" destId="{917966AD-98B8-6640-B8ED-D778E77DF94B}" srcOrd="0" destOrd="0" presId="urn:microsoft.com/office/officeart/2005/8/layout/hierarchy2"/>
    <dgm:cxn modelId="{D58FDB32-EC29-1546-9375-90BAB7618A75}" type="presParOf" srcId="{1EE1203D-AED0-9447-B413-ED6DE56D8FC1}" destId="{3F20931A-17CD-3543-BF30-4513BC3B287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366AB95-594B-4F54-9E6A-7E1A82E23B5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6E4AF699-2FB0-4BC1-9AAF-B5DBD9AD331D}">
      <dgm:prSet custT="1"/>
      <dgm:spPr/>
      <dgm:t>
        <a:bodyPr/>
        <a:lstStyle/>
        <a:p>
          <a:pPr algn="ctr"/>
          <a:r>
            <a:rPr lang="en-US" sz="2000" dirty="0">
              <a:solidFill>
                <a:schemeClr val="bg1"/>
              </a:solidFill>
              <a:latin typeface="Arial" panose="020B0604020202020204" pitchFamily="34" charset="0"/>
              <a:cs typeface="Arial" panose="020B0604020202020204" pitchFamily="34" charset="0"/>
            </a:rPr>
            <a:t>Allows CAL FIRE to recommend changes to a safety element for methods and strategies accepted as best practices in the most recent OPR document  "Fire Hazard Planning, General Plan Technical Advice Series”</a:t>
          </a:r>
        </a:p>
        <a:p>
          <a:pPr algn="ctr"/>
          <a:r>
            <a:rPr lang="en-US" sz="2000" dirty="0">
              <a:solidFill>
                <a:schemeClr val="bg1"/>
              </a:solidFill>
              <a:latin typeface="Arial" panose="020B0604020202020204" pitchFamily="34" charset="0"/>
              <a:cs typeface="Arial" panose="020B0604020202020204" pitchFamily="34" charset="0"/>
            </a:rPr>
            <a:t>Eliminates an obsolete schedule for cities and counties to update the safety elements of their general plans</a:t>
          </a:r>
        </a:p>
      </dgm:t>
    </dgm:pt>
    <dgm:pt modelId="{51C4572B-62FE-4C68-A6E7-678A378019BB}" type="parTrans" cxnId="{D009FBC7-59B2-485A-AD4E-C7458F1D657C}">
      <dgm:prSet/>
      <dgm:spPr/>
      <dgm:t>
        <a:bodyPr/>
        <a:lstStyle/>
        <a:p>
          <a:endParaRPr lang="en-US"/>
        </a:p>
      </dgm:t>
    </dgm:pt>
    <dgm:pt modelId="{5218FC9D-B1A8-4ADD-9FB5-7D5F3B67BE39}" type="sibTrans" cxnId="{D009FBC7-59B2-485A-AD4E-C7458F1D657C}">
      <dgm:prSet/>
      <dgm:spPr/>
      <dgm:t>
        <a:bodyPr/>
        <a:lstStyle/>
        <a:p>
          <a:endParaRPr lang="en-US"/>
        </a:p>
      </dgm:t>
    </dgm:pt>
    <dgm:pt modelId="{B3F7E621-1842-42CA-BE02-E0C76CFD748C}">
      <dgm:prSet custT="1"/>
      <dgm:spPr/>
      <dgm:t>
        <a:bodyPr/>
        <a:lstStyle/>
        <a:p>
          <a:pPr>
            <a:buFont typeface="Courier New" charset="0"/>
            <a:buNone/>
          </a:pPr>
          <a:r>
            <a:rPr lang="en-US" sz="1800" dirty="0">
              <a:solidFill>
                <a:schemeClr val="bg1"/>
              </a:solidFill>
              <a:latin typeface="Arial" panose="020B0604020202020204" pitchFamily="34" charset="0"/>
              <a:cs typeface="Arial" panose="020B0604020202020204" pitchFamily="34" charset="0"/>
            </a:rPr>
            <a:t>Requires a city or county that contains either State Responsibility Area (SRA) or VHFHS zones to notify CAL FIRE  if it takes action to adopt or amend the safety element of its general plan</a:t>
          </a:r>
        </a:p>
        <a:p>
          <a:pPr>
            <a:buFont typeface="Courier New" charset="0"/>
            <a:buNone/>
          </a:pPr>
          <a:r>
            <a:rPr lang="en-US" sz="1800" dirty="0">
              <a:solidFill>
                <a:schemeClr val="bg1"/>
              </a:solidFill>
              <a:latin typeface="Arial" panose="020B0604020202020204" pitchFamily="34" charset="0"/>
              <a:cs typeface="Arial" panose="020B0604020202020204" pitchFamily="34" charset="0"/>
            </a:rPr>
            <a:t>Requires, upon approving a tentative map or a parcel map for an area located in either the SRA or VHFHS zone, the local agency to transmit a copy of the minimum fire safety standards findings required and accompanying maps to the CAL FIRE</a:t>
          </a:r>
        </a:p>
      </dgm:t>
    </dgm:pt>
    <dgm:pt modelId="{69666843-C3A0-4088-929E-C89C4F0FD7B8}" type="parTrans" cxnId="{2EB839AF-5497-4FAD-9644-1E3C92FA8B60}">
      <dgm:prSet/>
      <dgm:spPr/>
      <dgm:t>
        <a:bodyPr/>
        <a:lstStyle/>
        <a:p>
          <a:endParaRPr lang="en-US"/>
        </a:p>
      </dgm:t>
    </dgm:pt>
    <dgm:pt modelId="{54E93285-3109-493A-810C-8928C1242B6B}" type="sibTrans" cxnId="{2EB839AF-5497-4FAD-9644-1E3C92FA8B60}">
      <dgm:prSet/>
      <dgm:spPr/>
      <dgm:t>
        <a:bodyPr/>
        <a:lstStyle/>
        <a:p>
          <a:endParaRPr lang="en-US"/>
        </a:p>
      </dgm:t>
    </dgm:pt>
    <dgm:pt modelId="{E86CB013-ED11-2D4B-87CD-8F3D5DB13FC4}">
      <dgm:prSet custT="1"/>
      <dgm:spPr/>
      <dgm:t>
        <a:bodyPr/>
        <a:lstStyle/>
        <a:p>
          <a:r>
            <a:rPr lang="en-US" sz="2000" dirty="0">
              <a:solidFill>
                <a:schemeClr val="bg1"/>
              </a:solidFill>
              <a:latin typeface="Arial" panose="020B0604020202020204" pitchFamily="34" charset="0"/>
              <a:cs typeface="Arial" panose="020B0604020202020204" pitchFamily="34" charset="0"/>
            </a:rPr>
            <a:t>Would have originally required a draft safety element or amendments to the safety element be submitted to CAL FIRE 180 days prior to adoption</a:t>
          </a:r>
        </a:p>
        <a:p>
          <a:r>
            <a:rPr lang="en-US" sz="2000" dirty="0">
              <a:solidFill>
                <a:schemeClr val="bg1"/>
              </a:solidFill>
              <a:latin typeface="Arial" panose="020B0604020202020204" pitchFamily="34" charset="0"/>
              <a:cs typeface="Arial" panose="020B0604020202020204" pitchFamily="34" charset="0"/>
            </a:rPr>
            <a:t>APA had concerns with the additional length of time for review and worked to reach a compromise</a:t>
          </a:r>
        </a:p>
      </dgm:t>
    </dgm:pt>
    <dgm:pt modelId="{982C1E73-229A-6143-8E40-FC24B63BD181}" type="parTrans" cxnId="{6983B925-025C-4445-B669-12E6DCE4C647}">
      <dgm:prSet/>
      <dgm:spPr/>
      <dgm:t>
        <a:bodyPr/>
        <a:lstStyle/>
        <a:p>
          <a:endParaRPr lang="en-US"/>
        </a:p>
      </dgm:t>
    </dgm:pt>
    <dgm:pt modelId="{8CB23A5A-8481-574E-9F2B-7EF459E4B46F}" type="sibTrans" cxnId="{6983B925-025C-4445-B669-12E6DCE4C647}">
      <dgm:prSet/>
      <dgm:spPr/>
      <dgm:t>
        <a:bodyPr/>
        <a:lstStyle/>
        <a:p>
          <a:endParaRPr lang="en-US"/>
        </a:p>
      </dgm:t>
    </dgm:pt>
    <dgm:pt modelId="{433659AF-5195-BA46-8C0D-5ADBC180BF9A}">
      <dgm:prSet custT="1"/>
      <dgm:spPr/>
      <dgm:t>
        <a:bodyPr/>
        <a:lstStyle/>
        <a:p>
          <a:r>
            <a:rPr lang="en-US" sz="2000" b="1" dirty="0">
              <a:solidFill>
                <a:schemeClr val="bg1"/>
              </a:solidFill>
              <a:latin typeface="Arial" panose="020B0604020202020204" pitchFamily="34" charset="0"/>
              <a:cs typeface="Arial" panose="020B0604020202020204" pitchFamily="34" charset="0"/>
            </a:rPr>
            <a:t>SUPPORT AS AMENDED </a:t>
          </a:r>
          <a:r>
            <a:rPr lang="mr-IN" sz="2000" b="1" dirty="0">
              <a:solidFill>
                <a:schemeClr val="bg1"/>
              </a:solidFill>
              <a:latin typeface="Arial" panose="020B0604020202020204" pitchFamily="34" charset="0"/>
              <a:cs typeface="Arial" panose="020B0604020202020204" pitchFamily="34" charset="0"/>
            </a:rPr>
            <a:t>–</a:t>
          </a:r>
          <a:r>
            <a:rPr lang="en-US" sz="2000" b="1" dirty="0">
              <a:solidFill>
                <a:schemeClr val="bg1"/>
              </a:solidFill>
              <a:latin typeface="Arial" panose="020B0604020202020204" pitchFamily="34" charset="0"/>
              <a:cs typeface="Arial" panose="020B0604020202020204" pitchFamily="34" charset="0"/>
            </a:rPr>
            <a:t> SIGNED BY</a:t>
          </a:r>
          <a:r>
            <a:rPr lang="en-US" sz="2000" b="1" cap="all" dirty="0">
              <a:solidFill>
                <a:schemeClr val="bg1"/>
              </a:solidFill>
              <a:latin typeface="Arial" panose="020B0604020202020204" pitchFamily="34" charset="0"/>
              <a:cs typeface="Arial" panose="020B0604020202020204" pitchFamily="34" charset="0"/>
            </a:rPr>
            <a:t> the Governor</a:t>
          </a:r>
          <a:endParaRPr lang="en-US" sz="2000" b="1" dirty="0">
            <a:solidFill>
              <a:schemeClr val="bg1"/>
            </a:solidFill>
          </a:endParaRPr>
        </a:p>
      </dgm:t>
    </dgm:pt>
    <dgm:pt modelId="{3F9592B3-B4F6-4D40-9BCB-3E69A55FA816}" type="parTrans" cxnId="{43F81BD9-F6D3-414E-8E5F-76D2ADF34A24}">
      <dgm:prSet/>
      <dgm:spPr/>
      <dgm:t>
        <a:bodyPr/>
        <a:lstStyle/>
        <a:p>
          <a:endParaRPr lang="en-US"/>
        </a:p>
      </dgm:t>
    </dgm:pt>
    <dgm:pt modelId="{92E5AD0D-5125-CA42-BFCE-A672074B9587}" type="sibTrans" cxnId="{43F81BD9-F6D3-414E-8E5F-76D2ADF34A24}">
      <dgm:prSet/>
      <dgm:spPr/>
      <dgm:t>
        <a:bodyPr/>
        <a:lstStyle/>
        <a:p>
          <a:endParaRPr lang="en-US"/>
        </a:p>
      </dgm:t>
    </dgm:pt>
    <dgm:pt modelId="{738C9AF2-BEC5-184A-8577-EDFC3A58ADC7}" type="pres">
      <dgm:prSet presAssocID="{3366AB95-594B-4F54-9E6A-7E1A82E23B51}" presName="diagram" presStyleCnt="0">
        <dgm:presLayoutVars>
          <dgm:chPref val="1"/>
          <dgm:dir/>
          <dgm:animOne val="branch"/>
          <dgm:animLvl val="lvl"/>
          <dgm:resizeHandles val="exact"/>
        </dgm:presLayoutVars>
      </dgm:prSet>
      <dgm:spPr/>
    </dgm:pt>
    <dgm:pt modelId="{C17C876B-E4E0-7E4D-9B58-C318FE714309}" type="pres">
      <dgm:prSet presAssocID="{6E4AF699-2FB0-4BC1-9AAF-B5DBD9AD331D}" presName="root1" presStyleCnt="0"/>
      <dgm:spPr/>
    </dgm:pt>
    <dgm:pt modelId="{3D1685A1-4880-3040-9DFF-F48C9070B166}" type="pres">
      <dgm:prSet presAssocID="{6E4AF699-2FB0-4BC1-9AAF-B5DBD9AD331D}" presName="LevelOneTextNode" presStyleLbl="node0" presStyleIdx="0" presStyleCnt="4" custScaleX="351499" custScaleY="201166" custLinFactNeighborX="-3628" custLinFactNeighborY="-172">
        <dgm:presLayoutVars>
          <dgm:chPref val="3"/>
        </dgm:presLayoutVars>
      </dgm:prSet>
      <dgm:spPr/>
    </dgm:pt>
    <dgm:pt modelId="{E587B5A1-ED84-094D-8437-8C72284DDB4B}" type="pres">
      <dgm:prSet presAssocID="{6E4AF699-2FB0-4BC1-9AAF-B5DBD9AD331D}" presName="level2hierChild" presStyleCnt="0"/>
      <dgm:spPr/>
    </dgm:pt>
    <dgm:pt modelId="{3873F191-E916-6744-BE56-8DE6F221CE09}" type="pres">
      <dgm:prSet presAssocID="{B3F7E621-1842-42CA-BE02-E0C76CFD748C}" presName="root1" presStyleCnt="0"/>
      <dgm:spPr/>
    </dgm:pt>
    <dgm:pt modelId="{A2AC8FB3-A419-8941-90DE-5256D6201818}" type="pres">
      <dgm:prSet presAssocID="{B3F7E621-1842-42CA-BE02-E0C76CFD748C}" presName="LevelOneTextNode" presStyleLbl="node0" presStyleIdx="1" presStyleCnt="4" custAng="0" custScaleX="351499" custScaleY="211509" custLinFactNeighborX="17407" custLinFactNeighborY="3402">
        <dgm:presLayoutVars>
          <dgm:chPref val="3"/>
        </dgm:presLayoutVars>
      </dgm:prSet>
      <dgm:spPr/>
    </dgm:pt>
    <dgm:pt modelId="{EC8150D6-20B8-F240-94B9-CF30BC0D6A8D}" type="pres">
      <dgm:prSet presAssocID="{B3F7E621-1842-42CA-BE02-E0C76CFD748C}" presName="level2hierChild" presStyleCnt="0"/>
      <dgm:spPr/>
    </dgm:pt>
    <dgm:pt modelId="{247C7F8F-4F15-524D-8598-91913C769168}" type="pres">
      <dgm:prSet presAssocID="{E86CB013-ED11-2D4B-87CD-8F3D5DB13FC4}" presName="root1" presStyleCnt="0"/>
      <dgm:spPr/>
    </dgm:pt>
    <dgm:pt modelId="{CCD61895-8A04-084C-86DF-44C086FF4588}" type="pres">
      <dgm:prSet presAssocID="{E86CB013-ED11-2D4B-87CD-8F3D5DB13FC4}" presName="LevelOneTextNode" presStyleLbl="node0" presStyleIdx="2" presStyleCnt="4" custScaleX="351499" custScaleY="139456" custLinFactNeighborX="0" custLinFactNeighborY="4422">
        <dgm:presLayoutVars>
          <dgm:chPref val="3"/>
        </dgm:presLayoutVars>
      </dgm:prSet>
      <dgm:spPr/>
    </dgm:pt>
    <dgm:pt modelId="{C9A86737-0DC2-2F40-98D1-9421D85C4BC2}" type="pres">
      <dgm:prSet presAssocID="{E86CB013-ED11-2D4B-87CD-8F3D5DB13FC4}" presName="level2hierChild" presStyleCnt="0"/>
      <dgm:spPr/>
    </dgm:pt>
    <dgm:pt modelId="{0C98BE06-CCFC-B64A-9008-8E9D09DA8195}" type="pres">
      <dgm:prSet presAssocID="{433659AF-5195-BA46-8C0D-5ADBC180BF9A}" presName="root1" presStyleCnt="0"/>
      <dgm:spPr/>
    </dgm:pt>
    <dgm:pt modelId="{24E5D402-5342-B743-AE10-E3FBCFF37767}" type="pres">
      <dgm:prSet presAssocID="{433659AF-5195-BA46-8C0D-5ADBC180BF9A}" presName="LevelOneTextNode" presStyleLbl="node0" presStyleIdx="3" presStyleCnt="4" custScaleX="297409" custScaleY="53514" custLinFactNeighborX="16596" custLinFactNeighborY="199">
        <dgm:presLayoutVars>
          <dgm:chPref val="3"/>
        </dgm:presLayoutVars>
      </dgm:prSet>
      <dgm:spPr/>
    </dgm:pt>
    <dgm:pt modelId="{20FF0A26-2D71-8044-B0F0-87D1B5D062C1}" type="pres">
      <dgm:prSet presAssocID="{433659AF-5195-BA46-8C0D-5ADBC180BF9A}" presName="level2hierChild" presStyleCnt="0"/>
      <dgm:spPr/>
    </dgm:pt>
  </dgm:ptLst>
  <dgm:cxnLst>
    <dgm:cxn modelId="{6983B925-025C-4445-B669-12E6DCE4C647}" srcId="{3366AB95-594B-4F54-9E6A-7E1A82E23B51}" destId="{E86CB013-ED11-2D4B-87CD-8F3D5DB13FC4}" srcOrd="2" destOrd="0" parTransId="{982C1E73-229A-6143-8E40-FC24B63BD181}" sibTransId="{8CB23A5A-8481-574E-9F2B-7EF459E4B46F}"/>
    <dgm:cxn modelId="{29A9D688-4BF8-D040-8F82-D74FEBAD63B5}" type="presOf" srcId="{B3F7E621-1842-42CA-BE02-E0C76CFD748C}" destId="{A2AC8FB3-A419-8941-90DE-5256D6201818}" srcOrd="0" destOrd="0" presId="urn:microsoft.com/office/officeart/2005/8/layout/hierarchy2"/>
    <dgm:cxn modelId="{2EB839AF-5497-4FAD-9644-1E3C92FA8B60}" srcId="{3366AB95-594B-4F54-9E6A-7E1A82E23B51}" destId="{B3F7E621-1842-42CA-BE02-E0C76CFD748C}" srcOrd="1" destOrd="0" parTransId="{69666843-C3A0-4088-929E-C89C4F0FD7B8}" sibTransId="{54E93285-3109-493A-810C-8928C1242B6B}"/>
    <dgm:cxn modelId="{F5CB29C0-DDE4-6440-B81E-30F0F77BEFB0}" type="presOf" srcId="{E86CB013-ED11-2D4B-87CD-8F3D5DB13FC4}" destId="{CCD61895-8A04-084C-86DF-44C086FF4588}" srcOrd="0" destOrd="0" presId="urn:microsoft.com/office/officeart/2005/8/layout/hierarchy2"/>
    <dgm:cxn modelId="{65A66AC3-5DD2-5441-A3DC-455F4D444B67}" type="presOf" srcId="{433659AF-5195-BA46-8C0D-5ADBC180BF9A}" destId="{24E5D402-5342-B743-AE10-E3FBCFF37767}" srcOrd="0" destOrd="0" presId="urn:microsoft.com/office/officeart/2005/8/layout/hierarchy2"/>
    <dgm:cxn modelId="{D009FBC7-59B2-485A-AD4E-C7458F1D657C}" srcId="{3366AB95-594B-4F54-9E6A-7E1A82E23B51}" destId="{6E4AF699-2FB0-4BC1-9AAF-B5DBD9AD331D}" srcOrd="0" destOrd="0" parTransId="{51C4572B-62FE-4C68-A6E7-678A378019BB}" sibTransId="{5218FC9D-B1A8-4ADD-9FB5-7D5F3B67BE39}"/>
    <dgm:cxn modelId="{4E62BDD2-028A-B046-AF67-7DEA42181AF4}" type="presOf" srcId="{6E4AF699-2FB0-4BC1-9AAF-B5DBD9AD331D}" destId="{3D1685A1-4880-3040-9DFF-F48C9070B166}" srcOrd="0" destOrd="0" presId="urn:microsoft.com/office/officeart/2005/8/layout/hierarchy2"/>
    <dgm:cxn modelId="{43F81BD9-F6D3-414E-8E5F-76D2ADF34A24}" srcId="{3366AB95-594B-4F54-9E6A-7E1A82E23B51}" destId="{433659AF-5195-BA46-8C0D-5ADBC180BF9A}" srcOrd="3" destOrd="0" parTransId="{3F9592B3-B4F6-4D40-9BCB-3E69A55FA816}" sibTransId="{92E5AD0D-5125-CA42-BFCE-A672074B9587}"/>
    <dgm:cxn modelId="{8B6BF3E4-8109-984E-9087-7C0F636DE83F}" type="presOf" srcId="{3366AB95-594B-4F54-9E6A-7E1A82E23B51}" destId="{738C9AF2-BEC5-184A-8577-EDFC3A58ADC7}" srcOrd="0" destOrd="0" presId="urn:microsoft.com/office/officeart/2005/8/layout/hierarchy2"/>
    <dgm:cxn modelId="{8A0DA84F-F56F-7141-9D03-4DD5DE4000F3}" type="presParOf" srcId="{738C9AF2-BEC5-184A-8577-EDFC3A58ADC7}" destId="{C17C876B-E4E0-7E4D-9B58-C318FE714309}" srcOrd="0" destOrd="0" presId="urn:microsoft.com/office/officeart/2005/8/layout/hierarchy2"/>
    <dgm:cxn modelId="{DAD00244-0251-0847-8A39-D3763E76438B}" type="presParOf" srcId="{C17C876B-E4E0-7E4D-9B58-C318FE714309}" destId="{3D1685A1-4880-3040-9DFF-F48C9070B166}" srcOrd="0" destOrd="0" presId="urn:microsoft.com/office/officeart/2005/8/layout/hierarchy2"/>
    <dgm:cxn modelId="{5891C52D-6C6B-F94B-BB69-149E3235033C}" type="presParOf" srcId="{C17C876B-E4E0-7E4D-9B58-C318FE714309}" destId="{E587B5A1-ED84-094D-8437-8C72284DDB4B}" srcOrd="1" destOrd="0" presId="urn:microsoft.com/office/officeart/2005/8/layout/hierarchy2"/>
    <dgm:cxn modelId="{8B623A5F-B1F8-F647-8124-5B9362D6EFD1}" type="presParOf" srcId="{738C9AF2-BEC5-184A-8577-EDFC3A58ADC7}" destId="{3873F191-E916-6744-BE56-8DE6F221CE09}" srcOrd="1" destOrd="0" presId="urn:microsoft.com/office/officeart/2005/8/layout/hierarchy2"/>
    <dgm:cxn modelId="{982AED62-2F7C-F447-B7BC-CEBDB835FFF8}" type="presParOf" srcId="{3873F191-E916-6744-BE56-8DE6F221CE09}" destId="{A2AC8FB3-A419-8941-90DE-5256D6201818}" srcOrd="0" destOrd="0" presId="urn:microsoft.com/office/officeart/2005/8/layout/hierarchy2"/>
    <dgm:cxn modelId="{9361C86C-2B3F-034E-A102-9DE5E0C04884}" type="presParOf" srcId="{3873F191-E916-6744-BE56-8DE6F221CE09}" destId="{EC8150D6-20B8-F240-94B9-CF30BC0D6A8D}" srcOrd="1" destOrd="0" presId="urn:microsoft.com/office/officeart/2005/8/layout/hierarchy2"/>
    <dgm:cxn modelId="{4EB93165-2450-384C-A1EE-54F4A18FAC43}" type="presParOf" srcId="{738C9AF2-BEC5-184A-8577-EDFC3A58ADC7}" destId="{247C7F8F-4F15-524D-8598-91913C769168}" srcOrd="2" destOrd="0" presId="urn:microsoft.com/office/officeart/2005/8/layout/hierarchy2"/>
    <dgm:cxn modelId="{1E2B3DE4-159C-E24D-B59C-0E118CE89F85}" type="presParOf" srcId="{247C7F8F-4F15-524D-8598-91913C769168}" destId="{CCD61895-8A04-084C-86DF-44C086FF4588}" srcOrd="0" destOrd="0" presId="urn:microsoft.com/office/officeart/2005/8/layout/hierarchy2"/>
    <dgm:cxn modelId="{A0C99E82-9BF1-AA47-91FE-B6793C24066F}" type="presParOf" srcId="{247C7F8F-4F15-524D-8598-91913C769168}" destId="{C9A86737-0DC2-2F40-98D1-9421D85C4BC2}" srcOrd="1" destOrd="0" presId="urn:microsoft.com/office/officeart/2005/8/layout/hierarchy2"/>
    <dgm:cxn modelId="{A8ACED91-F1E0-7447-BC58-120093501A6E}" type="presParOf" srcId="{738C9AF2-BEC5-184A-8577-EDFC3A58ADC7}" destId="{0C98BE06-CCFC-B64A-9008-8E9D09DA8195}" srcOrd="3" destOrd="0" presId="urn:microsoft.com/office/officeart/2005/8/layout/hierarchy2"/>
    <dgm:cxn modelId="{2EFBE522-2A2D-3B45-99A6-D223AB795515}" type="presParOf" srcId="{0C98BE06-CCFC-B64A-9008-8E9D09DA8195}" destId="{24E5D402-5342-B743-AE10-E3FBCFF37767}" srcOrd="0" destOrd="0" presId="urn:microsoft.com/office/officeart/2005/8/layout/hierarchy2"/>
    <dgm:cxn modelId="{98B819FA-BF83-D040-AC01-78587208913C}" type="presParOf" srcId="{0C98BE06-CCFC-B64A-9008-8E9D09DA8195}" destId="{20FF0A26-2D71-8044-B0F0-87D1B5D062C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DB719-6D7C-A346-BA2A-97728E8C767B}">
      <dsp:nvSpPr>
        <dsp:cNvPr id="0" name=""/>
        <dsp:cNvSpPr/>
      </dsp:nvSpPr>
      <dsp:spPr>
        <a:xfrm>
          <a:off x="3363" y="316066"/>
          <a:ext cx="2668317" cy="160099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Arial" panose="020B0604020202020204" pitchFamily="34" charset="0"/>
              <a:cs typeface="Arial" panose="020B0604020202020204" pitchFamily="34" charset="0"/>
            </a:rPr>
            <a:t>Intro/Overview of High Priority Hot Bills </a:t>
          </a:r>
        </a:p>
      </dsp:txBody>
      <dsp:txXfrm>
        <a:off x="3363" y="316066"/>
        <a:ext cx="2668317" cy="1600990"/>
      </dsp:txXfrm>
    </dsp:sp>
    <dsp:sp modelId="{F8CDDDBD-0E0B-BC4A-9640-59C9AF5AE407}">
      <dsp:nvSpPr>
        <dsp:cNvPr id="0" name=""/>
        <dsp:cNvSpPr/>
      </dsp:nvSpPr>
      <dsp:spPr>
        <a:xfrm>
          <a:off x="2938513" y="316066"/>
          <a:ext cx="2668317" cy="1600990"/>
        </a:xfrm>
        <a:prstGeom prst="rect">
          <a:avLst/>
        </a:prstGeom>
        <a:gradFill rotWithShape="0">
          <a:gsLst>
            <a:gs pos="0">
              <a:schemeClr val="accent2">
                <a:hueOff val="-207909"/>
                <a:satOff val="-11990"/>
                <a:lumOff val="1233"/>
                <a:alphaOff val="0"/>
                <a:satMod val="103000"/>
                <a:lumMod val="102000"/>
                <a:tint val="94000"/>
              </a:schemeClr>
            </a:gs>
            <a:gs pos="50000">
              <a:schemeClr val="accent2">
                <a:hueOff val="-207909"/>
                <a:satOff val="-11990"/>
                <a:lumOff val="1233"/>
                <a:alphaOff val="0"/>
                <a:satMod val="110000"/>
                <a:lumMod val="100000"/>
                <a:shade val="100000"/>
              </a:schemeClr>
            </a:gs>
            <a:gs pos="100000">
              <a:schemeClr val="accent2">
                <a:hueOff val="-207909"/>
                <a:satOff val="-11990"/>
                <a:lumOff val="123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2018-2019 California Budget </a:t>
          </a:r>
        </a:p>
      </dsp:txBody>
      <dsp:txXfrm>
        <a:off x="2938513" y="316066"/>
        <a:ext cx="2668317" cy="1600990"/>
      </dsp:txXfrm>
    </dsp:sp>
    <dsp:sp modelId="{AE1A323F-CFC1-A648-B1F7-EFD711952FA2}">
      <dsp:nvSpPr>
        <dsp:cNvPr id="0" name=""/>
        <dsp:cNvSpPr/>
      </dsp:nvSpPr>
      <dsp:spPr>
        <a:xfrm>
          <a:off x="5873662" y="316066"/>
          <a:ext cx="2668317" cy="1600990"/>
        </a:xfrm>
        <a:prstGeom prst="rect">
          <a:avLst/>
        </a:prstGeom>
        <a:gradFill rotWithShape="0">
          <a:gsLst>
            <a:gs pos="0">
              <a:schemeClr val="accent2">
                <a:hueOff val="-415818"/>
                <a:satOff val="-23979"/>
                <a:lumOff val="2465"/>
                <a:alphaOff val="0"/>
                <a:satMod val="103000"/>
                <a:lumMod val="102000"/>
                <a:tint val="94000"/>
              </a:schemeClr>
            </a:gs>
            <a:gs pos="50000">
              <a:schemeClr val="accent2">
                <a:hueOff val="-415818"/>
                <a:satOff val="-23979"/>
                <a:lumOff val="2465"/>
                <a:alphaOff val="0"/>
                <a:satMod val="110000"/>
                <a:lumMod val="100000"/>
                <a:shade val="100000"/>
              </a:schemeClr>
            </a:gs>
            <a:gs pos="100000">
              <a:schemeClr val="accent2">
                <a:hueOff val="-415818"/>
                <a:satOff val="-23979"/>
                <a:lumOff val="24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California’s Next Governor </a:t>
          </a:r>
        </a:p>
      </dsp:txBody>
      <dsp:txXfrm>
        <a:off x="5873662" y="316066"/>
        <a:ext cx="2668317" cy="1600990"/>
      </dsp:txXfrm>
    </dsp:sp>
    <dsp:sp modelId="{E06F4082-B7DB-6547-8D8E-0B270AF03F46}">
      <dsp:nvSpPr>
        <dsp:cNvPr id="0" name=""/>
        <dsp:cNvSpPr/>
      </dsp:nvSpPr>
      <dsp:spPr>
        <a:xfrm>
          <a:off x="8808812" y="316066"/>
          <a:ext cx="2668317" cy="1600990"/>
        </a:xfrm>
        <a:prstGeom prst="rect">
          <a:avLst/>
        </a:prstGeom>
        <a:gradFill rotWithShape="0">
          <a:gsLst>
            <a:gs pos="0">
              <a:schemeClr val="accent2">
                <a:hueOff val="-623727"/>
                <a:satOff val="-35969"/>
                <a:lumOff val="3698"/>
                <a:alphaOff val="0"/>
                <a:satMod val="103000"/>
                <a:lumMod val="102000"/>
                <a:tint val="94000"/>
              </a:schemeClr>
            </a:gs>
            <a:gs pos="50000">
              <a:schemeClr val="accent2">
                <a:hueOff val="-623727"/>
                <a:satOff val="-35969"/>
                <a:lumOff val="3698"/>
                <a:alphaOff val="0"/>
                <a:satMod val="110000"/>
                <a:lumMod val="100000"/>
                <a:shade val="100000"/>
              </a:schemeClr>
            </a:gs>
            <a:gs pos="100000">
              <a:schemeClr val="accent2">
                <a:hueOff val="-623727"/>
                <a:satOff val="-35969"/>
                <a:lumOff val="369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Predictions on Legislation for 2019 </a:t>
          </a:r>
        </a:p>
      </dsp:txBody>
      <dsp:txXfrm>
        <a:off x="8808812" y="316066"/>
        <a:ext cx="2668317" cy="1600990"/>
      </dsp:txXfrm>
    </dsp:sp>
    <dsp:sp modelId="{CE5BE589-8EF1-FF48-BD61-D7664459EDB7}">
      <dsp:nvSpPr>
        <dsp:cNvPr id="0" name=""/>
        <dsp:cNvSpPr/>
      </dsp:nvSpPr>
      <dsp:spPr>
        <a:xfrm>
          <a:off x="2932856" y="2160786"/>
          <a:ext cx="2668317" cy="1600990"/>
        </a:xfrm>
        <a:prstGeom prst="rect">
          <a:avLst/>
        </a:prstGeom>
        <a:gradFill rotWithShape="0">
          <a:gsLst>
            <a:gs pos="0">
              <a:schemeClr val="accent2">
                <a:hueOff val="-831636"/>
                <a:satOff val="-47959"/>
                <a:lumOff val="4930"/>
                <a:alphaOff val="0"/>
                <a:satMod val="103000"/>
                <a:lumMod val="102000"/>
                <a:tint val="94000"/>
              </a:schemeClr>
            </a:gs>
            <a:gs pos="50000">
              <a:schemeClr val="accent2">
                <a:hueOff val="-831636"/>
                <a:satOff val="-47959"/>
                <a:lumOff val="4930"/>
                <a:alphaOff val="0"/>
                <a:satMod val="110000"/>
                <a:lumMod val="100000"/>
                <a:shade val="100000"/>
              </a:schemeClr>
            </a:gs>
            <a:gs pos="100000">
              <a:schemeClr val="accent2">
                <a:hueOff val="-831636"/>
                <a:satOff val="-47959"/>
                <a:lumOff val="493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How You Can Get Involved</a:t>
          </a:r>
        </a:p>
      </dsp:txBody>
      <dsp:txXfrm>
        <a:off x="2932856" y="2160786"/>
        <a:ext cx="2668317" cy="1600990"/>
      </dsp:txXfrm>
    </dsp:sp>
    <dsp:sp modelId="{EBAD653B-7195-914B-9284-F157B6C8E40F}">
      <dsp:nvSpPr>
        <dsp:cNvPr id="0" name=""/>
        <dsp:cNvSpPr/>
      </dsp:nvSpPr>
      <dsp:spPr>
        <a:xfrm>
          <a:off x="1" y="2183888"/>
          <a:ext cx="2668317" cy="1600990"/>
        </a:xfrm>
        <a:prstGeom prst="rect">
          <a:avLst/>
        </a:prstGeom>
        <a:gradFill rotWithShape="0">
          <a:gsLst>
            <a:gs pos="0">
              <a:schemeClr val="accent2">
                <a:hueOff val="-1039545"/>
                <a:satOff val="-59949"/>
                <a:lumOff val="6163"/>
                <a:alphaOff val="0"/>
                <a:satMod val="103000"/>
                <a:lumMod val="102000"/>
                <a:tint val="94000"/>
              </a:schemeClr>
            </a:gs>
            <a:gs pos="50000">
              <a:schemeClr val="accent2">
                <a:hueOff val="-1039545"/>
                <a:satOff val="-59949"/>
                <a:lumOff val="6163"/>
                <a:alphaOff val="0"/>
                <a:satMod val="110000"/>
                <a:lumMod val="100000"/>
                <a:shade val="100000"/>
              </a:schemeClr>
            </a:gs>
            <a:gs pos="100000">
              <a:schemeClr val="accent2">
                <a:hueOff val="-1039545"/>
                <a:satOff val="-59949"/>
                <a:lumOff val="616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HCD Updates </a:t>
          </a:r>
        </a:p>
      </dsp:txBody>
      <dsp:txXfrm>
        <a:off x="1" y="2183888"/>
        <a:ext cx="2668317" cy="1600990"/>
      </dsp:txXfrm>
    </dsp:sp>
    <dsp:sp modelId="{EBB58BBB-83B0-AF43-BC02-53E70D5D2DF6}">
      <dsp:nvSpPr>
        <dsp:cNvPr id="0" name=""/>
        <dsp:cNvSpPr/>
      </dsp:nvSpPr>
      <dsp:spPr>
        <a:xfrm>
          <a:off x="5873662" y="2183888"/>
          <a:ext cx="2668317" cy="1600990"/>
        </a:xfrm>
        <a:prstGeom prst="rect">
          <a:avLst/>
        </a:prstGeom>
        <a:gradFill rotWithShape="0">
          <a:gsLst>
            <a:gs pos="0">
              <a:schemeClr val="accent2">
                <a:hueOff val="-1247454"/>
                <a:satOff val="-71938"/>
                <a:lumOff val="7395"/>
                <a:alphaOff val="0"/>
                <a:satMod val="103000"/>
                <a:lumMod val="102000"/>
                <a:tint val="94000"/>
              </a:schemeClr>
            </a:gs>
            <a:gs pos="50000">
              <a:schemeClr val="accent2">
                <a:hueOff val="-1247454"/>
                <a:satOff val="-71938"/>
                <a:lumOff val="7395"/>
                <a:alphaOff val="0"/>
                <a:satMod val="110000"/>
                <a:lumMod val="100000"/>
                <a:shade val="100000"/>
              </a:schemeClr>
            </a:gs>
            <a:gs pos="100000">
              <a:schemeClr val="accent2">
                <a:hueOff val="-1247454"/>
                <a:satOff val="-71938"/>
                <a:lumOff val="739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Join the APA Legislative Review Team </a:t>
          </a:r>
        </a:p>
      </dsp:txBody>
      <dsp:txXfrm>
        <a:off x="5873662" y="2183888"/>
        <a:ext cx="2668317" cy="1600990"/>
      </dsp:txXfrm>
    </dsp:sp>
    <dsp:sp modelId="{35F17914-AC8A-BC43-BA86-9AD2B7A8C350}">
      <dsp:nvSpPr>
        <dsp:cNvPr id="0" name=""/>
        <dsp:cNvSpPr/>
      </dsp:nvSpPr>
      <dsp:spPr>
        <a:xfrm>
          <a:off x="8808812" y="2183888"/>
          <a:ext cx="2668317" cy="1600990"/>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charset="0"/>
              <a:ea typeface="Arial" charset="0"/>
              <a:cs typeface="Arial" charset="0"/>
            </a:rPr>
            <a:t>Questions </a:t>
          </a:r>
        </a:p>
      </dsp:txBody>
      <dsp:txXfrm>
        <a:off x="8808812" y="2183888"/>
        <a:ext cx="2668317" cy="160099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E200B7-658E-5A4C-9FB3-325B802A6ECD}">
      <dsp:nvSpPr>
        <dsp:cNvPr id="0" name=""/>
        <dsp:cNvSpPr/>
      </dsp:nvSpPr>
      <dsp:spPr>
        <a:xfrm>
          <a:off x="0" y="-32150"/>
          <a:ext cx="8412480" cy="103328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California will have a new Governor in 2019 </a:t>
          </a:r>
        </a:p>
      </dsp:txBody>
      <dsp:txXfrm>
        <a:off x="30264" y="-1886"/>
        <a:ext cx="7210176" cy="972752"/>
      </dsp:txXfrm>
    </dsp:sp>
    <dsp:sp modelId="{1723C7FF-E842-B147-B4B5-564FF4C7BF60}">
      <dsp:nvSpPr>
        <dsp:cNvPr id="0" name=""/>
        <dsp:cNvSpPr/>
      </dsp:nvSpPr>
      <dsp:spPr>
        <a:xfrm>
          <a:off x="704545" y="1188999"/>
          <a:ext cx="8412480" cy="103328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Both candidates promise more housing immediately </a:t>
          </a:r>
        </a:p>
      </dsp:txBody>
      <dsp:txXfrm>
        <a:off x="734809" y="1219263"/>
        <a:ext cx="6975774" cy="972752"/>
      </dsp:txXfrm>
    </dsp:sp>
    <dsp:sp modelId="{0791D297-91E5-6F49-A293-7924B129F685}">
      <dsp:nvSpPr>
        <dsp:cNvPr id="0" name=""/>
        <dsp:cNvSpPr/>
      </dsp:nvSpPr>
      <dsp:spPr>
        <a:xfrm>
          <a:off x="1398574" y="2392914"/>
          <a:ext cx="8412480" cy="10677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sng" kern="1200" dirty="0">
              <a:latin typeface="Arial" panose="020B0604020202020204" pitchFamily="34" charset="0"/>
              <a:cs typeface="Arial" panose="020B0604020202020204" pitchFamily="34" charset="0"/>
            </a:rPr>
            <a:t>Gavin Newsom </a:t>
          </a:r>
          <a:r>
            <a:rPr lang="en-US" sz="2400" kern="1200" dirty="0">
              <a:latin typeface="Arial" panose="020B0604020202020204" pitchFamily="34" charset="0"/>
              <a:cs typeface="Arial" panose="020B0604020202020204" pitchFamily="34" charset="0"/>
            </a:rPr>
            <a:t>has stated that solving the housing crisis requires by-right zoning, CEQA reform, and local government accountability</a:t>
          </a:r>
        </a:p>
      </dsp:txBody>
      <dsp:txXfrm>
        <a:off x="1429847" y="2424187"/>
        <a:ext cx="6984271" cy="1005205"/>
      </dsp:txXfrm>
    </dsp:sp>
    <dsp:sp modelId="{551417F7-AE69-1C46-841D-104CC33FFC55}">
      <dsp:nvSpPr>
        <dsp:cNvPr id="0" name=""/>
        <dsp:cNvSpPr/>
      </dsp:nvSpPr>
      <dsp:spPr>
        <a:xfrm>
          <a:off x="2112836" y="3566998"/>
          <a:ext cx="8393047" cy="116188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sng" kern="1200" dirty="0">
              <a:latin typeface="Arial" panose="020B0604020202020204" pitchFamily="34" charset="0"/>
              <a:cs typeface="Arial" panose="020B0604020202020204" pitchFamily="34" charset="0"/>
            </a:rPr>
            <a:t>John Cox </a:t>
          </a:r>
          <a:r>
            <a:rPr lang="en-US" sz="2400" kern="1200" dirty="0">
              <a:latin typeface="Arial" panose="020B0604020202020204" pitchFamily="34" charset="0"/>
              <a:cs typeface="Arial" panose="020B0604020202020204" pitchFamily="34" charset="0"/>
            </a:rPr>
            <a:t>has suggested the following priorities: repeal gas tax, halt construction of high speed rail, roll back land use regulations for housing and major changes to CEQA</a:t>
          </a:r>
        </a:p>
      </dsp:txBody>
      <dsp:txXfrm>
        <a:off x="2146866" y="3601028"/>
        <a:ext cx="6951988" cy="1093822"/>
      </dsp:txXfrm>
    </dsp:sp>
    <dsp:sp modelId="{76BAD2D2-95D8-D049-8162-8A18338E0924}">
      <dsp:nvSpPr>
        <dsp:cNvPr id="0" name=""/>
        <dsp:cNvSpPr/>
      </dsp:nvSpPr>
      <dsp:spPr>
        <a:xfrm>
          <a:off x="7740847" y="759248"/>
          <a:ext cx="671632" cy="671632"/>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7891964" y="759248"/>
        <a:ext cx="369398" cy="505403"/>
      </dsp:txXfrm>
    </dsp:sp>
    <dsp:sp modelId="{36D95061-A7D8-3648-A03E-38F19481D5AA}">
      <dsp:nvSpPr>
        <dsp:cNvPr id="0" name=""/>
        <dsp:cNvSpPr/>
      </dsp:nvSpPr>
      <dsp:spPr>
        <a:xfrm>
          <a:off x="8445392" y="1980398"/>
          <a:ext cx="671632" cy="671632"/>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8596509" y="1980398"/>
        <a:ext cx="369398" cy="505403"/>
      </dsp:txXfrm>
    </dsp:sp>
    <dsp:sp modelId="{33C92D31-CE8F-6C46-BDF6-833D757EDBA4}">
      <dsp:nvSpPr>
        <dsp:cNvPr id="0" name=""/>
        <dsp:cNvSpPr/>
      </dsp:nvSpPr>
      <dsp:spPr>
        <a:xfrm>
          <a:off x="9139422" y="3201548"/>
          <a:ext cx="671632" cy="671632"/>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9290539" y="3201548"/>
        <a:ext cx="369398" cy="50540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1D97-79CA-DC40-B237-79AD93B49A34}">
      <dsp:nvSpPr>
        <dsp:cNvPr id="0" name=""/>
        <dsp:cNvSpPr/>
      </dsp:nvSpPr>
      <dsp:spPr>
        <a:xfrm>
          <a:off x="8699" y="0"/>
          <a:ext cx="2086931" cy="3592920"/>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u="sng" kern="1200" dirty="0">
              <a:solidFill>
                <a:srgbClr val="0070C0"/>
              </a:solidFill>
              <a:latin typeface="Arial" panose="020B0604020202020204" pitchFamily="34" charset="0"/>
              <a:cs typeface="Arial" panose="020B0604020202020204" pitchFamily="34" charset="0"/>
            </a:rPr>
            <a:t>HCD WEBSITE</a:t>
          </a:r>
        </a:p>
        <a:p>
          <a:pPr marL="0" lvl="0" indent="0" algn="ctr" defTabSz="977900">
            <a:lnSpc>
              <a:spcPct val="90000"/>
            </a:lnSpc>
            <a:spcBef>
              <a:spcPct val="0"/>
            </a:spcBef>
            <a:spcAft>
              <a:spcPct val="35000"/>
            </a:spcAft>
            <a:buNone/>
          </a:pPr>
          <a:r>
            <a:rPr lang="en-US" sz="2000" kern="1200" dirty="0">
              <a:solidFill>
                <a:srgbClr val="0070C0"/>
              </a:solidFill>
              <a:latin typeface="Arial" panose="020B0604020202020204" pitchFamily="34" charset="0"/>
              <a:cs typeface="Arial" panose="020B0604020202020204" pitchFamily="34" charset="0"/>
            </a:rPr>
            <a:t>Q &amp; A and Guidelines on Housing Bills Implementation and Interpretation</a:t>
          </a:r>
        </a:p>
      </dsp:txBody>
      <dsp:txXfrm>
        <a:off x="69823" y="61124"/>
        <a:ext cx="1964683" cy="3470672"/>
      </dsp:txXfrm>
    </dsp:sp>
    <dsp:sp modelId="{780589F8-D2F9-F740-8B30-DBBFC4A4C77A}">
      <dsp:nvSpPr>
        <dsp:cNvPr id="0" name=""/>
        <dsp:cNvSpPr/>
      </dsp:nvSpPr>
      <dsp:spPr>
        <a:xfrm>
          <a:off x="2327196" y="1573656"/>
          <a:ext cx="277151" cy="445606"/>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327196" y="1662777"/>
        <a:ext cx="194006" cy="267364"/>
      </dsp:txXfrm>
    </dsp:sp>
    <dsp:sp modelId="{DB3A5597-149E-2D45-912B-449BB6B389CD}">
      <dsp:nvSpPr>
        <dsp:cNvPr id="0" name=""/>
        <dsp:cNvSpPr/>
      </dsp:nvSpPr>
      <dsp:spPr>
        <a:xfrm>
          <a:off x="2814351" y="0"/>
          <a:ext cx="7296308" cy="3592920"/>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u="sng" kern="1200" dirty="0">
              <a:solidFill>
                <a:srgbClr val="0070C0"/>
              </a:solidFill>
              <a:latin typeface="Arial" panose="020B0604020202020204" pitchFamily="34" charset="0"/>
              <a:cs typeface="Arial" panose="020B0604020202020204" pitchFamily="34" charset="0"/>
            </a:rPr>
            <a:t>SB 2 Planning Grants</a:t>
          </a:r>
        </a:p>
        <a:p>
          <a:pPr marL="0" lvl="0" indent="0" algn="ctr" defTabSz="889000">
            <a:lnSpc>
              <a:spcPct val="90000"/>
            </a:lnSpc>
            <a:spcBef>
              <a:spcPct val="0"/>
            </a:spcBef>
            <a:spcAft>
              <a:spcPct val="35000"/>
            </a:spcAft>
            <a:buNone/>
          </a:pPr>
          <a:r>
            <a:rPr lang="en-US" sz="1900" kern="1200" dirty="0">
              <a:solidFill>
                <a:srgbClr val="0070C0"/>
              </a:solidFill>
              <a:latin typeface="Arial" panose="020B0604020202020204" pitchFamily="34" charset="0"/>
              <a:cs typeface="Arial" panose="020B0604020202020204" pitchFamily="34" charset="0"/>
            </a:rPr>
            <a:t>In 2017, the Governor signed the 2017 Housing Package that provides a renewed  focus on housing, including SB 2 (Atkins), a dedicated source of funding to address the housing needs of Californians. SB 2 directs the Department to use 50 percent of first year revenue to establish a program that provides local governments planning grants to help accelerate housing production. </a:t>
          </a:r>
          <a:br>
            <a:rPr lang="en-US" sz="1900" kern="1200" dirty="0">
              <a:solidFill>
                <a:srgbClr val="0070C0"/>
              </a:solidFill>
              <a:latin typeface="Arial" panose="020B0604020202020204" pitchFamily="34" charset="0"/>
              <a:cs typeface="Arial" panose="020B0604020202020204" pitchFamily="34" charset="0"/>
            </a:rPr>
          </a:br>
          <a:r>
            <a:rPr lang="en-US" sz="1900" kern="1200" dirty="0">
              <a:solidFill>
                <a:srgbClr val="0070C0"/>
              </a:solidFill>
              <a:latin typeface="Arial" panose="020B0604020202020204" pitchFamily="34" charset="0"/>
              <a:cs typeface="Arial" panose="020B0604020202020204" pitchFamily="34" charset="0"/>
            </a:rPr>
            <a:t>HCD, in partnership with OPR, is hiring a contractor who can provide successful technical assistance to local governments, as part of the SB 2 planning grants program, and help local governments identify and develop strategies that streamline housing approvals and accelerate production. </a:t>
          </a:r>
          <a:br>
            <a:rPr lang="en-US" sz="1900" kern="1200" dirty="0">
              <a:solidFill>
                <a:srgbClr val="0070C0"/>
              </a:solidFill>
              <a:latin typeface="Arial" panose="020B0604020202020204" pitchFamily="34" charset="0"/>
              <a:cs typeface="Arial" panose="020B0604020202020204" pitchFamily="34" charset="0"/>
            </a:rPr>
          </a:br>
          <a:r>
            <a:rPr lang="en-US" sz="1200" b="1" kern="1200" dirty="0"/>
            <a:t>	</a:t>
          </a:r>
          <a:endParaRPr lang="en-US" sz="1200" kern="1200" dirty="0"/>
        </a:p>
      </dsp:txBody>
      <dsp:txXfrm>
        <a:off x="2919584" y="105233"/>
        <a:ext cx="7085842" cy="33824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F12EA-EB30-2E44-B23A-08AB5F8628EA}">
      <dsp:nvSpPr>
        <dsp:cNvPr id="0" name=""/>
        <dsp:cNvSpPr/>
      </dsp:nvSpPr>
      <dsp:spPr>
        <a:xfrm>
          <a:off x="872969" y="703969"/>
          <a:ext cx="698098" cy="71"/>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BEB12C22-BECB-7F4B-9173-87BC643C0AB7}">
      <dsp:nvSpPr>
        <dsp:cNvPr id="0" name=""/>
        <dsp:cNvSpPr/>
      </dsp:nvSpPr>
      <dsp:spPr>
        <a:xfrm>
          <a:off x="1612953" y="645365"/>
          <a:ext cx="80281" cy="150787"/>
        </a:xfrm>
        <a:prstGeom prst="chevron">
          <a:avLst>
            <a:gd name="adj" fmla="val 90000"/>
          </a:avLst>
        </a:prstGeom>
        <a:solidFill>
          <a:schemeClr val="accent5">
            <a:tint val="40000"/>
            <a:alpha val="90000"/>
            <a:hueOff val="-481412"/>
            <a:satOff val="-1631"/>
            <a:lumOff val="-209"/>
            <a:alphaOff val="0"/>
          </a:schemeClr>
        </a:solidFill>
        <a:ln w="6350" cap="flat" cmpd="sng" algn="ctr">
          <a:solidFill>
            <a:schemeClr val="accent5">
              <a:tint val="40000"/>
              <a:alpha val="90000"/>
              <a:hueOff val="-481412"/>
              <a:satOff val="-1631"/>
              <a:lumOff val="-209"/>
              <a:alphaOff val="0"/>
            </a:schemeClr>
          </a:solidFill>
          <a:prstDash val="solid"/>
          <a:miter lim="800000"/>
        </a:ln>
        <a:effectLst/>
      </dsp:spPr>
      <dsp:style>
        <a:lnRef idx="1">
          <a:scrgbClr r="0" g="0" b="0"/>
        </a:lnRef>
        <a:fillRef idx="1">
          <a:scrgbClr r="0" g="0" b="0"/>
        </a:fillRef>
        <a:effectRef idx="2">
          <a:scrgbClr r="0" g="0" b="0"/>
        </a:effectRef>
        <a:fontRef idx="minor"/>
      </dsp:style>
    </dsp:sp>
    <dsp:sp modelId="{CA343AD2-01EA-7B4B-9BB4-EB96DDFB4CAB}">
      <dsp:nvSpPr>
        <dsp:cNvPr id="0" name=""/>
        <dsp:cNvSpPr/>
      </dsp:nvSpPr>
      <dsp:spPr>
        <a:xfrm>
          <a:off x="449647" y="367946"/>
          <a:ext cx="672118" cy="672118"/>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6082" tIns="26082" rIns="26082" bIns="26082" numCol="1" spcCol="1270" anchor="ctr" anchorCtr="0">
          <a:noAutofit/>
        </a:bodyPr>
        <a:lstStyle/>
        <a:p>
          <a:pPr marL="0" lvl="0" indent="0" algn="ctr" defTabSz="1333500">
            <a:lnSpc>
              <a:spcPct val="90000"/>
            </a:lnSpc>
            <a:spcBef>
              <a:spcPct val="0"/>
            </a:spcBef>
            <a:spcAft>
              <a:spcPct val="35000"/>
            </a:spcAft>
            <a:buNone/>
          </a:pPr>
          <a:r>
            <a:rPr lang="en-US" sz="3000" kern="1200"/>
            <a:t>1</a:t>
          </a:r>
        </a:p>
      </dsp:txBody>
      <dsp:txXfrm>
        <a:off x="548076" y="466375"/>
        <a:ext cx="475260" cy="475260"/>
      </dsp:txXfrm>
    </dsp:sp>
    <dsp:sp modelId="{5090FFC3-EC4B-6243-9946-BD5537AFD0CC}">
      <dsp:nvSpPr>
        <dsp:cNvPr id="0" name=""/>
        <dsp:cNvSpPr/>
      </dsp:nvSpPr>
      <dsp:spPr>
        <a:xfrm>
          <a:off x="49292" y="1182496"/>
          <a:ext cx="1602695" cy="5159700"/>
        </a:xfrm>
        <a:prstGeom prst="upArrowCallout">
          <a:avLst>
            <a:gd name="adj1" fmla="val 50000"/>
            <a:gd name="adj2" fmla="val 20000"/>
            <a:gd name="adj3" fmla="val 20000"/>
            <a:gd name="adj4" fmla="val 100000"/>
          </a:avLst>
        </a:prstGeom>
        <a:solidFill>
          <a:schemeClr val="accent5">
            <a:tint val="40000"/>
            <a:alpha val="90000"/>
            <a:hueOff val="-962823"/>
            <a:satOff val="-3262"/>
            <a:lumOff val="-418"/>
            <a:alphaOff val="0"/>
          </a:schemeClr>
        </a:solidFill>
        <a:ln w="6350" cap="flat" cmpd="sng" algn="ctr">
          <a:solidFill>
            <a:schemeClr val="accent5">
              <a:tint val="40000"/>
              <a:alpha val="90000"/>
              <a:hueOff val="-962823"/>
              <a:satOff val="-3262"/>
              <a:lumOff val="-41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6422" tIns="165100" rIns="126422" bIns="165100" numCol="1" spcCol="1270" anchor="t" anchorCtr="0">
          <a:noAutofit/>
        </a:bodyPr>
        <a:lstStyle/>
        <a:p>
          <a:pPr marL="0" lvl="0" indent="0" algn="l" defTabSz="1066800">
            <a:lnSpc>
              <a:spcPct val="90000"/>
            </a:lnSpc>
            <a:spcBef>
              <a:spcPct val="0"/>
            </a:spcBef>
            <a:spcAft>
              <a:spcPct val="35000"/>
            </a:spcAft>
            <a:buNone/>
          </a:pPr>
          <a:r>
            <a:rPr lang="en-US" sz="2400" kern="1200" dirty="0">
              <a:latin typeface="Arial" charset="0"/>
              <a:ea typeface="Arial" charset="0"/>
              <a:cs typeface="Arial" charset="0"/>
            </a:rPr>
            <a:t>Get to know your state legislator and both district and state staff – offer to be a local resource on planning issues.</a:t>
          </a:r>
        </a:p>
      </dsp:txBody>
      <dsp:txXfrm>
        <a:off x="49292" y="1503035"/>
        <a:ext cx="1602695" cy="4839161"/>
      </dsp:txXfrm>
    </dsp:sp>
    <dsp:sp modelId="{229DEA1C-AEEA-C64D-A146-732F9E60617E}">
      <dsp:nvSpPr>
        <dsp:cNvPr id="0" name=""/>
        <dsp:cNvSpPr/>
      </dsp:nvSpPr>
      <dsp:spPr>
        <a:xfrm>
          <a:off x="1781118" y="703968"/>
          <a:ext cx="1563052" cy="71"/>
        </a:xfrm>
        <a:prstGeom prst="rect">
          <a:avLst/>
        </a:prstGeom>
        <a:solidFill>
          <a:schemeClr val="accent5">
            <a:tint val="40000"/>
            <a:alpha val="90000"/>
            <a:hueOff val="-1444235"/>
            <a:satOff val="-4893"/>
            <a:lumOff val="-627"/>
            <a:alphaOff val="0"/>
          </a:schemeClr>
        </a:solidFill>
        <a:ln w="6350" cap="flat" cmpd="sng" algn="ctr">
          <a:solidFill>
            <a:schemeClr val="accent5">
              <a:tint val="40000"/>
              <a:alpha val="90000"/>
              <a:hueOff val="-1444235"/>
              <a:satOff val="-4893"/>
              <a:lumOff val="-627"/>
              <a:alphaOff val="0"/>
            </a:schemeClr>
          </a:solidFill>
          <a:prstDash val="solid"/>
          <a:miter lim="800000"/>
        </a:ln>
        <a:effectLst/>
      </dsp:spPr>
      <dsp:style>
        <a:lnRef idx="1">
          <a:scrgbClr r="0" g="0" b="0"/>
        </a:lnRef>
        <a:fillRef idx="1">
          <a:scrgbClr r="0" g="0" b="0"/>
        </a:fillRef>
        <a:effectRef idx="2">
          <a:scrgbClr r="0" g="0" b="0"/>
        </a:effectRef>
        <a:fontRef idx="minor"/>
      </dsp:style>
    </dsp:sp>
    <dsp:sp modelId="{8D50176D-A196-4E42-B507-FC03B7DCD2E1}">
      <dsp:nvSpPr>
        <dsp:cNvPr id="0" name=""/>
        <dsp:cNvSpPr/>
      </dsp:nvSpPr>
      <dsp:spPr>
        <a:xfrm>
          <a:off x="3385852" y="645364"/>
          <a:ext cx="79889" cy="150789"/>
        </a:xfrm>
        <a:prstGeom prst="chevron">
          <a:avLst>
            <a:gd name="adj" fmla="val 90000"/>
          </a:avLst>
        </a:prstGeom>
        <a:solidFill>
          <a:schemeClr val="accent5">
            <a:tint val="40000"/>
            <a:alpha val="90000"/>
            <a:hueOff val="-1925647"/>
            <a:satOff val="-6523"/>
            <a:lumOff val="-837"/>
            <a:alphaOff val="0"/>
          </a:schemeClr>
        </a:solidFill>
        <a:ln w="6350" cap="flat" cmpd="sng" algn="ctr">
          <a:solidFill>
            <a:schemeClr val="accent5">
              <a:tint val="40000"/>
              <a:alpha val="90000"/>
              <a:hueOff val="-1925647"/>
              <a:satOff val="-6523"/>
              <a:lumOff val="-837"/>
              <a:alphaOff val="0"/>
            </a:schemeClr>
          </a:solidFill>
          <a:prstDash val="solid"/>
          <a:miter lim="800000"/>
        </a:ln>
        <a:effectLst/>
      </dsp:spPr>
      <dsp:style>
        <a:lnRef idx="1">
          <a:scrgbClr r="0" g="0" b="0"/>
        </a:lnRef>
        <a:fillRef idx="1">
          <a:scrgbClr r="0" g="0" b="0"/>
        </a:fillRef>
        <a:effectRef idx="2">
          <a:scrgbClr r="0" g="0" b="0"/>
        </a:effectRef>
        <a:fontRef idx="minor"/>
      </dsp:style>
    </dsp:sp>
    <dsp:sp modelId="{40031A89-DFB1-C44A-B613-CB9BC836733F}">
      <dsp:nvSpPr>
        <dsp:cNvPr id="0" name=""/>
        <dsp:cNvSpPr/>
      </dsp:nvSpPr>
      <dsp:spPr>
        <a:xfrm>
          <a:off x="2226585" y="367945"/>
          <a:ext cx="672118" cy="672118"/>
        </a:xfrm>
        <a:prstGeom prst="ellipse">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w="6350" cap="flat" cmpd="sng" algn="ctr">
          <a:solidFill>
            <a:schemeClr val="accent5">
              <a:hueOff val="-1689636"/>
              <a:satOff val="-4355"/>
              <a:lumOff val="-294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6082" tIns="26082" rIns="26082" bIns="26082" numCol="1" spcCol="1270" anchor="ctr" anchorCtr="0">
          <a:noAutofit/>
        </a:bodyPr>
        <a:lstStyle/>
        <a:p>
          <a:pPr marL="0" lvl="0" indent="0" algn="ctr" defTabSz="1333500">
            <a:lnSpc>
              <a:spcPct val="90000"/>
            </a:lnSpc>
            <a:spcBef>
              <a:spcPct val="0"/>
            </a:spcBef>
            <a:spcAft>
              <a:spcPct val="35000"/>
            </a:spcAft>
            <a:buNone/>
          </a:pPr>
          <a:r>
            <a:rPr lang="en-US" sz="3000" kern="1200"/>
            <a:t>2</a:t>
          </a:r>
        </a:p>
      </dsp:txBody>
      <dsp:txXfrm>
        <a:off x="2325014" y="466374"/>
        <a:ext cx="475260" cy="475260"/>
      </dsp:txXfrm>
    </dsp:sp>
    <dsp:sp modelId="{D30659A6-9BAD-7A49-8975-59C39506D68E}">
      <dsp:nvSpPr>
        <dsp:cNvPr id="0" name=""/>
        <dsp:cNvSpPr/>
      </dsp:nvSpPr>
      <dsp:spPr>
        <a:xfrm>
          <a:off x="1781118" y="1205663"/>
          <a:ext cx="1563052" cy="5159700"/>
        </a:xfrm>
        <a:prstGeom prst="upArrowCallout">
          <a:avLst>
            <a:gd name="adj1" fmla="val 50000"/>
            <a:gd name="adj2" fmla="val 20000"/>
            <a:gd name="adj3" fmla="val 20000"/>
            <a:gd name="adj4" fmla="val 100000"/>
          </a:avLst>
        </a:prstGeom>
        <a:solidFill>
          <a:schemeClr val="accent5">
            <a:tint val="40000"/>
            <a:alpha val="90000"/>
            <a:hueOff val="-2407058"/>
            <a:satOff val="-8154"/>
            <a:lumOff val="-1046"/>
            <a:alphaOff val="0"/>
          </a:schemeClr>
        </a:solidFill>
        <a:ln w="6350" cap="flat" cmpd="sng" algn="ctr">
          <a:solidFill>
            <a:schemeClr val="accent5">
              <a:tint val="40000"/>
              <a:alpha val="90000"/>
              <a:hueOff val="-2407058"/>
              <a:satOff val="-8154"/>
              <a:lumOff val="-1046"/>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3295" tIns="165100" rIns="123295" bIns="165100" numCol="1" spcCol="1270" anchor="t" anchorCtr="0">
          <a:noAutofit/>
        </a:bodyPr>
        <a:lstStyle/>
        <a:p>
          <a:pPr marL="0" lvl="0" indent="0" algn="l" defTabSz="1022350">
            <a:lnSpc>
              <a:spcPct val="90000"/>
            </a:lnSpc>
            <a:spcBef>
              <a:spcPct val="0"/>
            </a:spcBef>
            <a:spcAft>
              <a:spcPct val="35000"/>
            </a:spcAft>
            <a:buNone/>
          </a:pPr>
          <a:r>
            <a:rPr lang="en-US" sz="2300" kern="1200" dirty="0">
              <a:latin typeface="Arial" charset="0"/>
              <a:ea typeface="Arial" charset="0"/>
              <a:cs typeface="Arial" charset="0"/>
            </a:rPr>
            <a:t>Send letters that are consistent with APA positions on important bills – either as planners or through your employer. </a:t>
          </a:r>
        </a:p>
      </dsp:txBody>
      <dsp:txXfrm>
        <a:off x="1781118" y="1518273"/>
        <a:ext cx="1563052" cy="4847090"/>
      </dsp:txXfrm>
    </dsp:sp>
    <dsp:sp modelId="{C234C84D-E893-B946-8392-B32980168E05}">
      <dsp:nvSpPr>
        <dsp:cNvPr id="0" name=""/>
        <dsp:cNvSpPr/>
      </dsp:nvSpPr>
      <dsp:spPr>
        <a:xfrm>
          <a:off x="3517843" y="703968"/>
          <a:ext cx="1563052" cy="72"/>
        </a:xfrm>
        <a:prstGeom prst="rect">
          <a:avLst/>
        </a:prstGeom>
        <a:solidFill>
          <a:schemeClr val="accent5">
            <a:tint val="40000"/>
            <a:alpha val="90000"/>
            <a:hueOff val="-2888470"/>
            <a:satOff val="-9785"/>
            <a:lumOff val="-1255"/>
            <a:alphaOff val="0"/>
          </a:schemeClr>
        </a:solidFill>
        <a:ln w="6350" cap="flat" cmpd="sng" algn="ctr">
          <a:solidFill>
            <a:schemeClr val="accent5">
              <a:tint val="40000"/>
              <a:alpha val="90000"/>
              <a:hueOff val="-2888470"/>
              <a:satOff val="-9785"/>
              <a:lumOff val="-1255"/>
              <a:alphaOff val="0"/>
            </a:schemeClr>
          </a:solidFill>
          <a:prstDash val="solid"/>
          <a:miter lim="800000"/>
        </a:ln>
        <a:effectLst/>
      </dsp:spPr>
      <dsp:style>
        <a:lnRef idx="1">
          <a:scrgbClr r="0" g="0" b="0"/>
        </a:lnRef>
        <a:fillRef idx="1">
          <a:scrgbClr r="0" g="0" b="0"/>
        </a:fillRef>
        <a:effectRef idx="2">
          <a:scrgbClr r="0" g="0" b="0"/>
        </a:effectRef>
        <a:fontRef idx="minor"/>
      </dsp:style>
    </dsp:sp>
    <dsp:sp modelId="{012E0B10-BD4E-5C40-8626-84A088C84B17}">
      <dsp:nvSpPr>
        <dsp:cNvPr id="0" name=""/>
        <dsp:cNvSpPr/>
      </dsp:nvSpPr>
      <dsp:spPr>
        <a:xfrm>
          <a:off x="5122577" y="645364"/>
          <a:ext cx="79889" cy="150789"/>
        </a:xfrm>
        <a:prstGeom prst="chevron">
          <a:avLst>
            <a:gd name="adj" fmla="val 90000"/>
          </a:avLst>
        </a:prstGeom>
        <a:solidFill>
          <a:schemeClr val="accent5">
            <a:tint val="40000"/>
            <a:alpha val="90000"/>
            <a:hueOff val="-3369881"/>
            <a:satOff val="-11416"/>
            <a:lumOff val="-1464"/>
            <a:alphaOff val="0"/>
          </a:schemeClr>
        </a:solidFill>
        <a:ln w="6350" cap="flat" cmpd="sng" algn="ctr">
          <a:solidFill>
            <a:schemeClr val="accent5">
              <a:tint val="40000"/>
              <a:alpha val="90000"/>
              <a:hueOff val="-3369881"/>
              <a:satOff val="-11416"/>
              <a:lumOff val="-1464"/>
              <a:alphaOff val="0"/>
            </a:schemeClr>
          </a:solidFill>
          <a:prstDash val="solid"/>
          <a:miter lim="800000"/>
        </a:ln>
        <a:effectLst/>
      </dsp:spPr>
      <dsp:style>
        <a:lnRef idx="1">
          <a:scrgbClr r="0" g="0" b="0"/>
        </a:lnRef>
        <a:fillRef idx="1">
          <a:scrgbClr r="0" g="0" b="0"/>
        </a:fillRef>
        <a:effectRef idx="2">
          <a:scrgbClr r="0" g="0" b="0"/>
        </a:effectRef>
        <a:fontRef idx="minor"/>
      </dsp:style>
    </dsp:sp>
    <dsp:sp modelId="{527910C6-2E41-2849-97D7-58CC74D87E64}">
      <dsp:nvSpPr>
        <dsp:cNvPr id="0" name=""/>
        <dsp:cNvSpPr/>
      </dsp:nvSpPr>
      <dsp:spPr>
        <a:xfrm>
          <a:off x="3963310" y="367945"/>
          <a:ext cx="672118" cy="672118"/>
        </a:xfrm>
        <a:prstGeom prst="ellips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6082" tIns="26082" rIns="26082" bIns="26082" numCol="1" spcCol="1270" anchor="ctr" anchorCtr="0">
          <a:noAutofit/>
        </a:bodyPr>
        <a:lstStyle/>
        <a:p>
          <a:pPr marL="0" lvl="0" indent="0" algn="ctr" defTabSz="1333500">
            <a:lnSpc>
              <a:spcPct val="90000"/>
            </a:lnSpc>
            <a:spcBef>
              <a:spcPct val="0"/>
            </a:spcBef>
            <a:spcAft>
              <a:spcPct val="35000"/>
            </a:spcAft>
            <a:buNone/>
          </a:pPr>
          <a:r>
            <a:rPr lang="en-US" sz="3000" kern="1200"/>
            <a:t>3</a:t>
          </a:r>
        </a:p>
      </dsp:txBody>
      <dsp:txXfrm>
        <a:off x="4061739" y="466374"/>
        <a:ext cx="475260" cy="475260"/>
      </dsp:txXfrm>
    </dsp:sp>
    <dsp:sp modelId="{D4A4E125-9063-2141-969E-BE58520E1609}">
      <dsp:nvSpPr>
        <dsp:cNvPr id="0" name=""/>
        <dsp:cNvSpPr/>
      </dsp:nvSpPr>
      <dsp:spPr>
        <a:xfrm>
          <a:off x="3517843" y="1205663"/>
          <a:ext cx="1563052" cy="5159700"/>
        </a:xfrm>
        <a:prstGeom prst="upArrowCallout">
          <a:avLst>
            <a:gd name="adj1" fmla="val 50000"/>
            <a:gd name="adj2" fmla="val 20000"/>
            <a:gd name="adj3" fmla="val 20000"/>
            <a:gd name="adj4" fmla="val 100000"/>
          </a:avLst>
        </a:prstGeom>
        <a:solidFill>
          <a:schemeClr val="accent5">
            <a:tint val="40000"/>
            <a:alpha val="90000"/>
            <a:hueOff val="-3851293"/>
            <a:satOff val="-13047"/>
            <a:lumOff val="-1673"/>
            <a:alphaOff val="0"/>
          </a:schemeClr>
        </a:solidFill>
        <a:ln w="6350" cap="flat" cmpd="sng" algn="ctr">
          <a:solidFill>
            <a:schemeClr val="accent5">
              <a:tint val="40000"/>
              <a:alpha val="90000"/>
              <a:hueOff val="-3851293"/>
              <a:satOff val="-13047"/>
              <a:lumOff val="-167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3295" tIns="165100" rIns="123295" bIns="165100" numCol="1" spcCol="1270" anchor="t" anchorCtr="0">
          <a:noAutofit/>
        </a:bodyPr>
        <a:lstStyle/>
        <a:p>
          <a:pPr marL="0" lvl="0" indent="0" algn="l" defTabSz="889000">
            <a:lnSpc>
              <a:spcPct val="90000"/>
            </a:lnSpc>
            <a:spcBef>
              <a:spcPct val="0"/>
            </a:spcBef>
            <a:spcAft>
              <a:spcPct val="35000"/>
            </a:spcAft>
            <a:buNone/>
          </a:pPr>
          <a:r>
            <a:rPr lang="en-US" sz="2000" kern="1200" dirty="0">
              <a:latin typeface="Arial" charset="0"/>
              <a:ea typeface="Arial" charset="0"/>
              <a:cs typeface="Arial" charset="0"/>
            </a:rPr>
            <a:t>Visit the APA California Website to review APA letters and find up-to- date information on all of the planning bills: go to the leg tab on APA’s website at </a:t>
          </a:r>
          <a:r>
            <a:rPr lang="en-US" sz="2000" kern="1200" dirty="0">
              <a:latin typeface="Arial" charset="0"/>
              <a:ea typeface="Arial" charset="0"/>
              <a:cs typeface="Arial" charset="0"/>
              <a:hlinkClick xmlns:r="http://schemas.openxmlformats.org/officeDocument/2006/relationships" r:id="rId1"/>
            </a:rPr>
            <a:t>www.apacalifornia.com</a:t>
          </a:r>
          <a:endParaRPr lang="en-US" sz="2000" kern="1200" dirty="0">
            <a:latin typeface="Arial" charset="0"/>
            <a:ea typeface="Arial" charset="0"/>
            <a:cs typeface="Arial" charset="0"/>
          </a:endParaRPr>
        </a:p>
      </dsp:txBody>
      <dsp:txXfrm>
        <a:off x="3517843" y="1518273"/>
        <a:ext cx="1563052" cy="4847090"/>
      </dsp:txXfrm>
    </dsp:sp>
    <dsp:sp modelId="{3355A80E-758C-174F-84A3-D5C0B9A86221}">
      <dsp:nvSpPr>
        <dsp:cNvPr id="0" name=""/>
        <dsp:cNvSpPr/>
      </dsp:nvSpPr>
      <dsp:spPr>
        <a:xfrm>
          <a:off x="5254568" y="703968"/>
          <a:ext cx="1563052" cy="72"/>
        </a:xfrm>
        <a:prstGeom prst="rect">
          <a:avLst/>
        </a:prstGeom>
        <a:solidFill>
          <a:schemeClr val="accent5">
            <a:tint val="40000"/>
            <a:alpha val="90000"/>
            <a:hueOff val="-4332704"/>
            <a:satOff val="-14678"/>
            <a:lumOff val="-1882"/>
            <a:alphaOff val="0"/>
          </a:schemeClr>
        </a:solidFill>
        <a:ln w="6350" cap="flat" cmpd="sng" algn="ctr">
          <a:solidFill>
            <a:schemeClr val="accent5">
              <a:tint val="40000"/>
              <a:alpha val="90000"/>
              <a:hueOff val="-4332704"/>
              <a:satOff val="-14678"/>
              <a:lumOff val="-1882"/>
              <a:alphaOff val="0"/>
            </a:schemeClr>
          </a:solidFill>
          <a:prstDash val="solid"/>
          <a:miter lim="800000"/>
        </a:ln>
        <a:effectLst/>
      </dsp:spPr>
      <dsp:style>
        <a:lnRef idx="1">
          <a:scrgbClr r="0" g="0" b="0"/>
        </a:lnRef>
        <a:fillRef idx="1">
          <a:scrgbClr r="0" g="0" b="0"/>
        </a:fillRef>
        <a:effectRef idx="2">
          <a:scrgbClr r="0" g="0" b="0"/>
        </a:effectRef>
        <a:fontRef idx="minor"/>
      </dsp:style>
    </dsp:sp>
    <dsp:sp modelId="{101588CA-E2E2-AA4C-ACA6-8D8CCE98E35B}">
      <dsp:nvSpPr>
        <dsp:cNvPr id="0" name=""/>
        <dsp:cNvSpPr/>
      </dsp:nvSpPr>
      <dsp:spPr>
        <a:xfrm>
          <a:off x="6859302" y="645364"/>
          <a:ext cx="79889" cy="150789"/>
        </a:xfrm>
        <a:prstGeom prst="chevron">
          <a:avLst>
            <a:gd name="adj" fmla="val 90000"/>
          </a:avLst>
        </a:prstGeom>
        <a:solidFill>
          <a:schemeClr val="accent5">
            <a:tint val="40000"/>
            <a:alpha val="90000"/>
            <a:hueOff val="-4814116"/>
            <a:satOff val="-16309"/>
            <a:lumOff val="-2091"/>
            <a:alphaOff val="0"/>
          </a:schemeClr>
        </a:solidFill>
        <a:ln w="6350" cap="flat" cmpd="sng" algn="ctr">
          <a:solidFill>
            <a:schemeClr val="accent5">
              <a:tint val="40000"/>
              <a:alpha val="90000"/>
              <a:hueOff val="-4814116"/>
              <a:satOff val="-16309"/>
              <a:lumOff val="-2091"/>
              <a:alphaOff val="0"/>
            </a:schemeClr>
          </a:solidFill>
          <a:prstDash val="solid"/>
          <a:miter lim="800000"/>
        </a:ln>
        <a:effectLst/>
      </dsp:spPr>
      <dsp:style>
        <a:lnRef idx="1">
          <a:scrgbClr r="0" g="0" b="0"/>
        </a:lnRef>
        <a:fillRef idx="1">
          <a:scrgbClr r="0" g="0" b="0"/>
        </a:fillRef>
        <a:effectRef idx="2">
          <a:scrgbClr r="0" g="0" b="0"/>
        </a:effectRef>
        <a:fontRef idx="minor"/>
      </dsp:style>
    </dsp:sp>
    <dsp:sp modelId="{5994A02A-F8B4-534C-B38C-93091A6E8064}">
      <dsp:nvSpPr>
        <dsp:cNvPr id="0" name=""/>
        <dsp:cNvSpPr/>
      </dsp:nvSpPr>
      <dsp:spPr>
        <a:xfrm>
          <a:off x="5700035" y="367945"/>
          <a:ext cx="672118" cy="672118"/>
        </a:xfrm>
        <a:prstGeom prst="ellipse">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w="6350" cap="flat" cmpd="sng" algn="ctr">
          <a:solidFill>
            <a:schemeClr val="accent5">
              <a:hueOff val="-5068907"/>
              <a:satOff val="-13064"/>
              <a:lumOff val="-882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6082" tIns="26082" rIns="26082" bIns="26082" numCol="1" spcCol="1270" anchor="ctr" anchorCtr="0">
          <a:noAutofit/>
        </a:bodyPr>
        <a:lstStyle/>
        <a:p>
          <a:pPr marL="0" lvl="0" indent="0" algn="ctr" defTabSz="1333500">
            <a:lnSpc>
              <a:spcPct val="90000"/>
            </a:lnSpc>
            <a:spcBef>
              <a:spcPct val="0"/>
            </a:spcBef>
            <a:spcAft>
              <a:spcPct val="35000"/>
            </a:spcAft>
            <a:buNone/>
          </a:pPr>
          <a:r>
            <a:rPr lang="en-US" sz="3000" kern="1200"/>
            <a:t>4</a:t>
          </a:r>
        </a:p>
      </dsp:txBody>
      <dsp:txXfrm>
        <a:off x="5798464" y="466374"/>
        <a:ext cx="475260" cy="475260"/>
      </dsp:txXfrm>
    </dsp:sp>
    <dsp:sp modelId="{D88183AF-762B-9940-849C-D9B7E81CA512}">
      <dsp:nvSpPr>
        <dsp:cNvPr id="0" name=""/>
        <dsp:cNvSpPr/>
      </dsp:nvSpPr>
      <dsp:spPr>
        <a:xfrm>
          <a:off x="5254568" y="1205663"/>
          <a:ext cx="1563052" cy="5159700"/>
        </a:xfrm>
        <a:prstGeom prst="upArrowCallout">
          <a:avLst>
            <a:gd name="adj1" fmla="val 50000"/>
            <a:gd name="adj2" fmla="val 20000"/>
            <a:gd name="adj3" fmla="val 20000"/>
            <a:gd name="adj4" fmla="val 100000"/>
          </a:avLst>
        </a:prstGeom>
        <a:solidFill>
          <a:schemeClr val="accent5">
            <a:tint val="40000"/>
            <a:alpha val="90000"/>
            <a:hueOff val="-5295527"/>
            <a:satOff val="-17939"/>
            <a:lumOff val="-2301"/>
            <a:alphaOff val="0"/>
          </a:schemeClr>
        </a:solidFill>
        <a:ln w="6350" cap="flat" cmpd="sng" algn="ctr">
          <a:solidFill>
            <a:schemeClr val="accent5">
              <a:tint val="40000"/>
              <a:alpha val="90000"/>
              <a:hueOff val="-5295527"/>
              <a:satOff val="-17939"/>
              <a:lumOff val="-230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3295" tIns="165100" rIns="123295" bIns="165100" numCol="1" spcCol="1270" anchor="t" anchorCtr="0">
          <a:noAutofit/>
        </a:bodyPr>
        <a:lstStyle/>
        <a:p>
          <a:pPr marL="0" lvl="0" indent="0" algn="l" defTabSz="1022350">
            <a:lnSpc>
              <a:spcPct val="90000"/>
            </a:lnSpc>
            <a:spcBef>
              <a:spcPct val="0"/>
            </a:spcBef>
            <a:spcAft>
              <a:spcPct val="35000"/>
            </a:spcAft>
            <a:buNone/>
          </a:pPr>
          <a:r>
            <a:rPr lang="en-US" sz="2300" kern="1200" dirty="0">
              <a:latin typeface="Arial" charset="0"/>
              <a:ea typeface="Arial" charset="0"/>
              <a:cs typeface="Arial" charset="0"/>
            </a:rPr>
            <a:t>Join the Legislative Review Team and/or volunteer to review bills on which you have specific expertise (housing, CEQA, etc.)</a:t>
          </a:r>
        </a:p>
      </dsp:txBody>
      <dsp:txXfrm>
        <a:off x="5254568" y="1518273"/>
        <a:ext cx="1563052" cy="4847090"/>
      </dsp:txXfrm>
    </dsp:sp>
    <dsp:sp modelId="{D0C0A691-554C-7546-A56B-4B3E235D4076}">
      <dsp:nvSpPr>
        <dsp:cNvPr id="0" name=""/>
        <dsp:cNvSpPr/>
      </dsp:nvSpPr>
      <dsp:spPr>
        <a:xfrm>
          <a:off x="6991293" y="703968"/>
          <a:ext cx="781526" cy="72"/>
        </a:xfrm>
        <a:prstGeom prst="rect">
          <a:avLst/>
        </a:prstGeom>
        <a:solidFill>
          <a:schemeClr val="accent5">
            <a:tint val="40000"/>
            <a:alpha val="90000"/>
            <a:hueOff val="-5776939"/>
            <a:satOff val="-19570"/>
            <a:lumOff val="-2510"/>
            <a:alphaOff val="0"/>
          </a:schemeClr>
        </a:solidFill>
        <a:ln w="6350" cap="flat" cmpd="sng" algn="ctr">
          <a:solidFill>
            <a:schemeClr val="accent5">
              <a:tint val="40000"/>
              <a:alpha val="90000"/>
              <a:hueOff val="-5776939"/>
              <a:satOff val="-19570"/>
              <a:lumOff val="-251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432FE06-19C8-EE4E-9594-F50E781F96AD}">
      <dsp:nvSpPr>
        <dsp:cNvPr id="0" name=""/>
        <dsp:cNvSpPr/>
      </dsp:nvSpPr>
      <dsp:spPr>
        <a:xfrm>
          <a:off x="7436760" y="367945"/>
          <a:ext cx="672118" cy="672118"/>
        </a:xfrm>
        <a:prstGeom prst="ellips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6082" tIns="26082" rIns="26082" bIns="26082" numCol="1" spcCol="1270" anchor="ctr" anchorCtr="0">
          <a:noAutofit/>
        </a:bodyPr>
        <a:lstStyle/>
        <a:p>
          <a:pPr marL="0" lvl="0" indent="0" algn="ctr" defTabSz="1333500">
            <a:lnSpc>
              <a:spcPct val="90000"/>
            </a:lnSpc>
            <a:spcBef>
              <a:spcPct val="0"/>
            </a:spcBef>
            <a:spcAft>
              <a:spcPct val="35000"/>
            </a:spcAft>
            <a:buNone/>
          </a:pPr>
          <a:r>
            <a:rPr lang="en-US" sz="3000" kern="1200"/>
            <a:t>5</a:t>
          </a:r>
        </a:p>
      </dsp:txBody>
      <dsp:txXfrm>
        <a:off x="7535189" y="466374"/>
        <a:ext cx="475260" cy="475260"/>
      </dsp:txXfrm>
    </dsp:sp>
    <dsp:sp modelId="{3512B184-6988-B64B-BB94-4ABE5E443EA5}">
      <dsp:nvSpPr>
        <dsp:cNvPr id="0" name=""/>
        <dsp:cNvSpPr/>
      </dsp:nvSpPr>
      <dsp:spPr>
        <a:xfrm>
          <a:off x="6991293" y="1205663"/>
          <a:ext cx="1563052" cy="5159700"/>
        </a:xfrm>
        <a:prstGeom prst="upArrowCallout">
          <a:avLst>
            <a:gd name="adj1" fmla="val 50000"/>
            <a:gd name="adj2" fmla="val 20000"/>
            <a:gd name="adj3" fmla="val 20000"/>
            <a:gd name="adj4" fmla="val 100000"/>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6739762"/>
              <a:satOff val="-22832"/>
              <a:lumOff val="-292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3295" tIns="165100" rIns="123295" bIns="165100" numCol="1" spcCol="1270" anchor="t" anchorCtr="0">
          <a:noAutofit/>
        </a:bodyPr>
        <a:lstStyle/>
        <a:p>
          <a:pPr marL="0" lvl="0" indent="0" algn="l" defTabSz="800100">
            <a:lnSpc>
              <a:spcPct val="90000"/>
            </a:lnSpc>
            <a:spcBef>
              <a:spcPct val="0"/>
            </a:spcBef>
            <a:spcAft>
              <a:spcPct val="35000"/>
            </a:spcAft>
            <a:buNone/>
          </a:pPr>
          <a:r>
            <a:rPr lang="en-US" sz="1800" kern="1200" dirty="0">
              <a:latin typeface="Arial" charset="0"/>
              <a:ea typeface="Arial" charset="0"/>
              <a:cs typeface="Arial" charset="0"/>
            </a:rPr>
            <a:t>Respond to Chapter legislative e-blast alerts which advise members of important legislation and request timely action when needed – please feel free to call us for questions or updates.</a:t>
          </a:r>
          <a:r>
            <a:rPr lang="en-US" sz="1600" kern="1200" dirty="0"/>
            <a:t>		</a:t>
          </a:r>
          <a:r>
            <a:rPr lang="en-US" sz="1200" kern="1200" dirty="0"/>
            <a:t>							</a:t>
          </a:r>
        </a:p>
      </dsp:txBody>
      <dsp:txXfrm>
        <a:off x="6991293" y="1518273"/>
        <a:ext cx="1563052" cy="4847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3D50B4-DDBC-8649-827A-D2E85F8CF244}">
      <dsp:nvSpPr>
        <dsp:cNvPr id="0" name=""/>
        <dsp:cNvSpPr/>
      </dsp:nvSpPr>
      <dsp:spPr>
        <a:xfrm>
          <a:off x="0" y="688"/>
          <a:ext cx="674130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2AAC1-A1E3-9A46-9DB0-93F28D8C248E}">
      <dsp:nvSpPr>
        <dsp:cNvPr id="0" name=""/>
        <dsp:cNvSpPr/>
      </dsp:nvSpPr>
      <dsp:spPr>
        <a:xfrm>
          <a:off x="0" y="688"/>
          <a:ext cx="6741309" cy="1127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APA California tracked over 400 bills related to planning during the 2017-2018 Legislative Session</a:t>
          </a:r>
        </a:p>
      </dsp:txBody>
      <dsp:txXfrm>
        <a:off x="0" y="688"/>
        <a:ext cx="6741309" cy="1127484"/>
      </dsp:txXfrm>
    </dsp:sp>
    <dsp:sp modelId="{16053156-CAA3-FC43-9C51-CEF21311566E}">
      <dsp:nvSpPr>
        <dsp:cNvPr id="0" name=""/>
        <dsp:cNvSpPr/>
      </dsp:nvSpPr>
      <dsp:spPr>
        <a:xfrm>
          <a:off x="0" y="1128172"/>
          <a:ext cx="674130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E6DF0A-B197-6249-B6EC-562EB82E63B4}">
      <dsp:nvSpPr>
        <dsp:cNvPr id="0" name=""/>
        <dsp:cNvSpPr/>
      </dsp:nvSpPr>
      <dsp:spPr>
        <a:xfrm>
          <a:off x="0" y="1128172"/>
          <a:ext cx="6741309" cy="1127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US" sz="2400" kern="1200" dirty="0">
            <a:solidFill>
              <a:srgbClr val="002060"/>
            </a:solidFill>
            <a:latin typeface="Arial" panose="020B0604020202020204" pitchFamily="34" charset="0"/>
            <a:cs typeface="Arial" panose="020B0604020202020204" pitchFamily="34" charset="0"/>
          </a:endParaRPr>
        </a:p>
        <a:p>
          <a:pPr marL="0" lvl="0" indent="0" algn="l" defTabSz="10668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Housing continues to be a prominent topic</a:t>
          </a:r>
        </a:p>
      </dsp:txBody>
      <dsp:txXfrm>
        <a:off x="0" y="1128172"/>
        <a:ext cx="6741309" cy="1127484"/>
      </dsp:txXfrm>
    </dsp:sp>
    <dsp:sp modelId="{818C8B43-52FF-344A-83FE-23C7A16F75D8}">
      <dsp:nvSpPr>
        <dsp:cNvPr id="0" name=""/>
        <dsp:cNvSpPr/>
      </dsp:nvSpPr>
      <dsp:spPr>
        <a:xfrm>
          <a:off x="0" y="2255657"/>
          <a:ext cx="674130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FE1479-C48D-F849-A596-F7D3FD5BE648}">
      <dsp:nvSpPr>
        <dsp:cNvPr id="0" name=""/>
        <dsp:cNvSpPr/>
      </dsp:nvSpPr>
      <dsp:spPr>
        <a:xfrm>
          <a:off x="0" y="2255657"/>
          <a:ext cx="6741309" cy="1127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APA California has worked hard to find a compromise on critical measures</a:t>
          </a:r>
        </a:p>
      </dsp:txBody>
      <dsp:txXfrm>
        <a:off x="0" y="2255657"/>
        <a:ext cx="6741309" cy="1127484"/>
      </dsp:txXfrm>
    </dsp:sp>
    <dsp:sp modelId="{9E0EDA9A-C9EA-8444-97E1-A40725D35CB3}">
      <dsp:nvSpPr>
        <dsp:cNvPr id="0" name=""/>
        <dsp:cNvSpPr/>
      </dsp:nvSpPr>
      <dsp:spPr>
        <a:xfrm>
          <a:off x="0" y="3383142"/>
          <a:ext cx="674130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48D119-2024-0D49-9F5B-918F3E0B6FA7}">
      <dsp:nvSpPr>
        <dsp:cNvPr id="0" name=""/>
        <dsp:cNvSpPr/>
      </dsp:nvSpPr>
      <dsp:spPr>
        <a:xfrm>
          <a:off x="0" y="3383142"/>
          <a:ext cx="6741309" cy="1127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Next year is expected to be another busy year for planning-related legislation</a:t>
          </a:r>
        </a:p>
      </dsp:txBody>
      <dsp:txXfrm>
        <a:off x="0" y="3383142"/>
        <a:ext cx="6741309" cy="1127484"/>
      </dsp:txXfrm>
    </dsp:sp>
    <dsp:sp modelId="{77DEDD36-BE47-9941-B739-E8B062050005}">
      <dsp:nvSpPr>
        <dsp:cNvPr id="0" name=""/>
        <dsp:cNvSpPr/>
      </dsp:nvSpPr>
      <dsp:spPr>
        <a:xfrm>
          <a:off x="0" y="4510627"/>
          <a:ext cx="674130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8C1611-CCA0-614E-8CFD-3952CF11010A}">
      <dsp:nvSpPr>
        <dsp:cNvPr id="0" name=""/>
        <dsp:cNvSpPr/>
      </dsp:nvSpPr>
      <dsp:spPr>
        <a:xfrm>
          <a:off x="0" y="4510627"/>
          <a:ext cx="6741309" cy="1127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To see a full list of all hot bills being tracked by APA California go to: </a:t>
          </a:r>
          <a:r>
            <a:rPr lang="en-US" sz="2400" kern="1200" dirty="0">
              <a:latin typeface="Arial" panose="020B0604020202020204" pitchFamily="34" charset="0"/>
              <a:cs typeface="Arial" panose="020B0604020202020204" pitchFamily="34" charset="0"/>
              <a:hlinkClick xmlns:r="http://schemas.openxmlformats.org/officeDocument/2006/relationships" r:id="rId1"/>
            </a:rPr>
            <a:t>https://www.apacalifornia.org</a:t>
          </a:r>
          <a:r>
            <a:rPr lang="en-US" sz="2400" kern="1200" dirty="0"/>
            <a:t>		</a:t>
          </a:r>
        </a:p>
      </dsp:txBody>
      <dsp:txXfrm>
        <a:off x="0" y="4510627"/>
        <a:ext cx="6741309" cy="11274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7C4A1-BCA3-8C4B-A8E8-540F063F26B3}">
      <dsp:nvSpPr>
        <dsp:cNvPr id="0" name=""/>
        <dsp:cNvSpPr/>
      </dsp:nvSpPr>
      <dsp:spPr>
        <a:xfrm>
          <a:off x="-72276" y="96197"/>
          <a:ext cx="7453074" cy="58207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Worked with APA to amend Density Bonus law to reflect best practices when reviewing applications for a Density Bonus</a:t>
          </a:r>
          <a:r>
            <a:rPr lang="en-US" sz="900" kern="1200" dirty="0"/>
            <a:t> </a:t>
          </a:r>
        </a:p>
      </dsp:txBody>
      <dsp:txXfrm>
        <a:off x="-55228" y="113245"/>
        <a:ext cx="7418978" cy="547980"/>
      </dsp:txXfrm>
    </dsp:sp>
    <dsp:sp modelId="{76890848-2715-AB44-9B1C-DE83FA8104A9}">
      <dsp:nvSpPr>
        <dsp:cNvPr id="0" name=""/>
        <dsp:cNvSpPr/>
      </dsp:nvSpPr>
      <dsp:spPr>
        <a:xfrm rot="5400000">
          <a:off x="3595404" y="625782"/>
          <a:ext cx="117713" cy="261934"/>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5400000">
        <a:off x="3575681" y="697892"/>
        <a:ext cx="157160" cy="82399"/>
      </dsp:txXfrm>
    </dsp:sp>
    <dsp:sp modelId="{4D27483D-0A9C-5541-97EF-C5EDC23DB413}">
      <dsp:nvSpPr>
        <dsp:cNvPr id="0" name=""/>
        <dsp:cNvSpPr/>
      </dsp:nvSpPr>
      <dsp:spPr>
        <a:xfrm>
          <a:off x="0" y="835225"/>
          <a:ext cx="7308522" cy="111369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Requires the city or county, when notifying the applicant for a density bonus whether the application is complete, to also notify the applicant of the amount of density bonus for which the applicant is eligible, and if requested by the applicant, the parking ratio for which the applicant is eligible</a:t>
          </a:r>
          <a:r>
            <a:rPr lang="en-US" sz="900" kern="1200" dirty="0"/>
            <a:t>.</a:t>
          </a:r>
        </a:p>
      </dsp:txBody>
      <dsp:txXfrm>
        <a:off x="32619" y="867844"/>
        <a:ext cx="7243284" cy="1048454"/>
      </dsp:txXfrm>
    </dsp:sp>
    <dsp:sp modelId="{E0243F44-5361-3445-9238-787464C7CFD8}">
      <dsp:nvSpPr>
        <dsp:cNvPr id="0" name=""/>
        <dsp:cNvSpPr/>
      </dsp:nvSpPr>
      <dsp:spPr>
        <a:xfrm rot="5408798">
          <a:off x="3555328" y="1947517"/>
          <a:ext cx="194351" cy="261934"/>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3573998" y="1981309"/>
        <a:ext cx="157160" cy="136046"/>
      </dsp:txXfrm>
    </dsp:sp>
    <dsp:sp modelId="{5319D594-1953-4047-AD64-21609A744F8C}">
      <dsp:nvSpPr>
        <dsp:cNvPr id="0" name=""/>
        <dsp:cNvSpPr/>
      </dsp:nvSpPr>
      <dsp:spPr>
        <a:xfrm>
          <a:off x="0" y="2208052"/>
          <a:ext cx="7300068" cy="16709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If the applicant requests incentives or concessions, or waivers or reductions of development standards, the local agency will now also be required to notify the applicant whether the applicant has provided adequate information for the local government to make a determination as to those incentives, concessions, or waivers or reductions of development standards</a:t>
          </a:r>
        </a:p>
      </dsp:txBody>
      <dsp:txXfrm>
        <a:off x="48941" y="2256993"/>
        <a:ext cx="7202186" cy="1573095"/>
      </dsp:txXfrm>
    </dsp:sp>
    <dsp:sp modelId="{B6D0F460-1741-DB40-82C8-D9D693EECA10}">
      <dsp:nvSpPr>
        <dsp:cNvPr id="0" name=""/>
        <dsp:cNvSpPr/>
      </dsp:nvSpPr>
      <dsp:spPr>
        <a:xfrm rot="5392101">
          <a:off x="3581249" y="3842625"/>
          <a:ext cx="141844" cy="261934"/>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3573543" y="3902670"/>
        <a:ext cx="157160" cy="99291"/>
      </dsp:txXfrm>
    </dsp:sp>
    <dsp:sp modelId="{0C195B78-C21E-444C-93ED-D6F8B16B575B}">
      <dsp:nvSpPr>
        <dsp:cNvPr id="0" name=""/>
        <dsp:cNvSpPr/>
      </dsp:nvSpPr>
      <dsp:spPr>
        <a:xfrm>
          <a:off x="0" y="4068155"/>
          <a:ext cx="7308522" cy="162980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Requires the local government to adjust the amount of density bonus and parking ratios awarded pursuant to this section based on any changes to the project during the course of development</a:t>
          </a:r>
        </a:p>
        <a:p>
          <a:pPr marL="0" lvl="0" indent="0" algn="ctr" defTabSz="800100">
            <a:lnSpc>
              <a:spcPct val="90000"/>
            </a:lnSpc>
            <a:spcBef>
              <a:spcPct val="0"/>
            </a:spcBef>
            <a:spcAft>
              <a:spcPct val="35000"/>
            </a:spcAft>
            <a:buNone/>
          </a:pPr>
          <a:r>
            <a:rPr lang="en-US" sz="1800" b="1" kern="1200" dirty="0">
              <a:solidFill>
                <a:schemeClr val="bg1"/>
              </a:solidFill>
              <a:latin typeface="Arial" panose="020B0604020202020204" pitchFamily="34" charset="0"/>
              <a:cs typeface="Arial" panose="020B0604020202020204" pitchFamily="34" charset="0"/>
            </a:rPr>
            <a:t>Originally, would have required determinations for the DB, parking and incentives/concessions to be made at the time the application for the DB is deemed complete</a:t>
          </a:r>
        </a:p>
      </dsp:txBody>
      <dsp:txXfrm>
        <a:off x="47735" y="4115890"/>
        <a:ext cx="7213052" cy="1534337"/>
      </dsp:txXfrm>
    </dsp:sp>
    <dsp:sp modelId="{C81D5FAB-C575-1F4D-AAE3-D0CE0039DE75}">
      <dsp:nvSpPr>
        <dsp:cNvPr id="0" name=""/>
        <dsp:cNvSpPr/>
      </dsp:nvSpPr>
      <dsp:spPr>
        <a:xfrm rot="5400000">
          <a:off x="3478989" y="5800690"/>
          <a:ext cx="350542" cy="261934"/>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5400000">
        <a:off x="3575680" y="5756386"/>
        <a:ext cx="157160" cy="271962"/>
      </dsp:txXfrm>
    </dsp:sp>
    <dsp:sp modelId="{70B7F7A9-6A1B-F040-B377-E5736F8359A8}">
      <dsp:nvSpPr>
        <dsp:cNvPr id="0" name=""/>
        <dsp:cNvSpPr/>
      </dsp:nvSpPr>
      <dsp:spPr>
        <a:xfrm>
          <a:off x="0" y="6165352"/>
          <a:ext cx="7308522" cy="3416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SUPPORT AS AMENDED </a:t>
          </a:r>
          <a:r>
            <a:rPr lang="mr-IN" sz="1800" b="1" kern="1200" dirty="0">
              <a:latin typeface="Arial" panose="020B0604020202020204" pitchFamily="34" charset="0"/>
              <a:cs typeface="Arial" panose="020B0604020202020204" pitchFamily="34" charset="0"/>
            </a:rPr>
            <a:t>–</a:t>
          </a:r>
          <a:r>
            <a:rPr lang="en-US" sz="1800" b="1" kern="1200" dirty="0">
              <a:latin typeface="Arial" panose="020B0604020202020204" pitchFamily="34" charset="0"/>
              <a:cs typeface="Arial" panose="020B0604020202020204" pitchFamily="34" charset="0"/>
            </a:rPr>
            <a:t> SIGNED BY</a:t>
          </a:r>
          <a:r>
            <a:rPr lang="en-US" sz="1800" b="1" kern="1200" cap="all" dirty="0">
              <a:latin typeface="Arial" panose="020B0604020202020204" pitchFamily="34" charset="0"/>
              <a:cs typeface="Arial" panose="020B0604020202020204" pitchFamily="34" charset="0"/>
            </a:rPr>
            <a:t> the GOVERNOR</a:t>
          </a:r>
          <a:endParaRPr lang="en-US" sz="1800" b="1" kern="1200" dirty="0">
            <a:latin typeface="Arial" panose="020B0604020202020204" pitchFamily="34" charset="0"/>
            <a:cs typeface="Arial" panose="020B0604020202020204" pitchFamily="34" charset="0"/>
          </a:endParaRPr>
        </a:p>
      </dsp:txBody>
      <dsp:txXfrm>
        <a:off x="10006" y="6175358"/>
        <a:ext cx="7288510" cy="3216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BE791-7DB9-004B-B362-E87D61C46801}">
      <dsp:nvSpPr>
        <dsp:cNvPr id="0" name=""/>
        <dsp:cNvSpPr/>
      </dsp:nvSpPr>
      <dsp:spPr>
        <a:xfrm>
          <a:off x="0" y="1378"/>
          <a:ext cx="6492875" cy="0"/>
        </a:xfrm>
        <a:prstGeom prst="line">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E016D1C6-A05F-0342-9AB7-77D5EECD105F}">
      <dsp:nvSpPr>
        <dsp:cNvPr id="0" name=""/>
        <dsp:cNvSpPr/>
      </dsp:nvSpPr>
      <dsp:spPr>
        <a:xfrm>
          <a:off x="0" y="1378"/>
          <a:ext cx="6492875" cy="124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Provides that a local ordinance adding or modifying building standards for residential occupancies does not apply to a permit that:</a:t>
          </a:r>
        </a:p>
      </dsp:txBody>
      <dsp:txXfrm>
        <a:off x="0" y="1378"/>
        <a:ext cx="6492875" cy="1247890"/>
      </dsp:txXfrm>
    </dsp:sp>
    <dsp:sp modelId="{82A19C2F-4CE3-AA4D-BF1D-74FCEBDF9124}">
      <dsp:nvSpPr>
        <dsp:cNvPr id="0" name=""/>
        <dsp:cNvSpPr/>
      </dsp:nvSpPr>
      <dsp:spPr>
        <a:xfrm>
          <a:off x="0" y="1249269"/>
          <a:ext cx="6492875" cy="0"/>
        </a:xfrm>
        <a:prstGeom prst="line">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536A2C3-2E4F-1641-9105-2BDD593B8295}">
      <dsp:nvSpPr>
        <dsp:cNvPr id="0" name=""/>
        <dsp:cNvSpPr/>
      </dsp:nvSpPr>
      <dsp:spPr>
        <a:xfrm>
          <a:off x="0" y="1249269"/>
          <a:ext cx="6492875" cy="124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	expires because construction has not 	commenced within 12 months (rather than 6 	months) of the date of issuance </a:t>
          </a:r>
        </a:p>
      </dsp:txBody>
      <dsp:txXfrm>
        <a:off x="0" y="1249269"/>
        <a:ext cx="6492875" cy="1247890"/>
      </dsp:txXfrm>
    </dsp:sp>
    <dsp:sp modelId="{E2156A3F-5D9C-3642-9742-6ABF422DDE79}">
      <dsp:nvSpPr>
        <dsp:cNvPr id="0" name=""/>
        <dsp:cNvSpPr/>
      </dsp:nvSpPr>
      <dsp:spPr>
        <a:xfrm>
          <a:off x="0" y="2497159"/>
          <a:ext cx="6492875" cy="0"/>
        </a:xfrm>
        <a:prstGeom prst="line">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0F150BD6-E704-6C49-89F7-79E09B509DB9}">
      <dsp:nvSpPr>
        <dsp:cNvPr id="0" name=""/>
        <dsp:cNvSpPr/>
      </dsp:nvSpPr>
      <dsp:spPr>
        <a:xfrm>
          <a:off x="0" y="2497159"/>
          <a:ext cx="6492875" cy="124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	or the permittee has abandoned the work 	authorized by the permit (eliminated expiration if 	a project is suspended)</a:t>
          </a:r>
        </a:p>
      </dsp:txBody>
      <dsp:txXfrm>
        <a:off x="0" y="2497159"/>
        <a:ext cx="6492875" cy="1247890"/>
      </dsp:txXfrm>
    </dsp:sp>
    <dsp:sp modelId="{D0CF3EAC-BC50-C744-9257-8B7C0AE83936}">
      <dsp:nvSpPr>
        <dsp:cNvPr id="0" name=""/>
        <dsp:cNvSpPr/>
      </dsp:nvSpPr>
      <dsp:spPr>
        <a:xfrm>
          <a:off x="0" y="3745049"/>
          <a:ext cx="6492875" cy="0"/>
        </a:xfrm>
        <a:prstGeom prst="line">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CEE658EA-CFBD-5446-A6CE-61BF9AC4E392}">
      <dsp:nvSpPr>
        <dsp:cNvPr id="0" name=""/>
        <dsp:cNvSpPr/>
      </dsp:nvSpPr>
      <dsp:spPr>
        <a:xfrm>
          <a:off x="0" y="3745049"/>
          <a:ext cx="6486534" cy="1475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Authorizes a local building official to grant one or more extensions of up to 180 days each, provided the extension is requested in writing and demonstrates justifiable cause (clarifies existing state law)</a:t>
          </a:r>
        </a:p>
      </dsp:txBody>
      <dsp:txXfrm>
        <a:off x="0" y="3745049"/>
        <a:ext cx="6486534" cy="1475754"/>
      </dsp:txXfrm>
    </dsp:sp>
    <dsp:sp modelId="{588FA2B4-61D2-F547-88BC-FA50D2E83A83}">
      <dsp:nvSpPr>
        <dsp:cNvPr id="0" name=""/>
        <dsp:cNvSpPr/>
      </dsp:nvSpPr>
      <dsp:spPr>
        <a:xfrm>
          <a:off x="0" y="5220803"/>
          <a:ext cx="6492875" cy="0"/>
        </a:xfrm>
        <a:prstGeom prst="line">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CFC4B15-8897-2840-97FF-F7DFDEE791F3}">
      <dsp:nvSpPr>
        <dsp:cNvPr id="0" name=""/>
        <dsp:cNvSpPr/>
      </dsp:nvSpPr>
      <dsp:spPr>
        <a:xfrm>
          <a:off x="0" y="5220803"/>
          <a:ext cx="6492875" cy="124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Original versions of the bill would have increased the length of time a permit is valid from 6 months to three years, or indefinitely if a project is never abandoned</a:t>
          </a:r>
          <a:endParaRPr lang="en-US" sz="2000" kern="1200" dirty="0">
            <a:latin typeface="Arial" panose="020B0604020202020204" pitchFamily="34" charset="0"/>
            <a:cs typeface="Arial" panose="020B0604020202020204" pitchFamily="34" charset="0"/>
          </a:endParaRPr>
        </a:p>
      </dsp:txBody>
      <dsp:txXfrm>
        <a:off x="0" y="5220803"/>
        <a:ext cx="6492875" cy="12478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C7090-207C-1546-AE84-6E58AF1A9A28}">
      <dsp:nvSpPr>
        <dsp:cNvPr id="0" name=""/>
        <dsp:cNvSpPr/>
      </dsp:nvSpPr>
      <dsp:spPr>
        <a:xfrm>
          <a:off x="0" y="2221"/>
          <a:ext cx="7481904"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F63C57C2-A866-C047-B233-55A5484A9D53}">
      <dsp:nvSpPr>
        <dsp:cNvPr id="0" name=""/>
        <dsp:cNvSpPr/>
      </dsp:nvSpPr>
      <dsp:spPr>
        <a:xfrm>
          <a:off x="0" y="2221"/>
          <a:ext cx="1755601" cy="2142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u="sng" kern="1200" dirty="0">
              <a:latin typeface="Arial" panose="020B0604020202020204" pitchFamily="34" charset="0"/>
              <a:cs typeface="Arial" panose="020B0604020202020204" pitchFamily="34" charset="0"/>
            </a:rPr>
            <a:t>Addresses three issues:</a:t>
          </a:r>
          <a:endParaRPr lang="en-US" sz="2000" kern="1200" dirty="0">
            <a:latin typeface="Arial" panose="020B0604020202020204" pitchFamily="34" charset="0"/>
            <a:cs typeface="Arial" panose="020B0604020202020204" pitchFamily="34" charset="0"/>
          </a:endParaRPr>
        </a:p>
      </dsp:txBody>
      <dsp:txXfrm>
        <a:off x="0" y="2221"/>
        <a:ext cx="1755601" cy="2142458"/>
      </dsp:txXfrm>
    </dsp:sp>
    <dsp:sp modelId="{7B39BD6C-2E55-4942-8CAF-7AE783EAFCC9}">
      <dsp:nvSpPr>
        <dsp:cNvPr id="0" name=""/>
        <dsp:cNvSpPr/>
      </dsp:nvSpPr>
      <dsp:spPr>
        <a:xfrm>
          <a:off x="1862898" y="37528"/>
          <a:ext cx="5615190" cy="706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Compliance with new building codes that delay housing projects</a:t>
          </a:r>
        </a:p>
      </dsp:txBody>
      <dsp:txXfrm>
        <a:off x="1862898" y="37528"/>
        <a:ext cx="5615190" cy="706132"/>
      </dsp:txXfrm>
    </dsp:sp>
    <dsp:sp modelId="{AA9BD814-AABC-0A4A-A8E9-80DD2319E0F5}">
      <dsp:nvSpPr>
        <dsp:cNvPr id="0" name=""/>
        <dsp:cNvSpPr/>
      </dsp:nvSpPr>
      <dsp:spPr>
        <a:xfrm>
          <a:off x="1755601" y="743661"/>
          <a:ext cx="5722487"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E6A06C07-04E5-5B40-B3DC-4C0CB6E81C0C}">
      <dsp:nvSpPr>
        <dsp:cNvPr id="0" name=""/>
        <dsp:cNvSpPr/>
      </dsp:nvSpPr>
      <dsp:spPr>
        <a:xfrm>
          <a:off x="1862898" y="778967"/>
          <a:ext cx="5615190" cy="706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Allow developer additional up-front time for projects in jurisdictions that do not generally allow extensions – delay starting permit promise again from beginning</a:t>
          </a:r>
          <a:endParaRPr lang="en-US" sz="1400" kern="1200" dirty="0">
            <a:latin typeface="Arial" panose="020B0604020202020204" pitchFamily="34" charset="0"/>
            <a:cs typeface="Arial" panose="020B0604020202020204" pitchFamily="34" charset="0"/>
          </a:endParaRPr>
        </a:p>
      </dsp:txBody>
      <dsp:txXfrm>
        <a:off x="1862898" y="778967"/>
        <a:ext cx="5615190" cy="706132"/>
      </dsp:txXfrm>
    </dsp:sp>
    <dsp:sp modelId="{B29A6EF8-A9DD-CE49-B483-1FC64AA4D2F4}">
      <dsp:nvSpPr>
        <dsp:cNvPr id="0" name=""/>
        <dsp:cNvSpPr/>
      </dsp:nvSpPr>
      <dsp:spPr>
        <a:xfrm>
          <a:off x="1755601" y="1485100"/>
          <a:ext cx="5722487"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8FADD347-845B-8B4B-A67A-FF90D9C317B0}">
      <dsp:nvSpPr>
        <dsp:cNvPr id="0" name=""/>
        <dsp:cNvSpPr/>
      </dsp:nvSpPr>
      <dsp:spPr>
        <a:xfrm>
          <a:off x="1862898" y="1520407"/>
          <a:ext cx="5558365" cy="587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Allowing more time to overcome severe shortage of skilled labor</a:t>
          </a:r>
        </a:p>
      </dsp:txBody>
      <dsp:txXfrm>
        <a:off x="1862898" y="1520407"/>
        <a:ext cx="5558365" cy="587269"/>
      </dsp:txXfrm>
    </dsp:sp>
    <dsp:sp modelId="{4AE25521-8F48-3143-AF56-07DA2D5E5E67}">
      <dsp:nvSpPr>
        <dsp:cNvPr id="0" name=""/>
        <dsp:cNvSpPr/>
      </dsp:nvSpPr>
      <dsp:spPr>
        <a:xfrm>
          <a:off x="1618090" y="2394525"/>
          <a:ext cx="5722487"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3259279D-28C2-D84A-91D4-8DB4607227BB}">
      <dsp:nvSpPr>
        <dsp:cNvPr id="0" name=""/>
        <dsp:cNvSpPr/>
      </dsp:nvSpPr>
      <dsp:spPr>
        <a:xfrm>
          <a:off x="0" y="2151049"/>
          <a:ext cx="7481904"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EAA1174-CD63-8D4A-A580-24B92DF545BB}">
      <dsp:nvSpPr>
        <dsp:cNvPr id="0" name=""/>
        <dsp:cNvSpPr/>
      </dsp:nvSpPr>
      <dsp:spPr>
        <a:xfrm>
          <a:off x="0" y="2144680"/>
          <a:ext cx="7481904" cy="68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US" sz="2400" u="sng" kern="1200" dirty="0">
            <a:latin typeface="Arial" panose="020B0604020202020204" pitchFamily="34" charset="0"/>
            <a:cs typeface="Arial" panose="020B0604020202020204" pitchFamily="34" charset="0"/>
          </a:endParaRPr>
        </a:p>
        <a:p>
          <a:pPr marL="0" lvl="0" indent="0" algn="l" defTabSz="1066800">
            <a:lnSpc>
              <a:spcPct val="90000"/>
            </a:lnSpc>
            <a:spcBef>
              <a:spcPct val="0"/>
            </a:spcBef>
            <a:spcAft>
              <a:spcPct val="35000"/>
            </a:spcAft>
            <a:buNone/>
          </a:pPr>
          <a:r>
            <a:rPr lang="en-US" sz="2400" u="sng" kern="1200" dirty="0">
              <a:latin typeface="Arial" panose="020B0604020202020204" pitchFamily="34" charset="0"/>
              <a:cs typeface="Arial" panose="020B0604020202020204" pitchFamily="34" charset="0"/>
            </a:rPr>
            <a:t>Didn’t address</a:t>
          </a:r>
        </a:p>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Inconsistency with 2017 bills requiring streamlining of housing projects to get them built asap</a:t>
          </a:r>
        </a:p>
      </dsp:txBody>
      <dsp:txXfrm>
        <a:off x="0" y="2144680"/>
        <a:ext cx="7481904" cy="68558"/>
      </dsp:txXfrm>
    </dsp:sp>
    <dsp:sp modelId="{B4314469-95E9-3A43-BC06-25E8C521E7F4}">
      <dsp:nvSpPr>
        <dsp:cNvPr id="0" name=""/>
        <dsp:cNvSpPr/>
      </dsp:nvSpPr>
      <dsp:spPr>
        <a:xfrm>
          <a:off x="0" y="3754031"/>
          <a:ext cx="7481904"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30CF2268-453C-5E44-8343-5AC8416BCE6B}">
      <dsp:nvSpPr>
        <dsp:cNvPr id="0" name=""/>
        <dsp:cNvSpPr/>
      </dsp:nvSpPr>
      <dsp:spPr>
        <a:xfrm>
          <a:off x="0" y="2213239"/>
          <a:ext cx="1496380" cy="2142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dirty="0"/>
        </a:p>
      </dsp:txBody>
      <dsp:txXfrm>
        <a:off x="0" y="2213239"/>
        <a:ext cx="1496380" cy="2142458"/>
      </dsp:txXfrm>
    </dsp:sp>
    <dsp:sp modelId="{1B4304C5-E604-BB41-98C1-969955B8623B}">
      <dsp:nvSpPr>
        <dsp:cNvPr id="0" name=""/>
        <dsp:cNvSpPr/>
      </dsp:nvSpPr>
      <dsp:spPr>
        <a:xfrm>
          <a:off x="0" y="4355698"/>
          <a:ext cx="7481904" cy="0"/>
        </a:xfrm>
        <a:prstGeom prst="lin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9FB72CA9-031A-7647-9C34-71C386C74642}">
      <dsp:nvSpPr>
        <dsp:cNvPr id="0" name=""/>
        <dsp:cNvSpPr/>
      </dsp:nvSpPr>
      <dsp:spPr>
        <a:xfrm>
          <a:off x="0" y="4355698"/>
          <a:ext cx="7481904" cy="2142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NEUTRAL AS AMENDED </a:t>
          </a:r>
          <a:r>
            <a:rPr lang="mr-IN" sz="2000" b="1" kern="1200" dirty="0">
              <a:latin typeface="Arial" panose="020B0604020202020204" pitchFamily="34" charset="0"/>
              <a:cs typeface="Arial" panose="020B0604020202020204" pitchFamily="34" charset="0"/>
            </a:rPr>
            <a:t>–</a:t>
          </a:r>
          <a:r>
            <a:rPr lang="en-US" sz="2000" b="1" kern="1200" dirty="0">
              <a:latin typeface="Arial" panose="020B0604020202020204" pitchFamily="34" charset="0"/>
              <a:cs typeface="Arial" panose="020B0604020202020204" pitchFamily="34" charset="0"/>
            </a:rPr>
            <a:t> SIGNED BY THE GOVERNOR</a:t>
          </a:r>
          <a:endParaRPr lang="en-US" sz="2000" kern="1200" dirty="0">
            <a:latin typeface="Arial" panose="020B0604020202020204" pitchFamily="34" charset="0"/>
            <a:cs typeface="Arial" panose="020B0604020202020204" pitchFamily="34" charset="0"/>
          </a:endParaRPr>
        </a:p>
      </dsp:txBody>
      <dsp:txXfrm>
        <a:off x="0" y="4355698"/>
        <a:ext cx="7481904" cy="21424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488AB-8180-BB47-BA3B-30DD38534E4C}">
      <dsp:nvSpPr>
        <dsp:cNvPr id="0" name=""/>
        <dsp:cNvSpPr/>
      </dsp:nvSpPr>
      <dsp:spPr>
        <a:xfrm>
          <a:off x="-3200" y="77384"/>
          <a:ext cx="7201008" cy="84174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u="none" kern="1200" dirty="0">
              <a:latin typeface="Arial" panose="020B0604020202020204" pitchFamily="34" charset="0"/>
              <a:cs typeface="Arial" panose="020B0604020202020204" pitchFamily="34" charset="0"/>
            </a:rPr>
            <a:t>Allows a  city or county to extend, by 24 months, the expiration date of maps granted an extension under AB 1303 (Gray), Chapter 751, Statutes of 2015</a:t>
          </a:r>
          <a:endParaRPr lang="en-US" sz="2200" kern="1200" dirty="0">
            <a:latin typeface="Arial" panose="020B0604020202020204" pitchFamily="34" charset="0"/>
            <a:cs typeface="Arial" panose="020B0604020202020204" pitchFamily="34" charset="0"/>
          </a:endParaRPr>
        </a:p>
      </dsp:txBody>
      <dsp:txXfrm>
        <a:off x="21454" y="102038"/>
        <a:ext cx="7151700" cy="792439"/>
      </dsp:txXfrm>
    </dsp:sp>
    <dsp:sp modelId="{E6DCCD8D-B331-C94D-841E-C84281EC45BB}">
      <dsp:nvSpPr>
        <dsp:cNvPr id="0" name=""/>
        <dsp:cNvSpPr/>
      </dsp:nvSpPr>
      <dsp:spPr>
        <a:xfrm rot="5400000">
          <a:off x="3537569" y="982080"/>
          <a:ext cx="184228" cy="378786"/>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3516047" y="1079359"/>
        <a:ext cx="227272" cy="128960"/>
      </dsp:txXfrm>
    </dsp:sp>
    <dsp:sp modelId="{FEEBEC89-443F-674F-BD99-859F7E2EBD45}">
      <dsp:nvSpPr>
        <dsp:cNvPr id="0" name=""/>
        <dsp:cNvSpPr/>
      </dsp:nvSpPr>
      <dsp:spPr>
        <a:xfrm>
          <a:off x="0" y="1164770"/>
          <a:ext cx="7194607" cy="90880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0" i="0" u="none" kern="1200"/>
            <a:t> </a:t>
          </a:r>
          <a:r>
            <a:rPr lang="en-US" sz="2200" b="0" i="0" u="none" kern="1200">
              <a:latin typeface="Arial" panose="020B0604020202020204" pitchFamily="34" charset="0"/>
              <a:cs typeface="Arial" panose="020B0604020202020204" pitchFamily="34" charset="0"/>
            </a:rPr>
            <a:t>Provides that maps that are less than 13 years old are eligible for the 24-month extension</a:t>
          </a:r>
        </a:p>
        <a:p>
          <a:pPr marL="0" lvl="0" indent="0" algn="ctr" defTabSz="577850">
            <a:lnSpc>
              <a:spcPct val="90000"/>
            </a:lnSpc>
            <a:spcBef>
              <a:spcPct val="0"/>
            </a:spcBef>
            <a:spcAft>
              <a:spcPct val="35000"/>
            </a:spcAft>
            <a:buNone/>
          </a:pPr>
          <a:endParaRPr lang="en-US" sz="1300" kern="1200"/>
        </a:p>
      </dsp:txBody>
      <dsp:txXfrm>
        <a:off x="26618" y="1191388"/>
        <a:ext cx="7141371" cy="855564"/>
      </dsp:txXfrm>
    </dsp:sp>
    <dsp:sp modelId="{B910AC36-77D0-2F43-A332-755D7DC1DE7D}">
      <dsp:nvSpPr>
        <dsp:cNvPr id="0" name=""/>
        <dsp:cNvSpPr/>
      </dsp:nvSpPr>
      <dsp:spPr>
        <a:xfrm rot="5400000">
          <a:off x="3400992" y="2145925"/>
          <a:ext cx="392621" cy="378786"/>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3483666" y="2139008"/>
        <a:ext cx="227272" cy="278985"/>
      </dsp:txXfrm>
    </dsp:sp>
    <dsp:sp modelId="{59FF25F1-050B-5449-90AA-1AE327F1B8AE}">
      <dsp:nvSpPr>
        <dsp:cNvPr id="0" name=""/>
        <dsp:cNvSpPr/>
      </dsp:nvSpPr>
      <dsp:spPr>
        <a:xfrm>
          <a:off x="-3200" y="2597066"/>
          <a:ext cx="7201008" cy="138455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u="none" kern="1200" dirty="0">
              <a:latin typeface="Arial" panose="020B0604020202020204" pitchFamily="34" charset="0"/>
              <a:cs typeface="Arial" panose="020B0604020202020204" pitchFamily="34" charset="0"/>
            </a:rPr>
            <a:t>Applies to only the 11 counties qualified under the criteria contained in AB 1303: Fresno, Imperial, Kern, Kings, Madera, Merced, Modoc, Siskiyou, Stanislaus, Tulare, and Yuba</a:t>
          </a:r>
          <a:endParaRPr lang="en-US" sz="2200" kern="1200" dirty="0">
            <a:latin typeface="Arial" panose="020B0604020202020204" pitchFamily="34" charset="0"/>
            <a:cs typeface="Arial" panose="020B0604020202020204" pitchFamily="34" charset="0"/>
          </a:endParaRPr>
        </a:p>
      </dsp:txBody>
      <dsp:txXfrm>
        <a:off x="37352" y="2637618"/>
        <a:ext cx="7119904" cy="1303452"/>
      </dsp:txXfrm>
    </dsp:sp>
    <dsp:sp modelId="{7D85DED7-1734-E547-9F32-2F138FD7312B}">
      <dsp:nvSpPr>
        <dsp:cNvPr id="0" name=""/>
        <dsp:cNvSpPr/>
      </dsp:nvSpPr>
      <dsp:spPr>
        <a:xfrm rot="5400000">
          <a:off x="3439475" y="4002666"/>
          <a:ext cx="315655" cy="378786"/>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3483667" y="4034231"/>
        <a:ext cx="227272" cy="220959"/>
      </dsp:txXfrm>
    </dsp:sp>
    <dsp:sp modelId="{2B009455-52E9-6C49-8F59-0A50A0933224}">
      <dsp:nvSpPr>
        <dsp:cNvPr id="0" name=""/>
        <dsp:cNvSpPr/>
      </dsp:nvSpPr>
      <dsp:spPr>
        <a:xfrm>
          <a:off x="-3200" y="4402495"/>
          <a:ext cx="7201008" cy="84174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Requires that the map cannot be expired on or before this bill's effective date to receive the extension</a:t>
          </a:r>
        </a:p>
      </dsp:txBody>
      <dsp:txXfrm>
        <a:off x="21454" y="4427149"/>
        <a:ext cx="7151700" cy="792439"/>
      </dsp:txXfrm>
    </dsp:sp>
    <dsp:sp modelId="{EB41AC89-3DBA-2045-9958-52EDFFF9E2C8}">
      <dsp:nvSpPr>
        <dsp:cNvPr id="0" name=""/>
        <dsp:cNvSpPr/>
      </dsp:nvSpPr>
      <dsp:spPr>
        <a:xfrm rot="5400000">
          <a:off x="3439475" y="5265286"/>
          <a:ext cx="315655" cy="378786"/>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3483667" y="5296851"/>
        <a:ext cx="227272" cy="220959"/>
      </dsp:txXfrm>
    </dsp:sp>
    <dsp:sp modelId="{71FFA9E4-0D87-BB48-AAA8-F7EC714DF045}">
      <dsp:nvSpPr>
        <dsp:cNvPr id="0" name=""/>
        <dsp:cNvSpPr/>
      </dsp:nvSpPr>
      <dsp:spPr>
        <a:xfrm>
          <a:off x="-3200" y="5665116"/>
          <a:ext cx="7201008" cy="84174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Arial" panose="020B0604020202020204" pitchFamily="34" charset="0"/>
              <a:cs typeface="Arial" panose="020B0604020202020204" pitchFamily="34" charset="0"/>
            </a:rPr>
            <a:t>NEUTRAL </a:t>
          </a:r>
          <a:r>
            <a:rPr lang="mr-IN" sz="2200" b="1" kern="1200" dirty="0">
              <a:latin typeface="Arial" panose="020B0604020202020204" pitchFamily="34" charset="0"/>
              <a:cs typeface="Arial" panose="020B0604020202020204" pitchFamily="34" charset="0"/>
            </a:rPr>
            <a:t>–</a:t>
          </a:r>
          <a:r>
            <a:rPr lang="en-US" sz="2200" b="1" kern="1200" dirty="0">
              <a:latin typeface="Arial" panose="020B0604020202020204" pitchFamily="34" charset="0"/>
              <a:cs typeface="Arial" panose="020B0604020202020204" pitchFamily="34" charset="0"/>
            </a:rPr>
            <a:t> SIGNED BY THE GOVERNOR</a:t>
          </a:r>
          <a:endParaRPr lang="en-US" sz="2200" kern="1200" dirty="0">
            <a:latin typeface="Arial" panose="020B0604020202020204" pitchFamily="34" charset="0"/>
            <a:cs typeface="Arial" panose="020B0604020202020204" pitchFamily="34" charset="0"/>
          </a:endParaRPr>
        </a:p>
      </dsp:txBody>
      <dsp:txXfrm>
        <a:off x="21454" y="5689770"/>
        <a:ext cx="7151700" cy="7924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24B344-D7B6-6448-900F-74462D9C25B8}">
      <dsp:nvSpPr>
        <dsp:cNvPr id="0" name=""/>
        <dsp:cNvSpPr/>
      </dsp:nvSpPr>
      <dsp:spPr>
        <a:xfrm>
          <a:off x="0" y="6158429"/>
          <a:ext cx="7555992" cy="57371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NEUTRAL </a:t>
          </a:r>
          <a:r>
            <a:rPr lang="mr-IN" sz="2000" b="1" kern="1200" dirty="0"/>
            <a:t>–</a:t>
          </a:r>
          <a:r>
            <a:rPr lang="en-US" sz="2000" b="1" kern="1200" dirty="0"/>
            <a:t> SIGNED BY THE GOVERNOR</a:t>
          </a:r>
          <a:endParaRPr lang="en-US" sz="2000" kern="1200" dirty="0"/>
        </a:p>
      </dsp:txBody>
      <dsp:txXfrm>
        <a:off x="0" y="6158429"/>
        <a:ext cx="7555992" cy="573712"/>
      </dsp:txXfrm>
    </dsp:sp>
    <dsp:sp modelId="{1BD2303A-0234-074B-9626-3A6467FB5274}">
      <dsp:nvSpPr>
        <dsp:cNvPr id="0" name=""/>
        <dsp:cNvSpPr/>
      </dsp:nvSpPr>
      <dsp:spPr>
        <a:xfrm rot="10800000">
          <a:off x="0" y="3695659"/>
          <a:ext cx="7555992" cy="2471375"/>
        </a:xfrm>
        <a:prstGeom prst="upArrowCallou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Of interest to planners: bill requires OPR to update its guidance document “Fire Hazard Planning General Plan Technical Advice Series” in conjunction with HCD, OES, and Cal Fire and other fire and safety experts – requires it to include specific land use strategies to reduce fire risk to buildings, infrastructure and communities</a:t>
          </a:r>
          <a:r>
            <a:rPr lang="en-US" sz="1600" kern="1200" dirty="0">
              <a:latin typeface="Arial" panose="020B0604020202020204" pitchFamily="34" charset="0"/>
              <a:cs typeface="Arial" panose="020B0604020202020204" pitchFamily="34" charset="0"/>
            </a:rPr>
            <a:t> </a:t>
          </a:r>
        </a:p>
      </dsp:txBody>
      <dsp:txXfrm rot="10800000">
        <a:off x="0" y="3695659"/>
        <a:ext cx="7555992" cy="1605825"/>
      </dsp:txXfrm>
    </dsp:sp>
    <dsp:sp modelId="{A207C6C9-7F49-CA42-80BC-36CF8EF23A6A}">
      <dsp:nvSpPr>
        <dsp:cNvPr id="0" name=""/>
        <dsp:cNvSpPr/>
      </dsp:nvSpPr>
      <dsp:spPr>
        <a:xfrm rot="10800000">
          <a:off x="0" y="1927465"/>
          <a:ext cx="7555992" cy="1776800"/>
        </a:xfrm>
        <a:prstGeom prst="upArrowCallou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SB 901 makes major changes to electrical and gas utility wildfire planning, resiliency and safety maintenance procedures, and sets </a:t>
          </a:r>
          <a:r>
            <a:rPr lang="en-US" sz="2000" b="1" kern="1200" dirty="0">
              <a:latin typeface="Arial" panose="020B0604020202020204" pitchFamily="34" charset="0"/>
              <a:cs typeface="Arial" panose="020B0604020202020204" pitchFamily="34" charset="0"/>
            </a:rPr>
            <a:t>up </a:t>
          </a:r>
          <a:r>
            <a:rPr lang="en-US" sz="2000" b="0" kern="1200" dirty="0">
              <a:latin typeface="Arial" panose="020B0604020202020204" pitchFamily="34" charset="0"/>
              <a:cs typeface="Arial" panose="020B0604020202020204" pitchFamily="34" charset="0"/>
            </a:rPr>
            <a:t>long range rate-payer reimbursement for utility liability for wildfire damages caused by utilities</a:t>
          </a:r>
        </a:p>
      </dsp:txBody>
      <dsp:txXfrm rot="10800000">
        <a:off x="0" y="1927465"/>
        <a:ext cx="7555992" cy="1154511"/>
      </dsp:txXfrm>
    </dsp:sp>
    <dsp:sp modelId="{DE12504D-D5E0-C447-B9BC-2C7BD64033EE}">
      <dsp:nvSpPr>
        <dsp:cNvPr id="0" name=""/>
        <dsp:cNvSpPr/>
      </dsp:nvSpPr>
      <dsp:spPr>
        <a:xfrm rot="10800000">
          <a:off x="0" y="1167"/>
          <a:ext cx="7555992" cy="1934903"/>
        </a:xfrm>
        <a:prstGeom prst="upArrowCallou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Proposals were introduced to deal with the impacts of the 2017/2018 fires as well as mitigation measures for potential future fires. Senator Dodd worked in a Conference Committee on numerous proposals for this bill, including one from the Governor</a:t>
          </a:r>
        </a:p>
      </dsp:txBody>
      <dsp:txXfrm rot="10800000">
        <a:off x="0" y="1167"/>
        <a:ext cx="7555992" cy="12572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685A1-4880-3040-9DFF-F48C9070B166}">
      <dsp:nvSpPr>
        <dsp:cNvPr id="0" name=""/>
        <dsp:cNvSpPr/>
      </dsp:nvSpPr>
      <dsp:spPr>
        <a:xfrm>
          <a:off x="4521" y="0"/>
          <a:ext cx="7342380" cy="1529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This makes a number of changes regarding fire prevention and forestry management to promote long-term forest health and wildfire resiliency. </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There are some specific planning provisions in the bill</a:t>
          </a:r>
        </a:p>
      </dsp:txBody>
      <dsp:txXfrm>
        <a:off x="49320" y="44799"/>
        <a:ext cx="7252782" cy="1439969"/>
      </dsp:txXfrm>
    </dsp:sp>
    <dsp:sp modelId="{A2AC8FB3-A419-8941-90DE-5256D6201818}">
      <dsp:nvSpPr>
        <dsp:cNvPr id="0" name=""/>
        <dsp:cNvSpPr/>
      </dsp:nvSpPr>
      <dsp:spPr>
        <a:xfrm>
          <a:off x="4521" y="1875341"/>
          <a:ext cx="7342380" cy="25015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Generally, the bill authorizes federal, state, and local agencies to engage in collaborative forestry management</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Creates new opportunities for public and private land managers to mitigate wildfire risks</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Enhances the Department of Forestry and Fire Protection’s (CAL FIRE’s) role in identifying wildfire hazards as local governments plan for new housing and neighborhoods</a:t>
          </a:r>
        </a:p>
      </dsp:txBody>
      <dsp:txXfrm>
        <a:off x="77790" y="1948610"/>
        <a:ext cx="7195842" cy="2355053"/>
      </dsp:txXfrm>
    </dsp:sp>
    <dsp:sp modelId="{0A79B997-53B5-BB4B-ACF1-8B7352FD3FB6}">
      <dsp:nvSpPr>
        <dsp:cNvPr id="0" name=""/>
        <dsp:cNvSpPr/>
      </dsp:nvSpPr>
      <dsp:spPr>
        <a:xfrm>
          <a:off x="0" y="4705606"/>
          <a:ext cx="3059134" cy="1529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Specific to land use</a:t>
          </a:r>
          <a:r>
            <a:rPr lang="en-US" sz="1900" kern="1200" dirty="0"/>
            <a:t>:</a:t>
          </a:r>
        </a:p>
      </dsp:txBody>
      <dsp:txXfrm>
        <a:off x="44799" y="4750405"/>
        <a:ext cx="2969536" cy="1439969"/>
      </dsp:txXfrm>
    </dsp:sp>
    <dsp:sp modelId="{E888469F-17B1-0D4E-A750-0E315AB9B7F7}">
      <dsp:nvSpPr>
        <dsp:cNvPr id="0" name=""/>
        <dsp:cNvSpPr/>
      </dsp:nvSpPr>
      <dsp:spPr>
        <a:xfrm rot="123753">
          <a:off x="3058735" y="5471487"/>
          <a:ext cx="1230777" cy="42102"/>
        </a:xfrm>
        <a:custGeom>
          <a:avLst/>
          <a:gdLst/>
          <a:ahLst/>
          <a:cxnLst/>
          <a:rect l="0" t="0" r="0" b="0"/>
          <a:pathLst>
            <a:path>
              <a:moveTo>
                <a:pt x="0" y="21051"/>
              </a:moveTo>
              <a:lnTo>
                <a:pt x="1230777" y="210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43354" y="5461768"/>
        <a:ext cx="61538" cy="61538"/>
      </dsp:txXfrm>
    </dsp:sp>
    <dsp:sp modelId="{917966AD-98B8-6640-B8ED-D778E77DF94B}">
      <dsp:nvSpPr>
        <dsp:cNvPr id="0" name=""/>
        <dsp:cNvSpPr/>
      </dsp:nvSpPr>
      <dsp:spPr>
        <a:xfrm>
          <a:off x="4289114" y="4749902"/>
          <a:ext cx="3149715" cy="1529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Requires a local agency to transmit a copy of its adopted ordinance designating very high fire hazard severity (VHFHS) zones to CAL FIRE</a:t>
          </a:r>
        </a:p>
      </dsp:txBody>
      <dsp:txXfrm>
        <a:off x="4333913" y="4794701"/>
        <a:ext cx="3060117" cy="14399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685A1-4880-3040-9DFF-F48C9070B166}">
      <dsp:nvSpPr>
        <dsp:cNvPr id="0" name=""/>
        <dsp:cNvSpPr/>
      </dsp:nvSpPr>
      <dsp:spPr>
        <a:xfrm>
          <a:off x="0" y="1070"/>
          <a:ext cx="7403588" cy="21185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Allows CAL FIRE to recommend changes to a safety element for methods and strategies accepted as best practices in the most recent OPR document  "Fire Hazard Planning, General Plan Technical Advice Series”</a:t>
          </a:r>
        </a:p>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Eliminates an obsolete schedule for cities and counties to update the safety elements of their general plans</a:t>
          </a:r>
        </a:p>
      </dsp:txBody>
      <dsp:txXfrm>
        <a:off x="62051" y="63121"/>
        <a:ext cx="7279486" cy="1994467"/>
      </dsp:txXfrm>
    </dsp:sp>
    <dsp:sp modelId="{A2AC8FB3-A419-8941-90DE-5256D6201818}">
      <dsp:nvSpPr>
        <dsp:cNvPr id="0" name=""/>
        <dsp:cNvSpPr/>
      </dsp:nvSpPr>
      <dsp:spPr>
        <a:xfrm>
          <a:off x="3" y="2315251"/>
          <a:ext cx="7403588" cy="22274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Font typeface="Courier New" charset="0"/>
            <a:buNone/>
          </a:pPr>
          <a:r>
            <a:rPr lang="en-US" sz="1800" kern="1200" dirty="0">
              <a:solidFill>
                <a:schemeClr val="bg1"/>
              </a:solidFill>
              <a:latin typeface="Arial" panose="020B0604020202020204" pitchFamily="34" charset="0"/>
              <a:cs typeface="Arial" panose="020B0604020202020204" pitchFamily="34" charset="0"/>
            </a:rPr>
            <a:t>Requires a city or county that contains either State Responsibility Area (SRA) or VHFHS zones to notify CAL FIRE  if it takes action to adopt or amend the safety element of its general plan</a:t>
          </a:r>
        </a:p>
        <a:p>
          <a:pPr marL="0" lvl="0" indent="0" algn="ctr" defTabSz="800100">
            <a:lnSpc>
              <a:spcPct val="90000"/>
            </a:lnSpc>
            <a:spcBef>
              <a:spcPct val="0"/>
            </a:spcBef>
            <a:spcAft>
              <a:spcPct val="35000"/>
            </a:spcAft>
            <a:buFont typeface="Courier New" charset="0"/>
            <a:buNone/>
          </a:pPr>
          <a:r>
            <a:rPr lang="en-US" sz="1800" kern="1200" dirty="0">
              <a:solidFill>
                <a:schemeClr val="bg1"/>
              </a:solidFill>
              <a:latin typeface="Arial" panose="020B0604020202020204" pitchFamily="34" charset="0"/>
              <a:cs typeface="Arial" panose="020B0604020202020204" pitchFamily="34" charset="0"/>
            </a:rPr>
            <a:t>Requires, upon approving a tentative map or a parcel map for an area located in either the SRA or VHFHS zone, the local agency to transmit a copy of the minimum fire safety standards findings required and accompanying maps to the CAL FIRE</a:t>
          </a:r>
        </a:p>
      </dsp:txBody>
      <dsp:txXfrm>
        <a:off x="65244" y="2380492"/>
        <a:ext cx="7273106" cy="2097014"/>
      </dsp:txXfrm>
    </dsp:sp>
    <dsp:sp modelId="{CCD61895-8A04-084C-86DF-44C086FF4588}">
      <dsp:nvSpPr>
        <dsp:cNvPr id="0" name=""/>
        <dsp:cNvSpPr/>
      </dsp:nvSpPr>
      <dsp:spPr>
        <a:xfrm>
          <a:off x="1" y="4711462"/>
          <a:ext cx="7403588" cy="14686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Would have originally required a draft safety element or amendments to the safety element be submitted to CAL FIRE 180 days prior to adoption</a:t>
          </a:r>
        </a:p>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APA had concerns with the additional length of time for review and worked to reach a compromise</a:t>
          </a:r>
        </a:p>
      </dsp:txBody>
      <dsp:txXfrm>
        <a:off x="43017" y="4754478"/>
        <a:ext cx="7317556" cy="1382641"/>
      </dsp:txXfrm>
    </dsp:sp>
    <dsp:sp modelId="{24E5D402-5342-B743-AE10-E3FBCFF37767}">
      <dsp:nvSpPr>
        <dsp:cNvPr id="0" name=""/>
        <dsp:cNvSpPr/>
      </dsp:nvSpPr>
      <dsp:spPr>
        <a:xfrm>
          <a:off x="349561" y="6293633"/>
          <a:ext cx="6264296" cy="5635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latin typeface="Arial" panose="020B0604020202020204" pitchFamily="34" charset="0"/>
              <a:cs typeface="Arial" panose="020B0604020202020204" pitchFamily="34" charset="0"/>
            </a:rPr>
            <a:t>SUPPORT AS AMENDED </a:t>
          </a:r>
          <a:r>
            <a:rPr lang="mr-IN" sz="2000" b="1" kern="1200" dirty="0">
              <a:solidFill>
                <a:schemeClr val="bg1"/>
              </a:solidFill>
              <a:latin typeface="Arial" panose="020B0604020202020204" pitchFamily="34" charset="0"/>
              <a:cs typeface="Arial" panose="020B0604020202020204" pitchFamily="34" charset="0"/>
            </a:rPr>
            <a:t>–</a:t>
          </a:r>
          <a:r>
            <a:rPr lang="en-US" sz="2000" b="1" kern="1200" dirty="0">
              <a:solidFill>
                <a:schemeClr val="bg1"/>
              </a:solidFill>
              <a:latin typeface="Arial" panose="020B0604020202020204" pitchFamily="34" charset="0"/>
              <a:cs typeface="Arial" panose="020B0604020202020204" pitchFamily="34" charset="0"/>
            </a:rPr>
            <a:t> SIGNED BY</a:t>
          </a:r>
          <a:r>
            <a:rPr lang="en-US" sz="2000" b="1" kern="1200" cap="all" dirty="0">
              <a:solidFill>
                <a:schemeClr val="bg1"/>
              </a:solidFill>
              <a:latin typeface="Arial" panose="020B0604020202020204" pitchFamily="34" charset="0"/>
              <a:cs typeface="Arial" panose="020B0604020202020204" pitchFamily="34" charset="0"/>
            </a:rPr>
            <a:t> the Governor</a:t>
          </a:r>
          <a:endParaRPr lang="en-US" sz="2000" b="1" kern="1200" dirty="0">
            <a:solidFill>
              <a:schemeClr val="bg1"/>
            </a:solidFill>
          </a:endParaRPr>
        </a:p>
      </dsp:txBody>
      <dsp:txXfrm>
        <a:off x="366068" y="6310140"/>
        <a:ext cx="6231282" cy="5305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C479A-D1BF-1E44-83CB-B5328249E1A8}" type="datetimeFigureOut">
              <a:rPr lang="en-US" smtClean="0"/>
              <a:t>10/17/2018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71BDD-BA10-1E4A-AF74-12A0450678F5}" type="slidenum">
              <a:rPr lang="en-US" smtClean="0"/>
              <a:t>‹#›</a:t>
            </a:fld>
            <a:endParaRPr lang="en-US"/>
          </a:p>
        </p:txBody>
      </p:sp>
    </p:spTree>
    <p:extLst>
      <p:ext uri="{BB962C8B-B14F-4D97-AF65-F5344CB8AC3E}">
        <p14:creationId xmlns:p14="http://schemas.microsoft.com/office/powerpoint/2010/main" val="693975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9B99-56CE-6D4C-8526-DE4AB65A28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035FDC-2D68-A045-B3C8-E594BCB8A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48E736-4EE9-B546-9575-C9B7AF7D200A}"/>
              </a:ext>
            </a:extLst>
          </p:cNvPr>
          <p:cNvSpPr>
            <a:spLocks noGrp="1"/>
          </p:cNvSpPr>
          <p:nvPr>
            <p:ph type="dt" sz="half" idx="10"/>
          </p:nvPr>
        </p:nvSpPr>
        <p:spPr/>
        <p:txBody>
          <a:bodyPr/>
          <a:lstStyle/>
          <a:p>
            <a:fld id="{78ABE3C1-DBE1-495D-B57B-2849774B866A}" type="datetimeFigureOut">
              <a:rPr lang="en-US" smtClean="0"/>
              <a:t>10/17/2018</a:t>
            </a:fld>
            <a:endParaRPr lang="en-US"/>
          </a:p>
        </p:txBody>
      </p:sp>
      <p:sp>
        <p:nvSpPr>
          <p:cNvPr id="5" name="Footer Placeholder 4">
            <a:extLst>
              <a:ext uri="{FF2B5EF4-FFF2-40B4-BE49-F238E27FC236}">
                <a16:creationId xmlns:a16="http://schemas.microsoft.com/office/drawing/2014/main" id="{8B44E45B-22FA-8746-80D5-42C8FC48F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A2AA5-78CC-DF46-A0C8-627311AE02B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48335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667EE-E6CE-7341-9A2D-55E216EA82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56161D-BCF2-D94E-94B7-566C9EA5D7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7E763D-632E-8B41-83AF-BE8D2965B5EA}"/>
              </a:ext>
            </a:extLst>
          </p:cNvPr>
          <p:cNvSpPr>
            <a:spLocks noGrp="1"/>
          </p:cNvSpPr>
          <p:nvPr>
            <p:ph type="dt" sz="half" idx="10"/>
          </p:nvPr>
        </p:nvSpPr>
        <p:spPr/>
        <p:txBody>
          <a:bodyPr/>
          <a:lstStyle/>
          <a:p>
            <a:fld id="{1FA3F48C-C7C6-4055-9F49-3777875E72AE}" type="datetimeFigureOut">
              <a:rPr lang="en-US" smtClean="0"/>
              <a:t>10/17/2018</a:t>
            </a:fld>
            <a:endParaRPr lang="en-US"/>
          </a:p>
        </p:txBody>
      </p:sp>
      <p:sp>
        <p:nvSpPr>
          <p:cNvPr id="5" name="Footer Placeholder 4">
            <a:extLst>
              <a:ext uri="{FF2B5EF4-FFF2-40B4-BE49-F238E27FC236}">
                <a16:creationId xmlns:a16="http://schemas.microsoft.com/office/drawing/2014/main" id="{EB5C67AD-61F3-1E44-BE91-6B14BF359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E7A217-2B04-C145-A37B-8A97F8D317F6}"/>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941364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622257-281B-0842-9482-E675119CF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8B4611-B745-754D-A035-A602E96DA7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3FCCE0-C217-8C4F-8D6F-FAD9BD7A9279}"/>
              </a:ext>
            </a:extLst>
          </p:cNvPr>
          <p:cNvSpPr>
            <a:spLocks noGrp="1"/>
          </p:cNvSpPr>
          <p:nvPr>
            <p:ph type="dt" sz="half" idx="10"/>
          </p:nvPr>
        </p:nvSpPr>
        <p:spPr/>
        <p:txBody>
          <a:bodyPr/>
          <a:lstStyle/>
          <a:p>
            <a:fld id="{6178E61D-D431-422C-9764-11DAFE33AB63}" type="datetimeFigureOut">
              <a:rPr lang="en-US" smtClean="0"/>
              <a:t>10/17/2018</a:t>
            </a:fld>
            <a:endParaRPr lang="en-US"/>
          </a:p>
        </p:txBody>
      </p:sp>
      <p:sp>
        <p:nvSpPr>
          <p:cNvPr id="5" name="Footer Placeholder 4">
            <a:extLst>
              <a:ext uri="{FF2B5EF4-FFF2-40B4-BE49-F238E27FC236}">
                <a16:creationId xmlns:a16="http://schemas.microsoft.com/office/drawing/2014/main" id="{D3917324-750F-E94C-82CA-35F7AB03C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4F7F1-7862-0E47-88C4-FA4EAB9D0D57}"/>
              </a:ext>
            </a:extLst>
          </p:cNvPr>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231261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EB53B-CE65-794C-B3A9-1A024507E3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D93720-274E-CC4A-A818-FF0AB58C3A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39B2BA-9AA1-D347-A778-5836E7AF286B}"/>
              </a:ext>
            </a:extLst>
          </p:cNvPr>
          <p:cNvSpPr>
            <a:spLocks noGrp="1"/>
          </p:cNvSpPr>
          <p:nvPr>
            <p:ph type="dt" sz="half" idx="10"/>
          </p:nvPr>
        </p:nvSpPr>
        <p:spPr/>
        <p:txBody>
          <a:bodyPr/>
          <a:lstStyle/>
          <a:p>
            <a:fld id="{12DE42F4-6EEF-4EF7-8ED4-2208F0F89A08}" type="datetimeFigureOut">
              <a:rPr lang="en-US" smtClean="0"/>
              <a:t>10/17/2018</a:t>
            </a:fld>
            <a:endParaRPr lang="en-US"/>
          </a:p>
        </p:txBody>
      </p:sp>
      <p:sp>
        <p:nvSpPr>
          <p:cNvPr id="5" name="Footer Placeholder 4">
            <a:extLst>
              <a:ext uri="{FF2B5EF4-FFF2-40B4-BE49-F238E27FC236}">
                <a16:creationId xmlns:a16="http://schemas.microsoft.com/office/drawing/2014/main" id="{51E90A92-13FC-134F-95D0-4C1582EAEB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87518C-92FD-4149-B5DD-256E6E39A5DA}"/>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43447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92FB4-56B1-3A48-B3D6-D4E210DD5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8E14D3-8E8F-C646-B9C5-2CB00BBD50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9F459C-BA71-0B41-A395-758F96441B2B}"/>
              </a:ext>
            </a:extLst>
          </p:cNvPr>
          <p:cNvSpPr>
            <a:spLocks noGrp="1"/>
          </p:cNvSpPr>
          <p:nvPr>
            <p:ph type="dt" sz="half" idx="10"/>
          </p:nvPr>
        </p:nvSpPr>
        <p:spPr/>
        <p:txBody>
          <a:bodyPr/>
          <a:lstStyle/>
          <a:p>
            <a:fld id="{30578ACC-22D6-47C1-A373-4FD133E34F3C}" type="datetimeFigureOut">
              <a:rPr lang="en-US" smtClean="0"/>
              <a:t>10/17/2018</a:t>
            </a:fld>
            <a:endParaRPr lang="en-US"/>
          </a:p>
        </p:txBody>
      </p:sp>
      <p:sp>
        <p:nvSpPr>
          <p:cNvPr id="5" name="Footer Placeholder 4">
            <a:extLst>
              <a:ext uri="{FF2B5EF4-FFF2-40B4-BE49-F238E27FC236}">
                <a16:creationId xmlns:a16="http://schemas.microsoft.com/office/drawing/2014/main" id="{BA47D639-2F76-D84C-B565-E55701A58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439018-1877-3C49-8B89-0021A3E3886C}"/>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00661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39EDE-5062-9D45-9030-1802CF9AF6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3B7694-532C-BA42-957C-AE7DAEE3A4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32E738-0C39-6E43-B066-1E3E3DAD10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BF473E-46E8-A243-AB8C-077AFF55F4A7}"/>
              </a:ext>
            </a:extLst>
          </p:cNvPr>
          <p:cNvSpPr>
            <a:spLocks noGrp="1"/>
          </p:cNvSpPr>
          <p:nvPr>
            <p:ph type="dt" sz="half" idx="10"/>
          </p:nvPr>
        </p:nvSpPr>
        <p:spPr/>
        <p:txBody>
          <a:bodyPr/>
          <a:lstStyle/>
          <a:p>
            <a:fld id="{4E5A6C69-6797-4E8A-BF37-F2C3751466E9}" type="datetimeFigureOut">
              <a:rPr lang="en-US" smtClean="0"/>
              <a:t>10/17/2018</a:t>
            </a:fld>
            <a:endParaRPr lang="en-US"/>
          </a:p>
        </p:txBody>
      </p:sp>
      <p:sp>
        <p:nvSpPr>
          <p:cNvPr id="6" name="Footer Placeholder 5">
            <a:extLst>
              <a:ext uri="{FF2B5EF4-FFF2-40B4-BE49-F238E27FC236}">
                <a16:creationId xmlns:a16="http://schemas.microsoft.com/office/drawing/2014/main" id="{C77C1DE1-32E2-0642-B046-E9A42146AA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DCD41A-A5D0-3B45-97DC-A07F5EEA863B}"/>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83812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EBB4F-15AE-E247-B473-F756BE4087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DB4689-19B1-3E46-99AF-7088ACEED6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5F434B6-8CEA-BD46-9CD0-EB79F2570D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37B6C9-BF13-3746-8816-F06CBF28D9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DD2D98F-691D-DC4F-AB7B-FA5BF1BADF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BBAA8F-F9D0-D44E-A362-A7F5260FE647}"/>
              </a:ext>
            </a:extLst>
          </p:cNvPr>
          <p:cNvSpPr>
            <a:spLocks noGrp="1"/>
          </p:cNvSpPr>
          <p:nvPr>
            <p:ph type="dt" sz="half" idx="10"/>
          </p:nvPr>
        </p:nvSpPr>
        <p:spPr/>
        <p:txBody>
          <a:bodyPr/>
          <a:lstStyle/>
          <a:p>
            <a:fld id="{9D6E9DEC-419B-4CC5-A080-3B06BD5A8291}" type="datetimeFigureOut">
              <a:rPr lang="en-US" smtClean="0"/>
              <a:t>10/17/2018</a:t>
            </a:fld>
            <a:endParaRPr lang="en-US"/>
          </a:p>
        </p:txBody>
      </p:sp>
      <p:sp>
        <p:nvSpPr>
          <p:cNvPr id="8" name="Footer Placeholder 7">
            <a:extLst>
              <a:ext uri="{FF2B5EF4-FFF2-40B4-BE49-F238E27FC236}">
                <a16:creationId xmlns:a16="http://schemas.microsoft.com/office/drawing/2014/main" id="{E2801336-A18A-7143-B557-E3F7D4C775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F9FC3-D884-6149-89E1-4F73D647D419}"/>
              </a:ext>
            </a:extLst>
          </p:cNvPr>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101015879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6FCD2-2FE3-284C-8B2B-9C8C81C87B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7BC7A2-6268-AA42-8C41-9C00BEAA4784}"/>
              </a:ext>
            </a:extLst>
          </p:cNvPr>
          <p:cNvSpPr>
            <a:spLocks noGrp="1"/>
          </p:cNvSpPr>
          <p:nvPr>
            <p:ph type="dt" sz="half" idx="10"/>
          </p:nvPr>
        </p:nvSpPr>
        <p:spPr/>
        <p:txBody>
          <a:bodyPr/>
          <a:lstStyle/>
          <a:p>
            <a:fld id="{CE99F462-093F-4566-844B-4C71F2739DA5}" type="datetimeFigureOut">
              <a:rPr lang="en-US" smtClean="0"/>
              <a:t>10/17/2018</a:t>
            </a:fld>
            <a:endParaRPr lang="en-US"/>
          </a:p>
        </p:txBody>
      </p:sp>
      <p:sp>
        <p:nvSpPr>
          <p:cNvPr id="4" name="Footer Placeholder 3">
            <a:extLst>
              <a:ext uri="{FF2B5EF4-FFF2-40B4-BE49-F238E27FC236}">
                <a16:creationId xmlns:a16="http://schemas.microsoft.com/office/drawing/2014/main" id="{056EF383-63E2-C84C-AED6-4064883F3B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9A8342-2293-CF4D-A81C-661D4EDB2EBA}"/>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04722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2B476-9DDE-874C-BF3E-6E9CE890B182}"/>
              </a:ext>
            </a:extLst>
          </p:cNvPr>
          <p:cNvSpPr>
            <a:spLocks noGrp="1"/>
          </p:cNvSpPr>
          <p:nvPr>
            <p:ph type="dt" sz="half" idx="10"/>
          </p:nvPr>
        </p:nvSpPr>
        <p:spPr/>
        <p:txBody>
          <a:bodyPr/>
          <a:lstStyle/>
          <a:p>
            <a:fld id="{3D24A7AC-904D-4781-85BA-7D10C17ED021}" type="datetimeFigureOut">
              <a:rPr lang="en-US" smtClean="0"/>
              <a:t>10/17/2018</a:t>
            </a:fld>
            <a:endParaRPr lang="en-US"/>
          </a:p>
        </p:txBody>
      </p:sp>
      <p:sp>
        <p:nvSpPr>
          <p:cNvPr id="3" name="Footer Placeholder 2">
            <a:extLst>
              <a:ext uri="{FF2B5EF4-FFF2-40B4-BE49-F238E27FC236}">
                <a16:creationId xmlns:a16="http://schemas.microsoft.com/office/drawing/2014/main" id="{49792DBC-D76D-3E43-B488-CE4F030255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A6947D-C907-1441-81E2-23D7F575046A}"/>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97761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47B0D-5B68-EF4C-8044-775D3CF01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83CA5D-15A0-EB4A-9BCF-2F651E065F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6A6FDB-6926-D14F-96D0-86D6D50703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069882-B86D-3847-9A2E-BD1DEED4F8A4}"/>
              </a:ext>
            </a:extLst>
          </p:cNvPr>
          <p:cNvSpPr>
            <a:spLocks noGrp="1"/>
          </p:cNvSpPr>
          <p:nvPr>
            <p:ph type="dt" sz="half" idx="10"/>
          </p:nvPr>
        </p:nvSpPr>
        <p:spPr/>
        <p:txBody>
          <a:bodyPr/>
          <a:lstStyle/>
          <a:p>
            <a:fld id="{E331444B-B92B-4E27-8C94-BB93EAF5CB18}" type="datetimeFigureOut">
              <a:rPr lang="en-US" smtClean="0"/>
              <a:t>10/17/2018</a:t>
            </a:fld>
            <a:endParaRPr lang="en-US"/>
          </a:p>
        </p:txBody>
      </p:sp>
      <p:sp>
        <p:nvSpPr>
          <p:cNvPr id="6" name="Footer Placeholder 5">
            <a:extLst>
              <a:ext uri="{FF2B5EF4-FFF2-40B4-BE49-F238E27FC236}">
                <a16:creationId xmlns:a16="http://schemas.microsoft.com/office/drawing/2014/main" id="{E6EB0399-405C-A143-9174-311BF7F16A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A8B5C9-0177-5244-BC85-138ACECC6169}"/>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35671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1C07F-6A88-9E49-90A5-6328D8B05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28FA52-EC3A-734B-9ABB-A3431E9D98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9FC0F1-363A-224D-A304-83B3BABF58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C3327F-30C0-204B-A840-6632BB96D65D}"/>
              </a:ext>
            </a:extLst>
          </p:cNvPr>
          <p:cNvSpPr>
            <a:spLocks noGrp="1"/>
          </p:cNvSpPr>
          <p:nvPr>
            <p:ph type="dt" sz="half" idx="10"/>
          </p:nvPr>
        </p:nvSpPr>
        <p:spPr/>
        <p:txBody>
          <a:bodyPr/>
          <a:lstStyle/>
          <a:p>
            <a:fld id="{363EFA5E-FA76-400D-B3DC-F0BA90E6D107}" type="datetimeFigureOut">
              <a:rPr lang="en-US" smtClean="0"/>
              <a:t>10/17/2018</a:t>
            </a:fld>
            <a:endParaRPr lang="en-US"/>
          </a:p>
        </p:txBody>
      </p:sp>
      <p:sp>
        <p:nvSpPr>
          <p:cNvPr id="6" name="Footer Placeholder 5">
            <a:extLst>
              <a:ext uri="{FF2B5EF4-FFF2-40B4-BE49-F238E27FC236}">
                <a16:creationId xmlns:a16="http://schemas.microsoft.com/office/drawing/2014/main" id="{48CFEE2B-0986-1C43-A478-BC58F6C006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8F9DF-3EF8-D143-A320-6F4F6A80A68C}"/>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603314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992790-15F0-D14A-A748-A43A18AAEF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B525AB-54BB-9E43-85A2-EB33C71C1B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DB11E-CF15-3442-8C15-6203C4D76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10/17/2018</a:t>
            </a:fld>
            <a:endParaRPr lang="en-US"/>
          </a:p>
        </p:txBody>
      </p:sp>
      <p:sp>
        <p:nvSpPr>
          <p:cNvPr id="5" name="Footer Placeholder 4">
            <a:extLst>
              <a:ext uri="{FF2B5EF4-FFF2-40B4-BE49-F238E27FC236}">
                <a16:creationId xmlns:a16="http://schemas.microsoft.com/office/drawing/2014/main" id="{006AF60D-ABBF-CD4C-9F2F-FC6FDC1E5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83D7E9-42DB-1A40-A1EB-453C94B0EE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1401189892"/>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4.png"/><Relationship Id="rId7" Type="http://schemas.openxmlformats.org/officeDocument/2006/relationships/diagramQuickStyle" Target="../diagrams/quickStyle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5.svg"/><Relationship Id="rId9" Type="http://schemas.microsoft.com/office/2007/relationships/diagramDrawing" Target="../diagrams/drawing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7.xml.rels><?xml version="1.0" encoding="UTF-8" standalone="yes"?>
<Relationships xmlns="http://schemas.openxmlformats.org/package/2006/relationships"><Relationship Id="rId3" Type="http://schemas.openxmlformats.org/officeDocument/2006/relationships/hyperlink" Target="mailto:Lauren@stefangeorge.com"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2">
            <a:extLst>
              <a:ext uri="{FF2B5EF4-FFF2-40B4-BE49-F238E27FC236}">
                <a16:creationId xmlns:a16="http://schemas.microsoft.com/office/drawing/2014/main" id="{84867EAF-AE1D-4322-9DE8-383AE3F7BC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4">
            <a:extLst>
              <a:ext uri="{FF2B5EF4-FFF2-40B4-BE49-F238E27FC236}">
                <a16:creationId xmlns:a16="http://schemas.microsoft.com/office/drawing/2014/main" id="{40676238-7F95-4EEB-836A-7D23927873A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423333" y="1731818"/>
            <a:ext cx="4272853" cy="3990109"/>
          </a:xfrm>
        </p:spPr>
        <p:txBody>
          <a:bodyPr anchor="t">
            <a:noAutofit/>
          </a:bodyPr>
          <a:lstStyle/>
          <a:p>
            <a:pPr marL="342900" indent="-342900" algn="l">
              <a:buFont typeface="Wingdings" pitchFamily="2" charset="2"/>
              <a:buChar char="Ø"/>
            </a:pPr>
            <a:r>
              <a:rPr lang="en-US" sz="2200" b="1" dirty="0">
                <a:solidFill>
                  <a:srgbClr val="FFFFFF"/>
                </a:solidFill>
                <a:latin typeface="Arial" panose="020B0604020202020204" pitchFamily="34" charset="0"/>
                <a:cs typeface="Arial" panose="020B0604020202020204" pitchFamily="34" charset="0"/>
              </a:rPr>
              <a:t>APA CALIFORNIA </a:t>
            </a:r>
            <a:r>
              <a:rPr lang="en-US" sz="2200" b="1" u="sng" dirty="0">
                <a:solidFill>
                  <a:srgbClr val="FFFFFF"/>
                </a:solidFill>
                <a:latin typeface="Arial" panose="020B0604020202020204" pitchFamily="34" charset="0"/>
                <a:cs typeface="Arial" panose="020B0604020202020204" pitchFamily="34" charset="0"/>
              </a:rPr>
              <a:t>LEGISLATIVE UPDATE </a:t>
            </a:r>
            <a:br>
              <a:rPr lang="en-US" sz="2200" dirty="0">
                <a:solidFill>
                  <a:srgbClr val="FFFFFF"/>
                </a:solidFill>
                <a:latin typeface="Arial" panose="020B0604020202020204" pitchFamily="34" charset="0"/>
                <a:cs typeface="Arial" panose="020B0604020202020204" pitchFamily="34" charset="0"/>
              </a:rPr>
            </a:br>
            <a:br>
              <a:rPr lang="en-US" sz="2200" dirty="0">
                <a:solidFill>
                  <a:srgbClr val="FFFFFF"/>
                </a:solidFill>
                <a:latin typeface="Arial" panose="020B0604020202020204" pitchFamily="34" charset="0"/>
                <a:cs typeface="Arial" panose="020B0604020202020204" pitchFamily="34" charset="0"/>
              </a:rPr>
            </a:br>
            <a:r>
              <a:rPr lang="en-US" sz="2200" dirty="0">
                <a:solidFill>
                  <a:srgbClr val="FFFFFF"/>
                </a:solidFill>
                <a:latin typeface="Arial" panose="020B0604020202020204" pitchFamily="34" charset="0"/>
                <a:cs typeface="Arial" panose="020B0604020202020204" pitchFamily="34" charset="0"/>
              </a:rPr>
              <a:t>JOHN C. TERELL, AICP , VP, POLICY &amp; LEGISLATION</a:t>
            </a:r>
            <a:br>
              <a:rPr lang="en-US" sz="2200" dirty="0">
                <a:solidFill>
                  <a:srgbClr val="FFFFFF"/>
                </a:solidFill>
                <a:latin typeface="Arial" panose="020B0604020202020204" pitchFamily="34" charset="0"/>
                <a:cs typeface="Arial" panose="020B0604020202020204" pitchFamily="34" charset="0"/>
              </a:rPr>
            </a:br>
            <a:br>
              <a:rPr lang="en-US" sz="2200" cap="all" dirty="0">
                <a:solidFill>
                  <a:srgbClr val="FFFFFF"/>
                </a:solidFill>
                <a:latin typeface="Arial" panose="020B0604020202020204" pitchFamily="34" charset="0"/>
                <a:cs typeface="Arial" panose="020B0604020202020204" pitchFamily="34" charset="0"/>
              </a:rPr>
            </a:br>
            <a:r>
              <a:rPr lang="en-US" sz="2200" dirty="0">
                <a:solidFill>
                  <a:srgbClr val="FFFFFF"/>
                </a:solidFill>
                <a:latin typeface="Arial" panose="020B0604020202020204" pitchFamily="34" charset="0"/>
                <a:cs typeface="Arial" panose="020B0604020202020204" pitchFamily="34" charset="0"/>
              </a:rPr>
              <a:t>SANDE GEORGE, STEFAN/GEORGE ASSOCIATES</a:t>
            </a:r>
            <a:br>
              <a:rPr lang="en-US" sz="2200" dirty="0">
                <a:solidFill>
                  <a:srgbClr val="FFFFFF"/>
                </a:solidFill>
                <a:latin typeface="Arial" panose="020B0604020202020204" pitchFamily="34" charset="0"/>
                <a:cs typeface="Arial" panose="020B0604020202020204" pitchFamily="34" charset="0"/>
              </a:rPr>
            </a:br>
            <a:br>
              <a:rPr lang="en-US" sz="2200" dirty="0">
                <a:solidFill>
                  <a:srgbClr val="FFFFFF"/>
                </a:solidFill>
                <a:latin typeface="Arial" panose="020B0604020202020204" pitchFamily="34" charset="0"/>
                <a:cs typeface="Arial" panose="020B0604020202020204" pitchFamily="34" charset="0"/>
              </a:rPr>
            </a:br>
            <a:r>
              <a:rPr lang="en-US" sz="2200" dirty="0">
                <a:solidFill>
                  <a:srgbClr val="FFFFFF"/>
                </a:solidFill>
                <a:latin typeface="Arial" panose="020B0604020202020204" pitchFamily="34" charset="0"/>
                <a:cs typeface="Arial" panose="020B0604020202020204" pitchFamily="34" charset="0"/>
              </a:rPr>
              <a:t>LAUREN DE VALENCIA, STEFAN/GEORGE </a:t>
            </a:r>
            <a:r>
              <a:rPr lang="en-US" sz="2400" dirty="0">
                <a:solidFill>
                  <a:srgbClr val="FFFFFF"/>
                </a:solidFill>
                <a:latin typeface="Arial" panose="020B0604020202020204" pitchFamily="34" charset="0"/>
                <a:cs typeface="Arial" panose="020B0604020202020204" pitchFamily="34" charset="0"/>
              </a:rPr>
              <a:t>ASSOCIATES</a:t>
            </a:r>
          </a:p>
        </p:txBody>
      </p:sp>
      <p:sp>
        <p:nvSpPr>
          <p:cNvPr id="3" name="Subtitle 2"/>
          <p:cNvSpPr>
            <a:spLocks noGrp="1"/>
          </p:cNvSpPr>
          <p:nvPr>
            <p:ph type="subTitle" idx="1"/>
          </p:nvPr>
        </p:nvSpPr>
        <p:spPr>
          <a:xfrm>
            <a:off x="726057" y="1176609"/>
            <a:ext cx="3658053" cy="550518"/>
          </a:xfrm>
        </p:spPr>
        <p:txBody>
          <a:bodyPr anchor="b">
            <a:normAutofit fontScale="47500" lnSpcReduction="20000"/>
          </a:bodyPr>
          <a:lstStyle/>
          <a:p>
            <a:pPr algn="l"/>
            <a:endParaRPr lang="en-US" sz="1800" dirty="0">
              <a:solidFill>
                <a:srgbClr val="FFFFFF"/>
              </a:solidFill>
            </a:endParaRPr>
          </a:p>
          <a:p>
            <a:pPr algn="l"/>
            <a:r>
              <a:rPr lang="en-US" sz="4400" dirty="0">
                <a:solidFill>
                  <a:srgbClr val="FF0000"/>
                </a:solidFill>
                <a:latin typeface="Arial" panose="020B0604020202020204" pitchFamily="34" charset="0"/>
                <a:cs typeface="Arial" panose="020B0604020202020204" pitchFamily="34" charset="0"/>
              </a:rPr>
              <a:t>OCTOBER</a:t>
            </a:r>
            <a:r>
              <a:rPr lang="en-US" sz="4400" dirty="0">
                <a:solidFill>
                  <a:srgbClr val="FFFFFF"/>
                </a:solidFill>
                <a:latin typeface="Arial" panose="020B0604020202020204" pitchFamily="34" charset="0"/>
                <a:cs typeface="Arial" panose="020B0604020202020204" pitchFamily="34" charset="0"/>
              </a:rPr>
              <a:t> </a:t>
            </a:r>
            <a:r>
              <a:rPr lang="en-US" sz="4400" dirty="0">
                <a:solidFill>
                  <a:srgbClr val="FF0000"/>
                </a:solidFill>
                <a:latin typeface="Arial" panose="020B0604020202020204" pitchFamily="34" charset="0"/>
                <a:cs typeface="Arial" panose="020B0604020202020204" pitchFamily="34" charset="0"/>
              </a:rPr>
              <a:t>2018 </a:t>
            </a:r>
          </a:p>
        </p:txBody>
      </p:sp>
      <p:pic>
        <p:nvPicPr>
          <p:cNvPr id="6" name="Picture 5"/>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2697"/>
                    </a14:imgEffect>
                    <a14:imgEffect>
                      <a14:saturation sat="0"/>
                    </a14:imgEffect>
                  </a14:imgLayer>
                </a14:imgProps>
              </a:ext>
              <a:ext uri="{28A0092B-C50C-407E-A947-70E740481C1C}">
                <a14:useLocalDpi xmlns:a14="http://schemas.microsoft.com/office/drawing/2010/main" val="0"/>
              </a:ext>
            </a:extLst>
          </a:blip>
          <a:srcRect l="26201" r="18020"/>
          <a:stretch/>
        </p:blipFill>
        <p:spPr>
          <a:xfrm>
            <a:off x="5902036" y="743798"/>
            <a:ext cx="5341261" cy="5362640"/>
          </a:xfrm>
          <a:prstGeom prst="rect">
            <a:avLst/>
          </a:prstGeom>
          <a:ln w="9525">
            <a:noFill/>
          </a:ln>
          <a:scene3d>
            <a:camera prst="orthographicFront"/>
            <a:lightRig rig="threePt" dir="t"/>
          </a:scene3d>
          <a:sp3d contourW="12700" prstMaterial="metal">
            <a:contourClr>
              <a:schemeClr val="bg1"/>
            </a:contourClr>
          </a:sp3d>
        </p:spPr>
      </p:pic>
      <p:sp>
        <p:nvSpPr>
          <p:cNvPr id="5" name="TextBox 4"/>
          <p:cNvSpPr txBox="1"/>
          <p:nvPr/>
        </p:nvSpPr>
        <p:spPr>
          <a:xfrm>
            <a:off x="5145206" y="159678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41322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6" y="2415322"/>
            <a:ext cx="3113087" cy="2399869"/>
          </a:xfrm>
        </p:spPr>
        <p:txBody>
          <a:bodyPr>
            <a:normAutofit fontScale="90000"/>
          </a:bodyPr>
          <a:lstStyle/>
          <a:p>
            <a:pPr algn="ctr"/>
            <a:r>
              <a:rPr lang="en-US" sz="4000" dirty="0">
                <a:solidFill>
                  <a:srgbClr val="FFFFFF"/>
                </a:solidFill>
                <a:latin typeface="Arial" panose="020B0604020202020204" pitchFamily="34" charset="0"/>
                <a:cs typeface="Arial" panose="020B0604020202020204" pitchFamily="34" charset="0"/>
              </a:rPr>
              <a:t>AB 1771 (Bloom)</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RHNA ALLOCATION REFORM</a:t>
            </a:r>
          </a:p>
        </p:txBody>
      </p:sp>
      <p:sp>
        <p:nvSpPr>
          <p:cNvPr id="3" name="Content Placeholder 2"/>
          <p:cNvSpPr>
            <a:spLocks noGrp="1"/>
          </p:cNvSpPr>
          <p:nvPr>
            <p:ph idx="1"/>
          </p:nvPr>
        </p:nvSpPr>
        <p:spPr>
          <a:xfrm>
            <a:off x="4587333" y="266700"/>
            <a:ext cx="7474492" cy="6231082"/>
          </a:xfrm>
        </p:spPr>
        <p:txBody>
          <a:bodyPr anchor="ctr">
            <a:normAutofit fontScale="32500" lnSpcReduction="20000"/>
          </a:bodyPr>
          <a:lstStyle/>
          <a:p>
            <a:pPr marL="0" indent="0">
              <a:buNone/>
            </a:pPr>
            <a:r>
              <a:rPr lang="en-US" sz="6200" u="sng" dirty="0">
                <a:latin typeface="Arial" panose="020B0604020202020204" pitchFamily="34" charset="0"/>
                <a:cs typeface="Arial" panose="020B0604020202020204" pitchFamily="34" charset="0"/>
              </a:rPr>
              <a:t>Key provisions include:</a:t>
            </a:r>
            <a:r>
              <a:rPr lang="en-US" sz="6200" dirty="0">
                <a:latin typeface="Arial" panose="020B0604020202020204" pitchFamily="34" charset="0"/>
                <a:cs typeface="Arial" panose="020B0604020202020204" pitchFamily="34" charset="0"/>
              </a:rPr>
              <a:t>  </a:t>
            </a:r>
          </a:p>
          <a:p>
            <a:pPr marL="0" indent="0">
              <a:buNone/>
            </a:pPr>
            <a:r>
              <a:rPr lang="en-US" sz="6200" dirty="0">
                <a:latin typeface="Arial" panose="020B0604020202020204" pitchFamily="34" charset="0"/>
                <a:cs typeface="Arial" panose="020B0604020202020204" pitchFamily="34" charset="0"/>
              </a:rPr>
              <a:t>a)      </a:t>
            </a:r>
            <a:r>
              <a:rPr lang="en-US" sz="6200" b="1" i="1" dirty="0">
                <a:latin typeface="Arial" panose="020B0604020202020204" pitchFamily="34" charset="0"/>
                <a:cs typeface="Arial" panose="020B0604020202020204" pitchFamily="34" charset="0"/>
              </a:rPr>
              <a:t>Furthering RHNA objectives</a:t>
            </a:r>
            <a:r>
              <a:rPr lang="en-US" sz="6200" b="1" dirty="0">
                <a:latin typeface="Arial" panose="020B0604020202020204" pitchFamily="34" charset="0"/>
                <a:cs typeface="Arial" panose="020B0604020202020204" pitchFamily="34" charset="0"/>
              </a:rPr>
              <a:t>.</a:t>
            </a:r>
            <a:r>
              <a:rPr lang="en-US" sz="6200" dirty="0">
                <a:latin typeface="Arial" panose="020B0604020202020204" pitchFamily="34" charset="0"/>
                <a:cs typeface="Arial" panose="020B0604020202020204" pitchFamily="34" charset="0"/>
              </a:rPr>
              <a:t>  Requires COG methodology to further the statutory RHNA objectives, rather than to just be consistent with them</a:t>
            </a:r>
          </a:p>
          <a:p>
            <a:pPr marL="0" indent="0">
              <a:buNone/>
            </a:pPr>
            <a:r>
              <a:rPr lang="en-US" sz="6200" dirty="0">
                <a:latin typeface="Arial" panose="020B0604020202020204" pitchFamily="34" charset="0"/>
                <a:cs typeface="Arial" panose="020B0604020202020204" pitchFamily="34" charset="0"/>
              </a:rPr>
              <a:t>b)     </a:t>
            </a:r>
            <a:r>
              <a:rPr lang="en-US" sz="6200" b="1" i="1" dirty="0">
                <a:latin typeface="Arial" panose="020B0604020202020204" pitchFamily="34" charset="0"/>
                <a:cs typeface="Arial" panose="020B0604020202020204" pitchFamily="34" charset="0"/>
              </a:rPr>
              <a:t>Equity</a:t>
            </a:r>
            <a:r>
              <a:rPr lang="en-US" sz="6200" b="1" dirty="0">
                <a:latin typeface="Arial" panose="020B0604020202020204" pitchFamily="34" charset="0"/>
                <a:cs typeface="Arial" panose="020B0604020202020204" pitchFamily="34" charset="0"/>
              </a:rPr>
              <a:t>.  </a:t>
            </a:r>
            <a:r>
              <a:rPr lang="en-US" sz="6200" dirty="0">
                <a:latin typeface="Arial" panose="020B0604020202020204" pitchFamily="34" charset="0"/>
                <a:cs typeface="Arial" panose="020B0604020202020204" pitchFamily="34" charset="0"/>
              </a:rPr>
              <a:t>Adds a new statutory objective to affirmatively further fair housing</a:t>
            </a:r>
          </a:p>
          <a:p>
            <a:pPr marL="0" indent="0">
              <a:buNone/>
            </a:pPr>
            <a:r>
              <a:rPr lang="en-US" sz="6200" dirty="0">
                <a:latin typeface="Arial" panose="020B0604020202020204" pitchFamily="34" charset="0"/>
                <a:cs typeface="Arial" panose="020B0604020202020204" pitchFamily="34" charset="0"/>
              </a:rPr>
              <a:t>c)     </a:t>
            </a:r>
            <a:r>
              <a:rPr lang="en-US" sz="6200" b="1" i="1" dirty="0">
                <a:latin typeface="Arial" panose="020B0604020202020204" pitchFamily="34" charset="0"/>
                <a:cs typeface="Arial" panose="020B0604020202020204" pitchFamily="34" charset="0"/>
              </a:rPr>
              <a:t>Transparency</a:t>
            </a:r>
            <a:r>
              <a:rPr lang="en-US" sz="6200" b="1" dirty="0">
                <a:latin typeface="Arial" panose="020B0604020202020204" pitchFamily="34" charset="0"/>
                <a:cs typeface="Arial" panose="020B0604020202020204" pitchFamily="34" charset="0"/>
              </a:rPr>
              <a:t>.</a:t>
            </a:r>
            <a:r>
              <a:rPr lang="en-US" sz="6200" i="1" dirty="0">
                <a:latin typeface="Arial" panose="020B0604020202020204" pitchFamily="34" charset="0"/>
                <a:cs typeface="Arial" panose="020B0604020202020204" pitchFamily="34" charset="0"/>
              </a:rPr>
              <a:t>  R</a:t>
            </a:r>
            <a:r>
              <a:rPr lang="en-US" sz="6200" dirty="0">
                <a:latin typeface="Arial" panose="020B0604020202020204" pitchFamily="34" charset="0"/>
                <a:cs typeface="Arial" panose="020B0604020202020204" pitchFamily="34" charset="0"/>
              </a:rPr>
              <a:t>equires COGs to post all RHNA information on a public website </a:t>
            </a:r>
          </a:p>
          <a:p>
            <a:pPr marL="0" indent="0">
              <a:buNone/>
            </a:pPr>
            <a:r>
              <a:rPr lang="en-US" sz="6200" dirty="0">
                <a:latin typeface="Arial" panose="020B0604020202020204" pitchFamily="34" charset="0"/>
                <a:cs typeface="Arial" panose="020B0604020202020204" pitchFamily="34" charset="0"/>
              </a:rPr>
              <a:t>d)     </a:t>
            </a:r>
            <a:r>
              <a:rPr lang="en-US" sz="6200" b="1" i="1" dirty="0">
                <a:latin typeface="Arial" panose="020B0604020202020204" pitchFamily="34" charset="0"/>
                <a:cs typeface="Arial" panose="020B0604020202020204" pitchFamily="34" charset="0"/>
              </a:rPr>
              <a:t>Housing need, not housing market</a:t>
            </a:r>
            <a:r>
              <a:rPr lang="en-US" sz="6200" dirty="0">
                <a:latin typeface="Arial" panose="020B0604020202020204" pitchFamily="34" charset="0"/>
                <a:cs typeface="Arial" panose="020B0604020202020204" pitchFamily="34" charset="0"/>
              </a:rPr>
              <a:t>.</a:t>
            </a:r>
            <a:r>
              <a:rPr lang="en-US" sz="6200" i="1" dirty="0">
                <a:latin typeface="Arial" panose="020B0604020202020204" pitchFamily="34" charset="0"/>
                <a:cs typeface="Arial" panose="020B0604020202020204" pitchFamily="34" charset="0"/>
              </a:rPr>
              <a:t>  </a:t>
            </a:r>
            <a:r>
              <a:rPr lang="en-US" sz="6200" dirty="0">
                <a:latin typeface="Arial" panose="020B0604020202020204" pitchFamily="34" charset="0"/>
                <a:cs typeface="Arial" panose="020B0604020202020204" pitchFamily="34" charset="0"/>
              </a:rPr>
              <a:t>Eliminates the existing requirement to include the market demand for housing as a factor in developing the methodology – sponsors targeted housing need, housing burden, overcrowding, and jobs/housing fit as more objective and appropriate measures</a:t>
            </a:r>
          </a:p>
          <a:p>
            <a:pPr marL="0" indent="0">
              <a:buNone/>
            </a:pPr>
            <a:r>
              <a:rPr lang="en-US" sz="6200" dirty="0">
                <a:latin typeface="Arial" panose="020B0604020202020204" pitchFamily="34" charset="0"/>
                <a:cs typeface="Arial" panose="020B0604020202020204" pitchFamily="34" charset="0"/>
              </a:rPr>
              <a:t>e)     </a:t>
            </a:r>
            <a:r>
              <a:rPr lang="en-US" sz="6200" b="1" i="1" dirty="0">
                <a:latin typeface="Arial" panose="020B0604020202020204" pitchFamily="34" charset="0"/>
                <a:cs typeface="Arial" panose="020B0604020202020204" pitchFamily="34" charset="0"/>
              </a:rPr>
              <a:t>Justification of RHNA appeals</a:t>
            </a:r>
            <a:r>
              <a:rPr lang="en-US" sz="6200" dirty="0">
                <a:latin typeface="Arial" panose="020B0604020202020204" pitchFamily="34" charset="0"/>
                <a:cs typeface="Arial" panose="020B0604020202020204" pitchFamily="34" charset="0"/>
              </a:rPr>
              <a:t>.</a:t>
            </a:r>
            <a:r>
              <a:rPr lang="en-US" sz="6200" i="1" dirty="0">
                <a:latin typeface="Arial" panose="020B0604020202020204" pitchFamily="34" charset="0"/>
                <a:cs typeface="Arial" panose="020B0604020202020204" pitchFamily="34" charset="0"/>
              </a:rPr>
              <a:t>  </a:t>
            </a:r>
            <a:r>
              <a:rPr lang="en-US" sz="6200" dirty="0">
                <a:latin typeface="Arial" panose="020B0604020202020204" pitchFamily="34" charset="0"/>
                <a:cs typeface="Arial" panose="020B0604020202020204" pitchFamily="34" charset="0"/>
              </a:rPr>
              <a:t>Requires a locality, if it disagrees with its RHNA allocation, to submit a request for a revision that includes a statement as to why the proposed allocation is not appropriate and why a revision is necessary to further the statutory objectives</a:t>
            </a:r>
          </a:p>
          <a:p>
            <a:pPr marL="0" indent="0">
              <a:buNone/>
            </a:pPr>
            <a:r>
              <a:rPr lang="en-US" sz="6200" dirty="0">
                <a:latin typeface="Arial" panose="020B0604020202020204" pitchFamily="34" charset="0"/>
                <a:cs typeface="Arial" panose="020B0604020202020204" pitchFamily="34" charset="0"/>
              </a:rPr>
              <a:t>f)      </a:t>
            </a:r>
            <a:r>
              <a:rPr lang="en-US" sz="6200" b="1" i="1" dirty="0">
                <a:latin typeface="Arial" panose="020B0604020202020204" pitchFamily="34" charset="0"/>
                <a:cs typeface="Arial" panose="020B0604020202020204" pitchFamily="34" charset="0"/>
              </a:rPr>
              <a:t>Banning RHNA swaps.</a:t>
            </a:r>
            <a:r>
              <a:rPr lang="en-US" sz="6200" i="1" dirty="0">
                <a:latin typeface="Arial" panose="020B0604020202020204" pitchFamily="34" charset="0"/>
                <a:cs typeface="Arial" panose="020B0604020202020204" pitchFamily="34" charset="0"/>
              </a:rPr>
              <a:t>  </a:t>
            </a:r>
            <a:r>
              <a:rPr lang="en-US" sz="6200" dirty="0">
                <a:latin typeface="Arial" panose="020B0604020202020204" pitchFamily="34" charset="0"/>
                <a:cs typeface="Arial" panose="020B0604020202020204" pitchFamily="34" charset="0"/>
              </a:rPr>
              <a:t>Deletes the authority of two local governments to agree to an alternative distribution of appealed housing allocations between the affected local governments</a:t>
            </a:r>
          </a:p>
          <a:p>
            <a:endParaRPr lang="en-US" sz="2000" b="1" dirty="0"/>
          </a:p>
        </p:txBody>
      </p:sp>
    </p:spTree>
    <p:extLst>
      <p:ext uri="{BB962C8B-B14F-4D97-AF65-F5344CB8AC3E}">
        <p14:creationId xmlns:p14="http://schemas.microsoft.com/office/powerpoint/2010/main" val="126969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3C2AB1A9-8C88-DA46-8911-74EF0BD84B28}"/>
              </a:ext>
            </a:extLst>
          </p:cNvPr>
          <p:cNvSpPr>
            <a:spLocks noGrp="1"/>
          </p:cNvSpPr>
          <p:nvPr>
            <p:ph type="title"/>
          </p:nvPr>
        </p:nvSpPr>
        <p:spPr>
          <a:xfrm>
            <a:off x="904877" y="2415322"/>
            <a:ext cx="3451730" cy="2399869"/>
          </a:xfrm>
        </p:spPr>
        <p:txBody>
          <a:bodyPr>
            <a:normAutofit/>
          </a:bodyPr>
          <a:lstStyle/>
          <a:p>
            <a:pPr algn="ctr"/>
            <a:r>
              <a:rPr lang="en-US" sz="3200" dirty="0">
                <a:solidFill>
                  <a:srgbClr val="FFFFFF"/>
                </a:solidFill>
                <a:latin typeface="Arial" panose="020B0604020202020204" pitchFamily="34" charset="0"/>
                <a:cs typeface="Arial" panose="020B0604020202020204" pitchFamily="34" charset="0"/>
              </a:rPr>
              <a:t>AB 1771 (Bloom)</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RHNA ALLOCATION REFORM - continued</a:t>
            </a:r>
            <a:endParaRPr lang="en-US" sz="3200" dirty="0">
              <a:solidFill>
                <a:srgbClr val="FFFFFF"/>
              </a:solidFill>
            </a:endParaRPr>
          </a:p>
        </p:txBody>
      </p:sp>
      <p:sp>
        <p:nvSpPr>
          <p:cNvPr id="3" name="Content Placeholder 2">
            <a:extLst>
              <a:ext uri="{FF2B5EF4-FFF2-40B4-BE49-F238E27FC236}">
                <a16:creationId xmlns:a16="http://schemas.microsoft.com/office/drawing/2014/main" id="{645D39ED-BFA2-5D45-B5EC-EAF7BF3534D2}"/>
              </a:ext>
            </a:extLst>
          </p:cNvPr>
          <p:cNvSpPr>
            <a:spLocks noGrp="1"/>
          </p:cNvSpPr>
          <p:nvPr>
            <p:ph idx="1"/>
          </p:nvPr>
        </p:nvSpPr>
        <p:spPr>
          <a:xfrm>
            <a:off x="4571456" y="9525"/>
            <a:ext cx="7490369" cy="6515965"/>
          </a:xfrm>
        </p:spPr>
        <p:txBody>
          <a:bodyPr anchor="ctr">
            <a:normAutofit fontScale="92500" lnSpcReduction="20000"/>
          </a:bodyPr>
          <a:lstStyle/>
          <a:p>
            <a:pPr marL="0" lvl="0" indent="0">
              <a:buNone/>
            </a:pPr>
            <a:endParaRPr lang="en-US" sz="2500" dirty="0">
              <a:latin typeface="Arial" panose="020B0604020202020204" pitchFamily="34" charset="0"/>
              <a:cs typeface="Arial" panose="020B0604020202020204" pitchFamily="34" charset="0"/>
            </a:endParaRPr>
          </a:p>
          <a:p>
            <a:pPr marL="0" lvl="0" indent="0">
              <a:buNone/>
            </a:pPr>
            <a:r>
              <a:rPr lang="en-US" sz="2500" dirty="0">
                <a:latin typeface="Arial" panose="020B0604020202020204" pitchFamily="34" charset="0"/>
                <a:cs typeface="Arial" panose="020B0604020202020204" pitchFamily="34" charset="0"/>
              </a:rPr>
              <a:t>APA recommended substantially simplifying the factors for allocation to target the most important factors related to a balanced housing allocation: </a:t>
            </a:r>
          </a:p>
          <a:p>
            <a:pPr lvl="0"/>
            <a:r>
              <a:rPr lang="en-US" sz="2500" dirty="0">
                <a:latin typeface="Arial" panose="020B0604020202020204" pitchFamily="34" charset="0"/>
                <a:cs typeface="Arial" panose="020B0604020202020204" pitchFamily="34" charset="0"/>
              </a:rPr>
              <a:t>A simple jobs/housing balance by income groups, which would go a long way in terms of a fairer process all by itself</a:t>
            </a:r>
          </a:p>
          <a:p>
            <a:pPr lvl="0"/>
            <a:r>
              <a:rPr lang="en-US" sz="2500" dirty="0">
                <a:latin typeface="Arial" panose="020B0604020202020204" pitchFamily="34" charset="0"/>
                <a:cs typeface="Arial" panose="020B0604020202020204" pitchFamily="34" charset="0"/>
              </a:rPr>
              <a:t>Tying the RHNA distribution to available and planned fixed rail transit investment</a:t>
            </a:r>
          </a:p>
          <a:p>
            <a:pPr lvl="0"/>
            <a:r>
              <a:rPr lang="en-US" sz="2500" dirty="0">
                <a:latin typeface="Arial" panose="020B0604020202020204" pitchFamily="34" charset="0"/>
                <a:cs typeface="Arial" panose="020B0604020202020204" pitchFamily="34" charset="0"/>
              </a:rPr>
              <a:t>Consistency with the SCS</a:t>
            </a:r>
          </a:p>
          <a:p>
            <a:pPr lvl="0"/>
            <a:r>
              <a:rPr lang="en-US" sz="2500" dirty="0">
                <a:latin typeface="Arial" panose="020B0604020202020204" pitchFamily="34" charset="0"/>
                <a:cs typeface="Arial" panose="020B0604020202020204" pitchFamily="34" charset="0"/>
              </a:rPr>
              <a:t>A fair share floor</a:t>
            </a:r>
          </a:p>
          <a:p>
            <a:pPr marL="0" lvl="0" indent="0">
              <a:buNone/>
            </a:pPr>
            <a:r>
              <a:rPr lang="en-US" sz="2500" dirty="0">
                <a:latin typeface="Arial" panose="020B0604020202020204" pitchFamily="34" charset="0"/>
                <a:cs typeface="Arial" panose="020B0604020202020204" pitchFamily="34" charset="0"/>
              </a:rPr>
              <a:t>Sponsors found that the allocation process was a beast to change and instead, overall, added data requirements to the COG methodology:</a:t>
            </a:r>
          </a:p>
          <a:p>
            <a:r>
              <a:rPr lang="en-US" sz="2500" dirty="0">
                <a:latin typeface="Arial" panose="020B0604020202020204" pitchFamily="34" charset="0"/>
                <a:cs typeface="Arial" panose="020B0604020202020204" pitchFamily="34" charset="0"/>
              </a:rPr>
              <a:t>Adds to the list of opportunities and constraints to development of additional housing, land within an unincorporated area zoned or designated for agricultural protection or preservation that is subject to a local voter-approved ballot measure prohibiting or restricting its conversion to non-agricultural uses</a:t>
            </a: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8775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3C2AB1A9-8C88-DA46-8911-74EF0BD84B28}"/>
              </a:ext>
            </a:extLst>
          </p:cNvPr>
          <p:cNvSpPr>
            <a:spLocks noGrp="1"/>
          </p:cNvSpPr>
          <p:nvPr>
            <p:ph type="title"/>
          </p:nvPr>
        </p:nvSpPr>
        <p:spPr>
          <a:xfrm>
            <a:off x="904877" y="2415322"/>
            <a:ext cx="3451730" cy="2399869"/>
          </a:xfrm>
        </p:spPr>
        <p:txBody>
          <a:bodyPr>
            <a:normAutofit/>
          </a:bodyPr>
          <a:lstStyle/>
          <a:p>
            <a:pPr algn="ctr"/>
            <a:r>
              <a:rPr lang="en-US" sz="3200" dirty="0">
                <a:solidFill>
                  <a:srgbClr val="FFFFFF"/>
                </a:solidFill>
                <a:latin typeface="Arial" panose="020B0604020202020204" pitchFamily="34" charset="0"/>
                <a:cs typeface="Arial" panose="020B0604020202020204" pitchFamily="34" charset="0"/>
              </a:rPr>
              <a:t>AB 1771 (Bloom)</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RHNA ALLOCATION REFORM - continued</a:t>
            </a:r>
            <a:endParaRPr lang="en-US" sz="3200" dirty="0">
              <a:solidFill>
                <a:srgbClr val="FFFFFF"/>
              </a:solidFill>
            </a:endParaRPr>
          </a:p>
        </p:txBody>
      </p:sp>
      <p:sp>
        <p:nvSpPr>
          <p:cNvPr id="3" name="Content Placeholder 2">
            <a:extLst>
              <a:ext uri="{FF2B5EF4-FFF2-40B4-BE49-F238E27FC236}">
                <a16:creationId xmlns:a16="http://schemas.microsoft.com/office/drawing/2014/main" id="{645D39ED-BFA2-5D45-B5EC-EAF7BF3534D2}"/>
              </a:ext>
            </a:extLst>
          </p:cNvPr>
          <p:cNvSpPr>
            <a:spLocks noGrp="1"/>
          </p:cNvSpPr>
          <p:nvPr>
            <p:ph idx="1"/>
          </p:nvPr>
        </p:nvSpPr>
        <p:spPr>
          <a:xfrm>
            <a:off x="4743085" y="266699"/>
            <a:ext cx="7109190" cy="6258791"/>
          </a:xfrm>
        </p:spPr>
        <p:txBody>
          <a:bodyPr anchor="ctr">
            <a:normAutofit fontScale="92500" lnSpcReduction="20000"/>
          </a:bodyPr>
          <a:lstStyle/>
          <a:p>
            <a:endParaRPr lang="en-US" sz="2500" dirty="0">
              <a:latin typeface="Arial" panose="020B0604020202020204" pitchFamily="34" charset="0"/>
              <a:cs typeface="Arial" panose="020B0604020202020204" pitchFamily="34" charset="0"/>
            </a:endParaRPr>
          </a:p>
          <a:p>
            <a:r>
              <a:rPr lang="en-US" sz="2500" dirty="0">
                <a:latin typeface="Arial" panose="020B0604020202020204" pitchFamily="34" charset="0"/>
                <a:cs typeface="Arial" panose="020B0604020202020204" pitchFamily="34" charset="0"/>
              </a:rPr>
              <a:t>Adds, to the list of factors used to develop the methodology:</a:t>
            </a:r>
          </a:p>
          <a:p>
            <a:pPr>
              <a:buFont typeface="Courier New" panose="02070309020205020404" pitchFamily="49" charset="0"/>
              <a:buChar char="o"/>
            </a:pPr>
            <a:r>
              <a:rPr lang="en-US" sz="2500" dirty="0">
                <a:latin typeface="Arial" panose="020B0604020202020204" pitchFamily="34" charset="0"/>
                <a:cs typeface="Arial" panose="020B0604020202020204" pitchFamily="34" charset="0"/>
              </a:rPr>
              <a:t>an estimate of the number of low-wage jobs and how many housing units are affordable to workers at those wage levels, and an estimate of projected job growth and projected household growth by income level</a:t>
            </a:r>
          </a:p>
          <a:p>
            <a:pPr>
              <a:buFont typeface="Courier New" panose="02070309020205020404" pitchFamily="49" charset="0"/>
              <a:buChar char="o"/>
            </a:pPr>
            <a:r>
              <a:rPr lang="en-US" sz="2500" dirty="0">
                <a:latin typeface="Arial" panose="020B0604020202020204" pitchFamily="34" charset="0"/>
                <a:cs typeface="Arial" panose="020B0604020202020204" pitchFamily="34" charset="0"/>
              </a:rPr>
              <a:t>the percentage of existing households at each income level that are paying more than 30% and more than 50% of their income in rent</a:t>
            </a:r>
          </a:p>
          <a:p>
            <a:pPr>
              <a:buFont typeface="Courier New" panose="02070309020205020404" pitchFamily="49" charset="0"/>
              <a:buChar char="o"/>
            </a:pPr>
            <a:r>
              <a:rPr lang="en-US" sz="2500" dirty="0">
                <a:latin typeface="Arial" panose="020B0604020202020204" pitchFamily="34" charset="0"/>
                <a:cs typeface="Arial" panose="020B0604020202020204" pitchFamily="34" charset="0"/>
              </a:rPr>
              <a:t>the rate of overcrowding, the loss of units during a state of emergency during the prior planning period that have yet to be rebuilt or replaced at the time of the analysis, and the region's greenhouse gas reduction targets</a:t>
            </a:r>
          </a:p>
          <a:p>
            <a:r>
              <a:rPr lang="en-US" sz="2500" dirty="0">
                <a:latin typeface="Arial" panose="020B0604020202020204" pitchFamily="34" charset="0"/>
                <a:cs typeface="Arial" panose="020B0604020202020204" pitchFamily="34" charset="0"/>
              </a:rPr>
              <a:t>Requires COG to survey its member jurisdictions to compile information for development of a methodology based on the AB 686 AFFH assessments completed by cities and counties, and recommend best practices</a:t>
            </a: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1139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77F61D09-B8D1-CC4B-AC27-BBD86B300AAC}"/>
              </a:ext>
            </a:extLst>
          </p:cNvPr>
          <p:cNvSpPr>
            <a:spLocks noGrp="1"/>
          </p:cNvSpPr>
          <p:nvPr>
            <p:ph type="title"/>
          </p:nvPr>
        </p:nvSpPr>
        <p:spPr>
          <a:xfrm>
            <a:off x="904877" y="2415322"/>
            <a:ext cx="3222624" cy="2399869"/>
          </a:xfrm>
        </p:spPr>
        <p:txBody>
          <a:bodyPr>
            <a:normAutofit fontScale="90000"/>
          </a:bodyPr>
          <a:lstStyle/>
          <a:p>
            <a:pPr algn="ctr"/>
            <a:r>
              <a:rPr lang="en-US" sz="3200" dirty="0">
                <a:solidFill>
                  <a:srgbClr val="FFFFFF"/>
                </a:solidFill>
                <a:latin typeface="Arial" panose="020B0604020202020204" pitchFamily="34" charset="0"/>
                <a:cs typeface="Arial" panose="020B0604020202020204" pitchFamily="34" charset="0"/>
              </a:rPr>
              <a:t>AB 1771 (Bloom)</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RHNA ALLOCATION REFORM - continued</a:t>
            </a:r>
            <a:endParaRPr lang="en-US" sz="3200" dirty="0">
              <a:solidFill>
                <a:srgbClr val="FFFFFF"/>
              </a:solidFill>
            </a:endParaRPr>
          </a:p>
        </p:txBody>
      </p:sp>
      <p:sp>
        <p:nvSpPr>
          <p:cNvPr id="3" name="Content Placeholder 2">
            <a:extLst>
              <a:ext uri="{FF2B5EF4-FFF2-40B4-BE49-F238E27FC236}">
                <a16:creationId xmlns:a16="http://schemas.microsoft.com/office/drawing/2014/main" id="{5FCB6EBD-4FFF-864A-87F3-863FEEF47DE6}"/>
              </a:ext>
            </a:extLst>
          </p:cNvPr>
          <p:cNvSpPr>
            <a:spLocks noGrp="1"/>
          </p:cNvSpPr>
          <p:nvPr>
            <p:ph idx="1"/>
          </p:nvPr>
        </p:nvSpPr>
        <p:spPr>
          <a:xfrm>
            <a:off x="4470388" y="287337"/>
            <a:ext cx="7683864" cy="6231082"/>
          </a:xfrm>
        </p:spPr>
        <p:txBody>
          <a:bodyPr anchor="ctr">
            <a:normAutofit fontScale="55000" lnSpcReduction="20000"/>
          </a:bodyPr>
          <a:lstStyle/>
          <a:p>
            <a:r>
              <a:rPr lang="en-US" sz="3500" dirty="0">
                <a:latin typeface="Arial" panose="020B0604020202020204" pitchFamily="34" charset="0"/>
                <a:cs typeface="Arial" panose="020B0604020202020204" pitchFamily="34" charset="0"/>
              </a:rPr>
              <a:t>Allows a local </a:t>
            </a:r>
            <a:r>
              <a:rPr lang="en-US" sz="3500" dirty="0" err="1">
                <a:latin typeface="Arial" panose="020B0604020202020204" pitchFamily="34" charset="0"/>
                <a:cs typeface="Arial" panose="020B0604020202020204" pitchFamily="34" charset="0"/>
              </a:rPr>
              <a:t>government,within</a:t>
            </a:r>
            <a:r>
              <a:rPr lang="en-US" sz="3500" dirty="0">
                <a:latin typeface="Arial" panose="020B0604020202020204" pitchFamily="34" charset="0"/>
                <a:cs typeface="Arial" panose="020B0604020202020204" pitchFamily="34" charset="0"/>
              </a:rPr>
              <a:t> 45 days of the draft RHNA allocation being distributed, to appeal to the COG for a revision of the proposed RHNA allocation.   The appeal must be limited to:</a:t>
            </a:r>
          </a:p>
          <a:p>
            <a:pPr marL="0" indent="0">
              <a:buNone/>
            </a:pPr>
            <a:r>
              <a:rPr lang="en-US" sz="3500" dirty="0">
                <a:latin typeface="Arial" panose="020B0604020202020204" pitchFamily="34" charset="0"/>
                <a:cs typeface="Arial" panose="020B0604020202020204" pitchFamily="34" charset="0"/>
              </a:rPr>
              <a:t>a)      Failure to consider the survey information submitted by local governments</a:t>
            </a:r>
          </a:p>
          <a:p>
            <a:pPr marL="0" indent="0">
              <a:buNone/>
            </a:pPr>
            <a:r>
              <a:rPr lang="en-US" sz="3500" dirty="0">
                <a:latin typeface="Arial" panose="020B0604020202020204" pitchFamily="34" charset="0"/>
                <a:cs typeface="Arial" panose="020B0604020202020204" pitchFamily="34" charset="0"/>
              </a:rPr>
              <a:t>b)     Failure to determine the share of RHNA pursuant to the methodology defined in state law and in a manner that furthers and does not undermine the statutory objectives</a:t>
            </a:r>
          </a:p>
          <a:p>
            <a:pPr marL="0" indent="0">
              <a:buNone/>
            </a:pPr>
            <a:r>
              <a:rPr lang="en-US" sz="3500" dirty="0">
                <a:latin typeface="Arial" panose="020B0604020202020204" pitchFamily="34" charset="0"/>
                <a:cs typeface="Arial" panose="020B0604020202020204" pitchFamily="34" charset="0"/>
              </a:rPr>
              <a:t>c)      Significant and unforeseen changes in circumstances that occurred in the local jurisdiction or jurisdictions that merits a revision</a:t>
            </a:r>
          </a:p>
          <a:p>
            <a:r>
              <a:rPr lang="en-US" sz="3500" dirty="0">
                <a:latin typeface="Arial" panose="020B0604020202020204" pitchFamily="34" charset="0"/>
                <a:cs typeface="Arial" panose="020B0604020202020204" pitchFamily="34" charset="0"/>
              </a:rPr>
              <a:t>Requires a COG to notify all other local governments in the region, as well as HCD, of all appeals, and provides that local governments and HCD have 45 days to comment on one or more appeals</a:t>
            </a:r>
          </a:p>
          <a:p>
            <a:r>
              <a:rPr lang="en-US" sz="3500" dirty="0">
                <a:latin typeface="Arial" panose="020B0604020202020204" pitchFamily="34" charset="0"/>
                <a:cs typeface="Arial" panose="020B0604020202020204" pitchFamily="34" charset="0"/>
              </a:rPr>
              <a:t>Requires the COG to conduct one public hearing to consider all appeals </a:t>
            </a:r>
          </a:p>
          <a:p>
            <a:r>
              <a:rPr lang="en-US" sz="3500" dirty="0">
                <a:latin typeface="Arial" panose="020B0604020202020204" pitchFamily="34" charset="0"/>
                <a:cs typeface="Arial" panose="020B0604020202020204" pitchFamily="34" charset="0"/>
              </a:rPr>
              <a:t>Specifies that the final action may require the COG to adjust the allocation of one or more (rather than just one) local governments that are not the subject of the appeal</a:t>
            </a:r>
          </a:p>
          <a:p>
            <a:r>
              <a:rPr lang="en-US" sz="3500" dirty="0">
                <a:latin typeface="Arial" panose="020B0604020202020204" pitchFamily="34" charset="0"/>
                <a:cs typeface="Arial" panose="020B0604020202020204" pitchFamily="34" charset="0"/>
              </a:rPr>
              <a:t>Deletes the authority of two local governments to agree to an alternative distribution of appealed housing allocations between the affected local governments</a:t>
            </a:r>
          </a:p>
          <a:p>
            <a:pPr marL="0" indent="0">
              <a:buNone/>
            </a:pPr>
            <a:r>
              <a:rPr lang="en-US" sz="3500" b="1" dirty="0">
                <a:latin typeface="Arial" panose="020B0604020202020204" pitchFamily="34" charset="0"/>
                <a:cs typeface="Arial" panose="020B0604020202020204" pitchFamily="34" charset="0"/>
              </a:rPr>
              <a:t>NEUTRAL AS AMENDED </a:t>
            </a:r>
            <a:r>
              <a:rPr lang="mr-IN" sz="3500" b="1" dirty="0">
                <a:latin typeface="Arial" panose="020B0604020202020204" pitchFamily="34" charset="0"/>
                <a:cs typeface="Arial" panose="020B0604020202020204" pitchFamily="34" charset="0"/>
              </a:rPr>
              <a:t>–</a:t>
            </a:r>
            <a:r>
              <a:rPr lang="en-US" sz="3500" b="1" dirty="0">
                <a:latin typeface="Arial" panose="020B0604020202020204" pitchFamily="34" charset="0"/>
                <a:cs typeface="Arial" panose="020B0604020202020204" pitchFamily="34" charset="0"/>
              </a:rPr>
              <a:t> SIGNED BY</a:t>
            </a:r>
            <a:r>
              <a:rPr lang="en-US" sz="3500" b="1" cap="all" dirty="0">
                <a:latin typeface="Arial" panose="020B0604020202020204" pitchFamily="34" charset="0"/>
                <a:cs typeface="Arial" panose="020B0604020202020204" pitchFamily="34" charset="0"/>
              </a:rPr>
              <a:t> the Governor</a:t>
            </a:r>
            <a:br>
              <a:rPr lang="en-US" sz="2000" dirty="0"/>
            </a:br>
            <a:endParaRPr lang="en-US" sz="2000" dirty="0"/>
          </a:p>
        </p:txBody>
      </p:sp>
    </p:spTree>
    <p:extLst>
      <p:ext uri="{BB962C8B-B14F-4D97-AF65-F5344CB8AC3E}">
        <p14:creationId xmlns:p14="http://schemas.microsoft.com/office/powerpoint/2010/main" val="2940630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Arial" panose="020B0604020202020204" pitchFamily="34" charset="0"/>
                <a:cs typeface="Arial" panose="020B0604020202020204" pitchFamily="34" charset="0"/>
              </a:rPr>
              <a:t>AB 1804 (Berman)</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CEQA Exemption for Counties </a:t>
            </a:r>
          </a:p>
        </p:txBody>
      </p:sp>
      <p:sp>
        <p:nvSpPr>
          <p:cNvPr id="3" name="Content Placeholder 2"/>
          <p:cNvSpPr>
            <a:spLocks noGrp="1"/>
          </p:cNvSpPr>
          <p:nvPr>
            <p:ph idx="1"/>
          </p:nvPr>
        </p:nvSpPr>
        <p:spPr>
          <a:xfrm>
            <a:off x="355601" y="2466109"/>
            <a:ext cx="11480493" cy="4211782"/>
          </a:xfrm>
        </p:spPr>
        <p:txBody>
          <a:bodyPr>
            <a:normAutofit fontScale="92500" lnSpcReduction="20000"/>
          </a:bodyPr>
          <a:lstStyle/>
          <a:p>
            <a:r>
              <a:rPr lang="en-US" sz="2900" dirty="0">
                <a:solidFill>
                  <a:srgbClr val="000000"/>
                </a:solidFill>
                <a:latin typeface="Arial" panose="020B0604020202020204" pitchFamily="34" charset="0"/>
                <a:cs typeface="Arial" panose="020B0604020202020204" pitchFamily="34" charset="0"/>
              </a:rPr>
              <a:t>Provides a statutory exemption to CEQA for counties for residential and mixed use projects if certain conditions are met:</a:t>
            </a:r>
          </a:p>
          <a:p>
            <a:pPr lvl="1">
              <a:buFont typeface="Courier New" charset="0"/>
              <a:buChar char="o"/>
            </a:pPr>
            <a:r>
              <a:rPr lang="en-US" sz="2900" dirty="0">
                <a:solidFill>
                  <a:srgbClr val="000000"/>
                </a:solidFill>
                <a:latin typeface="Arial" panose="020B0604020202020204" pitchFamily="34" charset="0"/>
                <a:cs typeface="Arial" panose="020B0604020202020204" pitchFamily="34" charset="0"/>
              </a:rPr>
              <a:t>Conditions include that the project is consistent with applicable general plan policies and zoning, has to meet certain density requirements, no more than 5 acres substantially surrounded by urban uses, and the project would not result in any significant effects to transportation, air quality or water quality</a:t>
            </a:r>
          </a:p>
          <a:p>
            <a:r>
              <a:rPr lang="en-US" sz="2900" dirty="0">
                <a:solidFill>
                  <a:srgbClr val="000000"/>
                </a:solidFill>
                <a:latin typeface="Arial" panose="020B0604020202020204" pitchFamily="34" charset="0"/>
                <a:cs typeface="Arial" panose="020B0604020202020204" pitchFamily="34" charset="0"/>
              </a:rPr>
              <a:t>Sunsets on January 1, 2025</a:t>
            </a:r>
          </a:p>
          <a:p>
            <a:r>
              <a:rPr lang="en-US" sz="2900" dirty="0">
                <a:solidFill>
                  <a:srgbClr val="000000"/>
                </a:solidFill>
                <a:latin typeface="Arial" panose="020B0604020202020204" pitchFamily="34" charset="0"/>
                <a:cs typeface="Arial" panose="020B0604020202020204" pitchFamily="34" charset="0"/>
              </a:rPr>
              <a:t>The bill originally would have provided counties a categorical exemption to CEQA, just as cities already have – but opposition required a compromise</a:t>
            </a:r>
            <a:endParaRPr lang="en-US" sz="2900" b="1" dirty="0">
              <a:solidFill>
                <a:srgbClr val="000000"/>
              </a:solidFill>
              <a:latin typeface="Arial" panose="020B0604020202020204" pitchFamily="34" charset="0"/>
              <a:cs typeface="Arial" panose="020B0604020202020204" pitchFamily="34" charset="0"/>
            </a:endParaRPr>
          </a:p>
          <a:p>
            <a:pPr marL="0" indent="0">
              <a:buNone/>
            </a:pPr>
            <a:r>
              <a:rPr lang="en-US" sz="2900" b="1" dirty="0">
                <a:solidFill>
                  <a:srgbClr val="000000"/>
                </a:solidFill>
                <a:latin typeface="Arial" panose="020B0604020202020204" pitchFamily="34" charset="0"/>
                <a:cs typeface="Arial" panose="020B0604020202020204" pitchFamily="34" charset="0"/>
              </a:rPr>
              <a:t>SUPPORT </a:t>
            </a:r>
            <a:r>
              <a:rPr lang="mr-IN" sz="2900" b="1" dirty="0">
                <a:solidFill>
                  <a:srgbClr val="000000"/>
                </a:solidFill>
                <a:latin typeface="Arial" panose="020B0604020202020204" pitchFamily="34" charset="0"/>
                <a:cs typeface="Arial" panose="020B0604020202020204" pitchFamily="34" charset="0"/>
              </a:rPr>
              <a:t>–</a:t>
            </a:r>
            <a:r>
              <a:rPr lang="en-US" sz="2900" b="1" dirty="0">
                <a:solidFill>
                  <a:srgbClr val="000000"/>
                </a:solidFill>
                <a:latin typeface="Arial" panose="020B0604020202020204" pitchFamily="34" charset="0"/>
                <a:cs typeface="Arial" panose="020B0604020202020204" pitchFamily="34" charset="0"/>
              </a:rPr>
              <a:t> </a:t>
            </a:r>
            <a:r>
              <a:rPr lang="en-US" sz="2900" b="1" cap="all" dirty="0">
                <a:solidFill>
                  <a:srgbClr val="000000"/>
                </a:solidFill>
                <a:latin typeface="Arial" panose="020B0604020202020204" pitchFamily="34" charset="0"/>
                <a:cs typeface="Arial" panose="020B0604020202020204" pitchFamily="34" charset="0"/>
              </a:rPr>
              <a:t>SIGNED BY the Governor</a:t>
            </a:r>
            <a:endParaRPr lang="en-US" sz="1100" dirty="0">
              <a:solidFill>
                <a:srgbClr val="000000"/>
              </a:solidFill>
            </a:endParaRPr>
          </a:p>
        </p:txBody>
      </p:sp>
    </p:spTree>
    <p:extLst>
      <p:ext uri="{BB962C8B-B14F-4D97-AF65-F5344CB8AC3E}">
        <p14:creationId xmlns:p14="http://schemas.microsoft.com/office/powerpoint/2010/main" val="121489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963877"/>
            <a:ext cx="3494362" cy="4930246"/>
          </a:xfrm>
        </p:spPr>
        <p:txBody>
          <a:bodyPr>
            <a:normAutofit/>
          </a:bodyPr>
          <a:lstStyle/>
          <a:p>
            <a:pPr algn="r"/>
            <a:r>
              <a:rPr lang="en-US" dirty="0">
                <a:solidFill>
                  <a:schemeClr val="accent1"/>
                </a:solidFill>
                <a:latin typeface="Arial" panose="020B0604020202020204" pitchFamily="34" charset="0"/>
                <a:cs typeface="Arial" panose="020B0604020202020204" pitchFamily="34" charset="0"/>
              </a:rPr>
              <a:t>AB 2162 (Chiu)</a:t>
            </a:r>
            <a:br>
              <a:rPr lang="en-US" dirty="0">
                <a:solidFill>
                  <a:schemeClr val="accent1"/>
                </a:solidFill>
                <a:latin typeface="Arial" panose="020B0604020202020204" pitchFamily="34" charset="0"/>
                <a:cs typeface="Arial" panose="020B0604020202020204" pitchFamily="34" charset="0"/>
              </a:rPr>
            </a:br>
            <a:r>
              <a:rPr lang="en-US" dirty="0">
                <a:solidFill>
                  <a:schemeClr val="accent1"/>
                </a:solidFill>
                <a:latin typeface="Arial" panose="020B0604020202020204" pitchFamily="34" charset="0"/>
                <a:cs typeface="Arial" panose="020B0604020202020204" pitchFamily="34" charset="0"/>
              </a:rPr>
              <a:t>By Right Supportive Housing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849198" y="540326"/>
            <a:ext cx="6691637" cy="5749637"/>
          </a:xfrm>
        </p:spPr>
        <p:txBody>
          <a:bodyPr anchor="ctr">
            <a:normAutofit fontScale="92500" lnSpcReduction="10000"/>
          </a:bodyPr>
          <a:lstStyle/>
          <a:p>
            <a:r>
              <a:rPr lang="en-US" sz="2200" dirty="0">
                <a:latin typeface="Arial" panose="020B0604020202020204" pitchFamily="34" charset="0"/>
                <a:cs typeface="Arial" panose="020B0604020202020204" pitchFamily="34" charset="0"/>
              </a:rPr>
              <a:t>Provides a “by right” process and expedited review for supportive housing</a:t>
            </a:r>
          </a:p>
          <a:p>
            <a:r>
              <a:rPr lang="en-US" sz="2200" dirty="0">
                <a:latin typeface="Arial" panose="020B0604020202020204" pitchFamily="34" charset="0"/>
                <a:cs typeface="Arial" panose="020B0604020202020204" pitchFamily="34" charset="0"/>
              </a:rPr>
              <a:t>Author worked with APA on language </a:t>
            </a:r>
          </a:p>
          <a:p>
            <a:r>
              <a:rPr lang="en-US" sz="2200" dirty="0">
                <a:latin typeface="Arial" panose="020B0604020202020204" pitchFamily="34" charset="0"/>
                <a:cs typeface="Arial" panose="020B0604020202020204" pitchFamily="34" charset="0"/>
              </a:rPr>
              <a:t>Would prohibit local governments from applying a conditional use permit or other discretionary review to the approval of 100% affordable developments that include a percentage of supportive housing units, either 25% or 12 units whichever is greater</a:t>
            </a:r>
          </a:p>
          <a:p>
            <a:r>
              <a:rPr lang="en-US" sz="2200" dirty="0">
                <a:latin typeface="Arial" panose="020B0604020202020204" pitchFamily="34" charset="0"/>
                <a:cs typeface="Arial" panose="020B0604020202020204" pitchFamily="34" charset="0"/>
              </a:rPr>
              <a:t>Applies to sites that are zoned for residential use  in zones where multifamily and mixed uses are permitted, including in non-residential zones permitting multifamily use</a:t>
            </a:r>
          </a:p>
          <a:p>
            <a:r>
              <a:rPr lang="en-US" sz="2200" dirty="0">
                <a:latin typeface="Arial" panose="020B0604020202020204" pitchFamily="34" charset="0"/>
                <a:cs typeface="Arial" panose="020B0604020202020204" pitchFamily="34" charset="0"/>
              </a:rPr>
              <a:t>Requires developers to include facilities and onsite services for residents of the supportive housing units </a:t>
            </a:r>
          </a:p>
          <a:p>
            <a:r>
              <a:rPr lang="en-US" sz="2200" dirty="0">
                <a:latin typeface="Arial" panose="020B0604020202020204" pitchFamily="34" charset="0"/>
                <a:cs typeface="Arial" panose="020B0604020202020204" pitchFamily="34" charset="0"/>
              </a:rPr>
              <a:t>Requires developers to provide the local government the name of the service provider, staffing levels, and funding sources for the services</a:t>
            </a:r>
          </a:p>
          <a:p>
            <a:pPr marL="0" indent="0">
              <a:buNone/>
            </a:pPr>
            <a:r>
              <a:rPr lang="en-US" sz="2200" b="1" dirty="0">
                <a:latin typeface="Arial" panose="020B0604020202020204" pitchFamily="34" charset="0"/>
                <a:cs typeface="Arial" panose="020B0604020202020204" pitchFamily="34" charset="0"/>
              </a:rPr>
              <a:t>SUPPORT AS AMENDED </a:t>
            </a:r>
            <a:r>
              <a:rPr lang="mr-IN" sz="2200" b="1" dirty="0">
                <a:latin typeface="Arial" panose="020B0604020202020204" pitchFamily="34" charset="0"/>
                <a:cs typeface="Arial" panose="020B0604020202020204" pitchFamily="34" charset="0"/>
              </a:rPr>
              <a:t>–</a:t>
            </a:r>
            <a:r>
              <a:rPr lang="en-US" sz="2200" b="1" dirty="0">
                <a:latin typeface="Arial" panose="020B0604020202020204" pitchFamily="34" charset="0"/>
                <a:cs typeface="Arial" panose="020B0604020202020204" pitchFamily="34" charset="0"/>
              </a:rPr>
              <a:t> </a:t>
            </a:r>
            <a:r>
              <a:rPr lang="en-US" sz="2200" b="1" cap="all" dirty="0">
                <a:latin typeface="Arial" panose="020B0604020202020204" pitchFamily="34" charset="0"/>
                <a:cs typeface="Arial" panose="020B0604020202020204" pitchFamily="34" charset="0"/>
              </a:rPr>
              <a:t>SIGNED BY the Governor</a:t>
            </a:r>
            <a:endParaRPr lang="en-US" sz="2200" b="1" dirty="0">
              <a:latin typeface="Arial" panose="020B0604020202020204" pitchFamily="34" charset="0"/>
              <a:cs typeface="Arial" panose="020B0604020202020204" pitchFamily="34" charset="0"/>
            </a:endParaRPr>
          </a:p>
          <a:p>
            <a:pPr marL="0" indent="0">
              <a:buNone/>
            </a:pPr>
            <a:endParaRPr lang="en-US" sz="1100" dirty="0"/>
          </a:p>
        </p:txBody>
      </p:sp>
    </p:spTree>
    <p:extLst>
      <p:ext uri="{BB962C8B-B14F-4D97-AF65-F5344CB8AC3E}">
        <p14:creationId xmlns:p14="http://schemas.microsoft.com/office/powerpoint/2010/main" val="851790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AB 2263 (Friedman)</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Limits Parking Requirements for Historical Projects</a:t>
            </a:r>
          </a:p>
        </p:txBody>
      </p:sp>
      <p:sp>
        <p:nvSpPr>
          <p:cNvPr id="3" name="Content Placeholder 2"/>
          <p:cNvSpPr>
            <a:spLocks noGrp="1"/>
          </p:cNvSpPr>
          <p:nvPr>
            <p:ph idx="1"/>
          </p:nvPr>
        </p:nvSpPr>
        <p:spPr>
          <a:xfrm>
            <a:off x="5198533" y="169333"/>
            <a:ext cx="6198125" cy="6366934"/>
          </a:xfrm>
        </p:spPr>
        <p:txBody>
          <a:bodyPr anchor="ctr">
            <a:normAutofit fontScale="70000" lnSpcReduction="20000"/>
          </a:bodyPr>
          <a:lstStyle/>
          <a:p>
            <a:pPr marL="0" indent="0">
              <a:buNone/>
            </a:pPr>
            <a:endParaRPr lang="en-US" sz="1000" dirty="0">
              <a:solidFill>
                <a:srgbClr val="000000"/>
              </a:solidFill>
            </a:endParaRPr>
          </a:p>
          <a:p>
            <a:endParaRPr lang="en-US" sz="2700" dirty="0">
              <a:latin typeface="Arial" panose="020B0604020202020204" pitchFamily="34" charset="0"/>
              <a:cs typeface="Arial" panose="020B0604020202020204" pitchFamily="34" charset="0"/>
            </a:endParaRPr>
          </a:p>
          <a:p>
            <a:pPr marL="0" indent="0">
              <a:buNone/>
            </a:pPr>
            <a:r>
              <a:rPr lang="en-US" sz="3100" dirty="0">
                <a:latin typeface="Arial" panose="020B0604020202020204" pitchFamily="34" charset="0"/>
                <a:cs typeface="Arial" panose="020B0604020202020204" pitchFamily="34" charset="0"/>
              </a:rPr>
              <a:t>For development projects in which a designated historical resource is being converted or adapted, requires a local agency to provide the following reductions in required parking, unless otherwise required by a local historical preservation or adaptive reuse ordinance:</a:t>
            </a:r>
          </a:p>
          <a:p>
            <a:pPr marL="0" indent="0">
              <a:buNone/>
            </a:pPr>
            <a:r>
              <a:rPr lang="en-US" sz="3100" dirty="0">
                <a:latin typeface="Arial" panose="020B0604020202020204" pitchFamily="34" charset="0"/>
                <a:cs typeface="Arial" panose="020B0604020202020204" pitchFamily="34" charset="0"/>
              </a:rPr>
              <a:t>(1) For a project converting or adapting a designated historical resource to a </a:t>
            </a:r>
            <a:r>
              <a:rPr lang="en-US" sz="3100" u="sng" dirty="0">
                <a:latin typeface="Arial" panose="020B0604020202020204" pitchFamily="34" charset="0"/>
                <a:cs typeface="Arial" panose="020B0604020202020204" pitchFamily="34" charset="0"/>
              </a:rPr>
              <a:t>residential use </a:t>
            </a:r>
            <a:r>
              <a:rPr lang="en-US" sz="3100" dirty="0">
                <a:latin typeface="Arial" panose="020B0604020202020204" pitchFamily="34" charset="0"/>
                <a:cs typeface="Arial" panose="020B0604020202020204" pitchFamily="34" charset="0"/>
              </a:rPr>
              <a:t>that is located within one-half mile of a major transit stop, a local agency shall not require the project to provide parking spaces greater than the number of parking spaces that existed on the project site at the time the project application was submitted</a:t>
            </a:r>
          </a:p>
          <a:p>
            <a:pPr marL="0" indent="0">
              <a:buNone/>
            </a:pPr>
            <a:r>
              <a:rPr lang="en-US" sz="3100" dirty="0">
                <a:latin typeface="Arial" panose="020B0604020202020204" pitchFamily="34" charset="0"/>
                <a:cs typeface="Arial" panose="020B0604020202020204" pitchFamily="34" charset="0"/>
              </a:rPr>
              <a:t>(2) For a project converting or adapting a designated historical resource to a </a:t>
            </a:r>
            <a:r>
              <a:rPr lang="en-US" sz="3100" u="sng" dirty="0">
                <a:latin typeface="Arial" panose="020B0604020202020204" pitchFamily="34" charset="0"/>
                <a:cs typeface="Arial" panose="020B0604020202020204" pitchFamily="34" charset="0"/>
              </a:rPr>
              <a:t>nonresidential use</a:t>
            </a:r>
            <a:r>
              <a:rPr lang="en-US" sz="3100" dirty="0">
                <a:latin typeface="Arial" panose="020B0604020202020204" pitchFamily="34" charset="0"/>
                <a:cs typeface="Arial" panose="020B0604020202020204" pitchFamily="34" charset="0"/>
              </a:rPr>
              <a:t>, a local agency shall provide a 25-percent reduction in the amount of parking spaces that would otherwise be required</a:t>
            </a:r>
          </a:p>
          <a:p>
            <a:pPr marL="0" indent="0">
              <a:buNone/>
            </a:pPr>
            <a:br>
              <a:rPr lang="en-US" sz="3100" i="1" dirty="0">
                <a:latin typeface="Arial" panose="020B0604020202020204" pitchFamily="34" charset="0"/>
                <a:cs typeface="Arial" panose="020B0604020202020204" pitchFamily="34" charset="0"/>
              </a:rPr>
            </a:br>
            <a:endParaRPr lang="en-US" sz="1000" dirty="0">
              <a:solidFill>
                <a:srgbClr val="000000"/>
              </a:solidFill>
            </a:endParaRPr>
          </a:p>
        </p:txBody>
      </p:sp>
    </p:spTree>
    <p:extLst>
      <p:ext uri="{BB962C8B-B14F-4D97-AF65-F5344CB8AC3E}">
        <p14:creationId xmlns:p14="http://schemas.microsoft.com/office/powerpoint/2010/main" val="913413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DFDFBDB-F652-304A-838B-5436FE57B856}"/>
              </a:ext>
            </a:extLst>
          </p:cNvPr>
          <p:cNvSpPr>
            <a:spLocks noGrp="1"/>
          </p:cNvSpPr>
          <p:nvPr>
            <p:ph type="title"/>
          </p:nvPr>
        </p:nvSpPr>
        <p:spPr>
          <a:xfrm>
            <a:off x="640079" y="2053641"/>
            <a:ext cx="3669161" cy="2760098"/>
          </a:xfrm>
        </p:spPr>
        <p:txBody>
          <a:bodyPr>
            <a:normAutofit/>
          </a:bodyPr>
          <a:lstStyle/>
          <a:p>
            <a:r>
              <a:rPr lang="en-US" sz="3200" dirty="0">
                <a:solidFill>
                  <a:srgbClr val="FFFFFF"/>
                </a:solidFill>
                <a:latin typeface="Arial" panose="020B0604020202020204" pitchFamily="34" charset="0"/>
                <a:cs typeface="Arial" panose="020B0604020202020204" pitchFamily="34" charset="0"/>
              </a:rPr>
              <a:t>AB 2263 (Friedman)</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Limits Parking Requirements for Historical Projects - continued</a:t>
            </a:r>
          </a:p>
        </p:txBody>
      </p:sp>
      <p:sp>
        <p:nvSpPr>
          <p:cNvPr id="3" name="Content Placeholder 2">
            <a:extLst>
              <a:ext uri="{FF2B5EF4-FFF2-40B4-BE49-F238E27FC236}">
                <a16:creationId xmlns:a16="http://schemas.microsoft.com/office/drawing/2014/main" id="{2614D490-83DD-1B46-8A1B-5EF06490F3B2}"/>
              </a:ext>
            </a:extLst>
          </p:cNvPr>
          <p:cNvSpPr>
            <a:spLocks noGrp="1"/>
          </p:cNvSpPr>
          <p:nvPr>
            <p:ph idx="1"/>
          </p:nvPr>
        </p:nvSpPr>
        <p:spPr>
          <a:xfrm>
            <a:off x="5266267" y="169333"/>
            <a:ext cx="6654799" cy="6189903"/>
          </a:xfrm>
        </p:spPr>
        <p:txBody>
          <a:bodyPr anchor="ctr">
            <a:normAutofit fontScale="92500" lnSpcReduction="10000"/>
          </a:bodyPr>
          <a:lstStyle/>
          <a:p>
            <a:r>
              <a:rPr lang="en-US" sz="2400" dirty="0">
                <a:solidFill>
                  <a:srgbClr val="000000"/>
                </a:solidFill>
                <a:latin typeface="Arial" panose="020B0604020202020204" pitchFamily="34" charset="0"/>
                <a:cs typeface="Arial" panose="020B0604020202020204" pitchFamily="34" charset="0"/>
              </a:rPr>
              <a:t>Requires developments eligible for reductions in required parking pursuant to this section to comply with all federal, state, and local alternative regulations and standards necessary for the preservation, restoration, rehabilitation, safety, relocation, or continued use of the designated historical resource</a:t>
            </a:r>
          </a:p>
          <a:p>
            <a:r>
              <a:rPr lang="en-US" sz="2400" dirty="0">
                <a:solidFill>
                  <a:srgbClr val="000000"/>
                </a:solidFill>
                <a:latin typeface="Arial" panose="020B0604020202020204" pitchFamily="34" charset="0"/>
                <a:cs typeface="Arial" panose="020B0604020202020204" pitchFamily="34" charset="0"/>
              </a:rPr>
              <a:t>Defines “designated historical resource” to mean a structure or property officially designated on a local register of historical resources, the California Register of Historical Resources, or the National Register of Historic Places</a:t>
            </a:r>
          </a:p>
          <a:p>
            <a:r>
              <a:rPr lang="en-US" sz="2400" dirty="0">
                <a:solidFill>
                  <a:srgbClr val="000000"/>
                </a:solidFill>
                <a:latin typeface="Arial" panose="020B0604020202020204" pitchFamily="34" charset="0"/>
                <a:cs typeface="Arial" panose="020B0604020202020204" pitchFamily="34" charset="0"/>
              </a:rPr>
              <a:t>Based, in part, on the City of Los Angeles Adaptive Reuse Ordinance</a:t>
            </a:r>
          </a:p>
          <a:p>
            <a:r>
              <a:rPr lang="en-US" sz="2400" dirty="0">
                <a:solidFill>
                  <a:srgbClr val="000000"/>
                </a:solidFill>
                <a:latin typeface="Arial" panose="020B0604020202020204" pitchFamily="34" charset="0"/>
                <a:cs typeface="Arial" panose="020B0604020202020204" pitchFamily="34" charset="0"/>
              </a:rPr>
              <a:t>Author worked with APA to develop these amendments, consulting several planners from jurisdictions that have adopted similar ordinances</a:t>
            </a:r>
          </a:p>
          <a:p>
            <a:pPr marL="0" indent="0">
              <a:buNone/>
            </a:pPr>
            <a:r>
              <a:rPr lang="en-US" sz="2400" b="1" dirty="0">
                <a:solidFill>
                  <a:srgbClr val="000000"/>
                </a:solidFill>
                <a:latin typeface="Arial" panose="020B0604020202020204" pitchFamily="34" charset="0"/>
                <a:cs typeface="Arial" panose="020B0604020202020204" pitchFamily="34" charset="0"/>
              </a:rPr>
              <a:t>SUPPORT AS AMENDED - </a:t>
            </a:r>
            <a:r>
              <a:rPr lang="en-US" sz="2400" b="1" cap="all" dirty="0">
                <a:solidFill>
                  <a:srgbClr val="000000"/>
                </a:solidFill>
                <a:latin typeface="Arial" panose="020B0604020202020204" pitchFamily="34" charset="0"/>
                <a:cs typeface="Arial" panose="020B0604020202020204" pitchFamily="34" charset="0"/>
              </a:rPr>
              <a:t>Signed by the Governor </a:t>
            </a:r>
            <a:endParaRPr lang="en-US" sz="2400" b="1" dirty="0">
              <a:solidFill>
                <a:srgbClr val="000000"/>
              </a:solidFill>
              <a:latin typeface="Arial" panose="020B0604020202020204" pitchFamily="34" charset="0"/>
              <a:cs typeface="Arial" panose="020B0604020202020204" pitchFamily="34" charset="0"/>
            </a:endParaRPr>
          </a:p>
          <a:p>
            <a:endParaRPr lang="en-US" sz="2400" dirty="0">
              <a:solidFill>
                <a:srgbClr val="000000"/>
              </a:solidFill>
            </a:endParaRPr>
          </a:p>
        </p:txBody>
      </p:sp>
    </p:spTree>
    <p:extLst>
      <p:ext uri="{BB962C8B-B14F-4D97-AF65-F5344CB8AC3E}">
        <p14:creationId xmlns:p14="http://schemas.microsoft.com/office/powerpoint/2010/main" val="1520350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fontScale="90000"/>
          </a:bodyPr>
          <a:lstStyle/>
          <a:p>
            <a:pPr algn="ctr"/>
            <a:r>
              <a:rPr lang="en-US" sz="3700" dirty="0">
                <a:solidFill>
                  <a:srgbClr val="FFFFFF"/>
                </a:solidFill>
                <a:latin typeface="Arial" panose="020B0604020202020204" pitchFamily="34" charset="0"/>
                <a:cs typeface="Arial" panose="020B0604020202020204" pitchFamily="34" charset="0"/>
              </a:rPr>
              <a:t>AB 2341 (Mathis)</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Aesthetic Effects on Projects in CEQA</a:t>
            </a:r>
          </a:p>
        </p:txBody>
      </p:sp>
      <p:sp>
        <p:nvSpPr>
          <p:cNvPr id="3" name="Content Placeholder 2"/>
          <p:cNvSpPr>
            <a:spLocks noGrp="1"/>
          </p:cNvSpPr>
          <p:nvPr>
            <p:ph idx="1"/>
          </p:nvPr>
        </p:nvSpPr>
        <p:spPr>
          <a:xfrm>
            <a:off x="4469320" y="266699"/>
            <a:ext cx="6933248" cy="6577013"/>
          </a:xfrm>
        </p:spPr>
        <p:txBody>
          <a:bodyPr anchor="ctr">
            <a:normAutofit fontScale="92500" lnSpcReduction="20000"/>
          </a:bodyPr>
          <a:lstStyle/>
          <a:p>
            <a:r>
              <a:rPr lang="en-US" sz="2400" dirty="0">
                <a:latin typeface="Arial" panose="020B0604020202020204" pitchFamily="34" charset="0"/>
                <a:cs typeface="Arial" panose="020B0604020202020204" pitchFamily="34" charset="0"/>
              </a:rPr>
              <a:t>Eliminates consideration of aesthetic effects under CEQA for projects involving the refurbishment, conversion, repurposing, or replacement of existing abandoned, dilapidated, or vacant buildings, provided the new structure does not substantially exceed the height of the existing structure or create a new source of substantial light or glare</a:t>
            </a:r>
          </a:p>
          <a:p>
            <a:r>
              <a:rPr lang="en-US" sz="2400" dirty="0">
                <a:latin typeface="Arial" panose="020B0604020202020204" pitchFamily="34" charset="0"/>
                <a:cs typeface="Arial" panose="020B0604020202020204" pitchFamily="34" charset="0"/>
              </a:rPr>
              <a:t>Defines “dilapidated” as decayed, deteriorated, or fallen into such disrepair through neglect or misuse so as to require substantial repair for safe and proper use</a:t>
            </a:r>
          </a:p>
          <a:p>
            <a:r>
              <a:rPr lang="en-US" sz="2400" dirty="0">
                <a:latin typeface="Arial" panose="020B0604020202020204" pitchFamily="34" charset="0"/>
                <a:cs typeface="Arial" panose="020B0604020202020204" pitchFamily="34" charset="0"/>
              </a:rPr>
              <a:t>Provides that the provisions of this bill sunset January 1, 2024</a:t>
            </a:r>
          </a:p>
          <a:p>
            <a:r>
              <a:rPr lang="en-US" sz="2400" dirty="0">
                <a:latin typeface="Arial" panose="020B0604020202020204" pitchFamily="34" charset="0"/>
                <a:cs typeface="Arial" panose="020B0604020202020204" pitchFamily="34" charset="0"/>
              </a:rPr>
              <a:t>APA California worked with the author to clarify situations where aesthetics should be considered under CEQA that could be swept into the exemption in this bill, such as: scenic protections, scenic requirements in a local coastal plan, or increases in the mass or height of building replacements, that result in critical blockage of views</a:t>
            </a:r>
          </a:p>
          <a:p>
            <a:pPr marL="0" indent="0">
              <a:buNone/>
            </a:pP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SUPPORT AS AMENDED - </a:t>
            </a:r>
            <a:r>
              <a:rPr lang="en-US" sz="2400" b="1" cap="all" dirty="0">
                <a:latin typeface="Arial" panose="020B0604020202020204" pitchFamily="34" charset="0"/>
                <a:cs typeface="Arial" panose="020B0604020202020204" pitchFamily="34" charset="0"/>
              </a:rPr>
              <a:t>Signed by the Governor</a:t>
            </a:r>
            <a:endParaRPr lang="en-US" sz="2400" b="1" dirty="0">
              <a:latin typeface="Arial" panose="020B0604020202020204" pitchFamily="34" charset="0"/>
              <a:cs typeface="Arial" panose="020B0604020202020204" pitchFamily="34" charset="0"/>
            </a:endParaRPr>
          </a:p>
          <a:p>
            <a:endParaRPr lang="en-US" sz="1600" dirty="0"/>
          </a:p>
        </p:txBody>
      </p:sp>
    </p:spTree>
    <p:extLst>
      <p:ext uri="{BB962C8B-B14F-4D97-AF65-F5344CB8AC3E}">
        <p14:creationId xmlns:p14="http://schemas.microsoft.com/office/powerpoint/2010/main" val="1521333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2" name="Rectangle 11">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52BC8AA-27AC-8D4A-9F55-656A26C00190}"/>
              </a:ext>
            </a:extLst>
          </p:cNvPr>
          <p:cNvSpPr>
            <a:spLocks noGrp="1"/>
          </p:cNvSpPr>
          <p:nvPr>
            <p:ph type="title"/>
          </p:nvPr>
        </p:nvSpPr>
        <p:spPr>
          <a:xfrm>
            <a:off x="1776173" y="1608667"/>
            <a:ext cx="2556390" cy="4491015"/>
          </a:xfrm>
        </p:spPr>
        <p:txBody>
          <a:bodyPr anchor="t">
            <a:normAutofit/>
          </a:bodyPr>
          <a:lstStyle/>
          <a:p>
            <a:pPr algn="r"/>
            <a:r>
              <a:rPr lang="en-US" sz="3200" dirty="0">
                <a:latin typeface="Arial" panose="020B0604020202020204" pitchFamily="34" charset="0"/>
                <a:cs typeface="Arial" panose="020B0604020202020204" pitchFamily="34" charset="0"/>
              </a:rPr>
              <a:t>AB 2372 (Gloria)</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Floor Area Ratio “Density” Bonus </a:t>
            </a:r>
            <a:endParaRPr lang="en-US" sz="3200" dirty="0">
              <a:solidFill>
                <a:srgbClr val="FFFFFF"/>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FA6F124-8D69-2643-AEE9-DEEF5B7B0DD7}"/>
              </a:ext>
            </a:extLst>
          </p:cNvPr>
          <p:cNvSpPr>
            <a:spLocks noGrp="1"/>
          </p:cNvSpPr>
          <p:nvPr>
            <p:ph idx="1"/>
          </p:nvPr>
        </p:nvSpPr>
        <p:spPr>
          <a:xfrm>
            <a:off x="4976029" y="169333"/>
            <a:ext cx="7046638" cy="6519334"/>
          </a:xfrm>
        </p:spPr>
        <p:txBody>
          <a:bodyPr>
            <a:normAutofit/>
          </a:bodyPr>
          <a:lstStyle/>
          <a:p>
            <a:r>
              <a:rPr lang="en-US" sz="2200" dirty="0">
                <a:latin typeface="Arial" panose="020B0604020202020204" pitchFamily="34" charset="0"/>
                <a:cs typeface="Arial" panose="020B0604020202020204" pitchFamily="34" charset="0"/>
              </a:rPr>
              <a:t>Creates an opt-in program for local governments to adopt an ordinance creating a FAR bonus for housing projects near transit, as an alternative to a density bonus, upon the request of a developer </a:t>
            </a:r>
          </a:p>
          <a:p>
            <a:r>
              <a:rPr lang="en-US" sz="2200" dirty="0">
                <a:latin typeface="Arial" panose="020B0604020202020204" pitchFamily="34" charset="0"/>
                <a:cs typeface="Arial" panose="020B0604020202020204" pitchFamily="34" charset="0"/>
              </a:rPr>
              <a:t>Qualifying developments that provide at least 20% of pre-FAR bonus units for households at or below 50% AMI would be eligible to utilize a FAR bonus over the otherwise maximum allowable density permitted under the applicable zoning ordinance and land use elements of the general plan </a:t>
            </a:r>
          </a:p>
          <a:p>
            <a:r>
              <a:rPr lang="en-US" sz="2200" dirty="0">
                <a:latin typeface="Arial" panose="020B0604020202020204" pitchFamily="34" charset="0"/>
                <a:cs typeface="Arial" panose="020B0604020202020204" pitchFamily="34" charset="0"/>
              </a:rPr>
              <a:t>Author’s goal in determining a building's allowable size based on FAR rather than DU/acre is to:</a:t>
            </a:r>
          </a:p>
          <a:p>
            <a:pPr>
              <a:buFont typeface="Courier New" panose="02070309020205020404" pitchFamily="49" charset="0"/>
              <a:buChar char="o"/>
            </a:pPr>
            <a:r>
              <a:rPr lang="en-US" sz="2200" dirty="0">
                <a:latin typeface="Arial" panose="020B0604020202020204" pitchFamily="34" charset="0"/>
                <a:cs typeface="Arial" panose="020B0604020202020204" pitchFamily="34" charset="0"/>
              </a:rPr>
              <a:t>incentivize the production of more units - particularly smaller and more economical units – near transit  </a:t>
            </a:r>
          </a:p>
          <a:p>
            <a:pPr>
              <a:buFont typeface="Courier New" panose="02070309020205020404" pitchFamily="49" charset="0"/>
              <a:buChar char="o"/>
            </a:pPr>
            <a:r>
              <a:rPr lang="en-US" sz="2200" dirty="0">
                <a:latin typeface="Arial" panose="020B0604020202020204" pitchFamily="34" charset="0"/>
                <a:cs typeface="Arial" panose="020B0604020202020204" pitchFamily="34" charset="0"/>
              </a:rPr>
              <a:t>and, in light of the current housing crisis, to encourage the production of these types of units near transit  </a:t>
            </a:r>
          </a:p>
        </p:txBody>
      </p:sp>
    </p:spTree>
    <p:extLst>
      <p:ext uri="{BB962C8B-B14F-4D97-AF65-F5344CB8AC3E}">
        <p14:creationId xmlns:p14="http://schemas.microsoft.com/office/powerpoint/2010/main" val="106395379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035987"/>
          </a:xfrm>
        </p:spPr>
        <p:txBody>
          <a:bodyPr>
            <a:normAutofit/>
          </a:bodyPr>
          <a:lstStyle/>
          <a:p>
            <a:pPr algn="ctr"/>
            <a:r>
              <a:rPr lang="en-US" sz="4000" dirty="0">
                <a:solidFill>
                  <a:srgbClr val="FFFFFF"/>
                </a:solidFill>
                <a:latin typeface="Arial" panose="020B0604020202020204" pitchFamily="34" charset="0"/>
                <a:cs typeface="Arial" panose="020B0604020202020204" pitchFamily="34" charset="0"/>
              </a:rPr>
              <a:t>OVERVIEW</a:t>
            </a:r>
          </a:p>
        </p:txBody>
      </p:sp>
      <p:graphicFrame>
        <p:nvGraphicFramePr>
          <p:cNvPr id="18" name="Content Placeholder 2">
            <a:extLst>
              <a:ext uri="{FF2B5EF4-FFF2-40B4-BE49-F238E27FC236}">
                <a16:creationId xmlns:a16="http://schemas.microsoft.com/office/drawing/2014/main" id="{2A46E020-AD6A-486A-8C54-8C52186C2CC0}"/>
              </a:ext>
            </a:extLst>
          </p:cNvPr>
          <p:cNvGraphicFramePr>
            <a:graphicFrameLocks noGrp="1"/>
          </p:cNvGraphicFramePr>
          <p:nvPr>
            <p:ph idx="1"/>
            <p:extLst>
              <p:ext uri="{D42A27DB-BD31-4B8C-83A1-F6EECF244321}">
                <p14:modId xmlns:p14="http://schemas.microsoft.com/office/powerpoint/2010/main" val="86829409"/>
              </p:ext>
            </p:extLst>
          </p:nvPr>
        </p:nvGraphicFramePr>
        <p:xfrm>
          <a:off x="355601" y="2521527"/>
          <a:ext cx="11480494" cy="41009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6937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2" name="Rectangle 11">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52BC8AA-27AC-8D4A-9F55-656A26C00190}"/>
              </a:ext>
            </a:extLst>
          </p:cNvPr>
          <p:cNvSpPr>
            <a:spLocks noGrp="1"/>
          </p:cNvSpPr>
          <p:nvPr>
            <p:ph type="title"/>
          </p:nvPr>
        </p:nvSpPr>
        <p:spPr>
          <a:xfrm>
            <a:off x="1776173" y="1608667"/>
            <a:ext cx="2556390" cy="4491015"/>
          </a:xfrm>
        </p:spPr>
        <p:txBody>
          <a:bodyPr anchor="t">
            <a:normAutofit/>
          </a:bodyPr>
          <a:lstStyle/>
          <a:p>
            <a:pPr algn="r"/>
            <a:r>
              <a:rPr lang="en-US" sz="3200" dirty="0">
                <a:latin typeface="Arial" panose="020B0604020202020204" pitchFamily="34" charset="0"/>
                <a:cs typeface="Arial" panose="020B0604020202020204" pitchFamily="34" charset="0"/>
              </a:rPr>
              <a:t>AB 2372 (Gloria)</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Floor Area Ratio “Density” Bonus - continued </a:t>
            </a:r>
            <a:endParaRPr lang="en-US" sz="3200" dirty="0">
              <a:solidFill>
                <a:srgbClr val="FFFFFF"/>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FA6F124-8D69-2643-AEE9-DEEF5B7B0DD7}"/>
              </a:ext>
            </a:extLst>
          </p:cNvPr>
          <p:cNvSpPr>
            <a:spLocks noGrp="1"/>
          </p:cNvSpPr>
          <p:nvPr>
            <p:ph idx="1"/>
          </p:nvPr>
        </p:nvSpPr>
        <p:spPr>
          <a:xfrm>
            <a:off x="4654296" y="152400"/>
            <a:ext cx="7440721" cy="6497781"/>
          </a:xfrm>
        </p:spPr>
        <p:txBody>
          <a:bodyPr>
            <a:noAutofit/>
          </a:bodyPr>
          <a:lstStyle/>
          <a:p>
            <a:r>
              <a:rPr lang="en-US" sz="2200" dirty="0">
                <a:latin typeface="Arial" panose="020B0604020202020204" pitchFamily="34" charset="0"/>
                <a:cs typeface="Arial" panose="020B0604020202020204" pitchFamily="34" charset="0"/>
              </a:rPr>
              <a:t>Applies to projects in any land use category that:</a:t>
            </a:r>
          </a:p>
          <a:p>
            <a:pPr>
              <a:buFont typeface="Courier New" panose="02070309020205020404" pitchFamily="49" charset="0"/>
              <a:buChar char="o"/>
            </a:pPr>
            <a:r>
              <a:rPr lang="en-US" sz="2200" dirty="0">
                <a:latin typeface="Arial" panose="020B0604020202020204" pitchFamily="34" charset="0"/>
                <a:cs typeface="Arial" panose="020B0604020202020204" pitchFamily="34" charset="0"/>
              </a:rPr>
              <a:t>Allows residential uses with an existing Base Density of at least 20 DU/acre</a:t>
            </a:r>
          </a:p>
          <a:p>
            <a:pPr>
              <a:buFont typeface="Courier New" panose="02070309020205020404" pitchFamily="49" charset="0"/>
              <a:buChar char="o"/>
            </a:pPr>
            <a:r>
              <a:rPr lang="en-US" sz="2200" dirty="0">
                <a:latin typeface="Arial" panose="020B0604020202020204" pitchFamily="34" charset="0"/>
                <a:cs typeface="Arial" panose="020B0604020202020204" pitchFamily="34" charset="0"/>
              </a:rPr>
              <a:t>Do not include land designated as low residential density, open space, heavy commercial or industrial uses</a:t>
            </a:r>
            <a:endParaRPr lang="en-US" sz="2200" dirty="0">
              <a:solidFill>
                <a:srgbClr val="FFFFFF"/>
              </a:solidFill>
              <a:latin typeface="Arial" panose="020B0604020202020204" pitchFamily="34" charset="0"/>
              <a:cs typeface="Arial" panose="020B0604020202020204" pitchFamily="34" charset="0"/>
            </a:endParaRPr>
          </a:p>
          <a:p>
            <a:r>
              <a:rPr lang="en-US" sz="2200" dirty="0">
                <a:solidFill>
                  <a:srgbClr val="FFFFFF"/>
                </a:solidFill>
                <a:latin typeface="Arial" panose="020B0604020202020204" pitchFamily="34" charset="0"/>
                <a:cs typeface="Arial" panose="020B0604020202020204" pitchFamily="34" charset="0"/>
              </a:rPr>
              <a:t>Maintains that project height be regulated by the underlying base zone</a:t>
            </a:r>
          </a:p>
          <a:p>
            <a:r>
              <a:rPr lang="en-US" sz="2200" dirty="0">
                <a:solidFill>
                  <a:srgbClr val="FFFFFF"/>
                </a:solidFill>
                <a:latin typeface="Arial" panose="020B0604020202020204" pitchFamily="34" charset="0"/>
                <a:cs typeface="Arial" panose="020B0604020202020204" pitchFamily="34" charset="0"/>
              </a:rPr>
              <a:t>Reduces parking requirements to 0.1 spaces per unit for all units at 120% area median income (AMI) or less and 0.5 spaces per unit for market rate units</a:t>
            </a:r>
          </a:p>
          <a:p>
            <a:r>
              <a:rPr lang="en-US" sz="2200" dirty="0">
                <a:solidFill>
                  <a:srgbClr val="FFFFFF"/>
                </a:solidFill>
                <a:latin typeface="Arial" panose="020B0604020202020204" pitchFamily="34" charset="0"/>
                <a:cs typeface="Arial" panose="020B0604020202020204" pitchFamily="34" charset="0"/>
              </a:rPr>
              <a:t>Provides that a developer may request the incentives or concessions found in state density bonus law</a:t>
            </a:r>
          </a:p>
          <a:p>
            <a:r>
              <a:rPr lang="en-US" sz="2200" dirty="0">
                <a:solidFill>
                  <a:srgbClr val="FFFFFF"/>
                </a:solidFill>
                <a:latin typeface="Arial" panose="020B0604020202020204" pitchFamily="34" charset="0"/>
                <a:cs typeface="Arial" panose="020B0604020202020204" pitchFamily="34" charset="0"/>
              </a:rPr>
              <a:t>Includes affordable housing replacement requirements found in state density bonus law</a:t>
            </a:r>
          </a:p>
          <a:p>
            <a:pPr marL="0" indent="0">
              <a:buNone/>
            </a:pPr>
            <a:r>
              <a:rPr lang="en-US" sz="2200" dirty="0">
                <a:solidFill>
                  <a:srgbClr val="FFFFFF"/>
                </a:solidFill>
                <a:latin typeface="Arial" panose="020B0604020202020204" pitchFamily="34" charset="0"/>
                <a:cs typeface="Arial" panose="020B0604020202020204" pitchFamily="34" charset="0"/>
              </a:rPr>
              <a:t>San Diego uses FAR and wanted the law clarified</a:t>
            </a:r>
          </a:p>
          <a:p>
            <a:pPr marL="0" indent="0">
              <a:buNone/>
            </a:pPr>
            <a:r>
              <a:rPr lang="en-US" sz="2200" b="1" dirty="0">
                <a:latin typeface="Arial" panose="020B0604020202020204" pitchFamily="34" charset="0"/>
                <a:cs typeface="Arial" panose="020B0604020202020204" pitchFamily="34" charset="0"/>
              </a:rPr>
              <a:t>SUPPORT AS AMENDED </a:t>
            </a:r>
            <a:r>
              <a:rPr lang="mr-IN" sz="2200" b="1" dirty="0">
                <a:latin typeface="Arial" panose="020B0604020202020204" pitchFamily="34" charset="0"/>
                <a:cs typeface="Arial" panose="020B0604020202020204" pitchFamily="34" charset="0"/>
              </a:rPr>
              <a:t>–</a:t>
            </a:r>
            <a:r>
              <a:rPr lang="en-US" sz="2200" b="1" dirty="0">
                <a:latin typeface="Arial" panose="020B0604020202020204" pitchFamily="34" charset="0"/>
                <a:cs typeface="Arial" panose="020B0604020202020204" pitchFamily="34" charset="0"/>
              </a:rPr>
              <a:t> </a:t>
            </a:r>
            <a:r>
              <a:rPr lang="en-US" sz="2200" b="1" cap="all" dirty="0">
                <a:latin typeface="Arial" panose="020B0604020202020204" pitchFamily="34" charset="0"/>
                <a:cs typeface="Arial" panose="020B0604020202020204" pitchFamily="34" charset="0"/>
              </a:rPr>
              <a:t>SIGNED BY the Governor</a:t>
            </a:r>
            <a:endParaRPr lang="en-US" sz="2200" b="1" dirty="0">
              <a:latin typeface="Arial" panose="020B0604020202020204" pitchFamily="34" charset="0"/>
              <a:cs typeface="Arial" panose="020B0604020202020204" pitchFamily="34" charset="0"/>
            </a:endParaRPr>
          </a:p>
          <a:p>
            <a:pPr marL="0" indent="0">
              <a:buNone/>
            </a:pPr>
            <a:endParaRPr lang="en-US" sz="2200" dirty="0">
              <a:solidFill>
                <a:srgbClr val="FFFFFF"/>
              </a:solidFill>
              <a:latin typeface="Arial" panose="020B0604020202020204" pitchFamily="34" charset="0"/>
              <a:cs typeface="Arial" panose="020B0604020202020204" pitchFamily="34" charset="0"/>
            </a:endParaRPr>
          </a:p>
        </p:txBody>
      </p:sp>
      <p:sp>
        <p:nvSpPr>
          <p:cNvPr id="4" name="TextBox 3"/>
          <p:cNvSpPr txBox="1"/>
          <p:nvPr/>
        </p:nvSpPr>
        <p:spPr>
          <a:xfrm>
            <a:off x="2252133" y="103293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48739"/>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a:bodyPr>
          <a:lstStyle/>
          <a:p>
            <a:r>
              <a:rPr lang="en-US" dirty="0">
                <a:solidFill>
                  <a:schemeClr val="bg1"/>
                </a:solidFill>
                <a:latin typeface="Arial" panose="020B0604020202020204" pitchFamily="34" charset="0"/>
                <a:cs typeface="Arial" panose="020B0604020202020204" pitchFamily="34" charset="0"/>
              </a:rPr>
              <a:t>AB 2753 (Friedman) </a:t>
            </a: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rPr>
              <a:t>New Density Bonus Notifications </a:t>
            </a:r>
            <a:br>
              <a:rPr lang="en-US" dirty="0">
                <a:solidFill>
                  <a:srgbClr val="FFFFFF"/>
                </a:solidFill>
              </a:rPr>
            </a:br>
            <a:endParaRPr lang="en-US" dirty="0">
              <a:solidFill>
                <a:srgbClr val="FFFFFF"/>
              </a:solidFill>
            </a:endParaRPr>
          </a:p>
        </p:txBody>
      </p:sp>
      <p:cxnSp>
        <p:nvCxnSpPr>
          <p:cNvPr id="8"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ABAF3E9-18F5-4179-9816-92A0B7BB3718}"/>
              </a:ext>
            </a:extLst>
          </p:cNvPr>
          <p:cNvGraphicFramePr>
            <a:graphicFrameLocks noGrp="1"/>
          </p:cNvGraphicFramePr>
          <p:nvPr>
            <p:ph idx="1"/>
            <p:extLst>
              <p:ext uri="{D42A27DB-BD31-4B8C-83A1-F6EECF244321}">
                <p14:modId xmlns:p14="http://schemas.microsoft.com/office/powerpoint/2010/main" val="339770671"/>
              </p:ext>
            </p:extLst>
          </p:nvPr>
        </p:nvGraphicFramePr>
        <p:xfrm>
          <a:off x="4348662" y="207818"/>
          <a:ext cx="7308522" cy="6511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334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DFDFBDB-F652-304A-838B-5436FE57B856}"/>
              </a:ext>
            </a:extLst>
          </p:cNvPr>
          <p:cNvSpPr>
            <a:spLocks noGrp="1"/>
          </p:cNvSpPr>
          <p:nvPr>
            <p:ph type="title"/>
          </p:nvPr>
        </p:nvSpPr>
        <p:spPr>
          <a:xfrm>
            <a:off x="640079" y="2053641"/>
            <a:ext cx="3669161" cy="2760098"/>
          </a:xfrm>
        </p:spPr>
        <p:txBody>
          <a:bodyPr>
            <a:normAutofit/>
          </a:bodyPr>
          <a:lstStyle/>
          <a:p>
            <a:r>
              <a:rPr lang="en-US" sz="3200" dirty="0">
                <a:solidFill>
                  <a:schemeClr val="bg1"/>
                </a:solidFill>
                <a:latin typeface="Arial" panose="020B0604020202020204" pitchFamily="34" charset="0"/>
                <a:cs typeface="Arial" panose="020B0604020202020204" pitchFamily="34" charset="0"/>
              </a:rPr>
              <a:t>AB 2797 (Bloom)</a:t>
            </a: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Density Bonus and the Coastal Act </a:t>
            </a:r>
          </a:p>
        </p:txBody>
      </p:sp>
      <p:sp>
        <p:nvSpPr>
          <p:cNvPr id="3" name="Content Placeholder 2">
            <a:extLst>
              <a:ext uri="{FF2B5EF4-FFF2-40B4-BE49-F238E27FC236}">
                <a16:creationId xmlns:a16="http://schemas.microsoft.com/office/drawing/2014/main" id="{2614D490-83DD-1B46-8A1B-5EF06490F3B2}"/>
              </a:ext>
            </a:extLst>
          </p:cNvPr>
          <p:cNvSpPr>
            <a:spLocks noGrp="1"/>
          </p:cNvSpPr>
          <p:nvPr>
            <p:ph idx="1"/>
          </p:nvPr>
        </p:nvSpPr>
        <p:spPr>
          <a:xfrm>
            <a:off x="5266267" y="169333"/>
            <a:ext cx="6654799" cy="6189903"/>
          </a:xfrm>
        </p:spPr>
        <p:txBody>
          <a:bodyPr anchor="ctr">
            <a:normAutofit fontScale="92500" lnSpcReduction="10000"/>
          </a:bodyPr>
          <a:lstStyle/>
          <a:p>
            <a:r>
              <a:rPr lang="en-US" sz="2400" dirty="0">
                <a:latin typeface="Arial" panose="020B0604020202020204" pitchFamily="34" charset="0"/>
                <a:cs typeface="Arial" panose="020B0604020202020204" pitchFamily="34" charset="0"/>
              </a:rPr>
              <a:t>Seeks to correct a recent court case, </a:t>
            </a:r>
            <a:r>
              <a:rPr lang="en-US" sz="2400" i="1" dirty="0" err="1">
                <a:latin typeface="Arial" panose="020B0604020202020204" pitchFamily="34" charset="0"/>
                <a:cs typeface="Arial" panose="020B0604020202020204" pitchFamily="34" charset="0"/>
              </a:rPr>
              <a:t>Kalnel</a:t>
            </a:r>
            <a:r>
              <a:rPr lang="en-US" sz="2400" i="1" dirty="0">
                <a:latin typeface="Arial" panose="020B0604020202020204" pitchFamily="34" charset="0"/>
                <a:cs typeface="Arial" panose="020B0604020202020204" pitchFamily="34" charset="0"/>
              </a:rPr>
              <a:t> Gardens, LLC v. City of Los Angeles</a:t>
            </a:r>
            <a:r>
              <a:rPr lang="en-US" sz="2400" dirty="0">
                <a:latin typeface="Arial" panose="020B0604020202020204" pitchFamily="34" charset="0"/>
                <a:cs typeface="Arial" panose="020B0604020202020204" pitchFamily="34" charset="0"/>
              </a:rPr>
              <a:t>, which author believes "undermined the application of Density Bonus Law in the coastal zone"  </a:t>
            </a:r>
          </a:p>
          <a:p>
            <a:r>
              <a:rPr lang="en-US" sz="2400" dirty="0">
                <a:latin typeface="Arial" panose="020B0604020202020204" pitchFamily="34" charset="0"/>
                <a:cs typeface="Arial" panose="020B0604020202020204" pitchFamily="34" charset="0"/>
              </a:rPr>
              <a:t>Concerned that if not corrected, this decision will likely prevent density bonus law from being used in the coastal zone, resulting in fewer affordable housing units</a:t>
            </a:r>
          </a:p>
          <a:p>
            <a:r>
              <a:rPr lang="en-US" sz="2400" dirty="0">
                <a:latin typeface="Arial" panose="020B0604020202020204" pitchFamily="34" charset="0"/>
                <a:cs typeface="Arial" panose="020B0604020202020204" pitchFamily="34" charset="0"/>
              </a:rPr>
              <a:t>Clarifies a provision in density bonus law to ensure that a project cannot be found inconsistent with the Act merely because it is entitled to a density increase under state law, while also ensuring that coastal resources are protected:</a:t>
            </a:r>
          </a:p>
          <a:p>
            <a:pPr marL="0" indent="0">
              <a:buNone/>
            </a:pPr>
            <a:r>
              <a:rPr lang="en-US" sz="2400" dirty="0">
                <a:latin typeface="Arial" panose="020B0604020202020204" pitchFamily="34" charset="0"/>
                <a:cs typeface="Arial" panose="020B0604020202020204" pitchFamily="34" charset="0"/>
              </a:rPr>
              <a:t>1)     Requires any density bonus, concessions, incentives, waivers or reductions of development standards and parking ratios to which the applicant is entitled under this section shall be accommodated, but in a manner that harmonizes this section and Chapter 3 of the Coastal Act</a:t>
            </a:r>
          </a:p>
        </p:txBody>
      </p:sp>
    </p:spTree>
    <p:extLst>
      <p:ext uri="{BB962C8B-B14F-4D97-AF65-F5344CB8AC3E}">
        <p14:creationId xmlns:p14="http://schemas.microsoft.com/office/powerpoint/2010/main" val="2366734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DFDFBDB-F652-304A-838B-5436FE57B856}"/>
              </a:ext>
            </a:extLst>
          </p:cNvPr>
          <p:cNvSpPr>
            <a:spLocks noGrp="1"/>
          </p:cNvSpPr>
          <p:nvPr>
            <p:ph type="title"/>
          </p:nvPr>
        </p:nvSpPr>
        <p:spPr>
          <a:xfrm>
            <a:off x="640079" y="2053641"/>
            <a:ext cx="3669161" cy="2760098"/>
          </a:xfrm>
        </p:spPr>
        <p:txBody>
          <a:bodyPr>
            <a:normAutofit/>
          </a:bodyPr>
          <a:lstStyle/>
          <a:p>
            <a:r>
              <a:rPr lang="en-US" sz="3200" dirty="0">
                <a:solidFill>
                  <a:schemeClr val="bg1"/>
                </a:solidFill>
                <a:latin typeface="Arial" panose="020B0604020202020204" pitchFamily="34" charset="0"/>
                <a:cs typeface="Arial" panose="020B0604020202020204" pitchFamily="34" charset="0"/>
              </a:rPr>
              <a:t>AB 2797 (Bloom)</a:t>
            </a: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Density Bonus and the Coastal Act - continued</a:t>
            </a:r>
          </a:p>
        </p:txBody>
      </p:sp>
      <p:sp>
        <p:nvSpPr>
          <p:cNvPr id="3" name="Content Placeholder 2">
            <a:extLst>
              <a:ext uri="{FF2B5EF4-FFF2-40B4-BE49-F238E27FC236}">
                <a16:creationId xmlns:a16="http://schemas.microsoft.com/office/drawing/2014/main" id="{2614D490-83DD-1B46-8A1B-5EF06490F3B2}"/>
              </a:ext>
            </a:extLst>
          </p:cNvPr>
          <p:cNvSpPr>
            <a:spLocks noGrp="1"/>
          </p:cNvSpPr>
          <p:nvPr>
            <p:ph idx="1"/>
          </p:nvPr>
        </p:nvSpPr>
        <p:spPr>
          <a:xfrm>
            <a:off x="5266267" y="169333"/>
            <a:ext cx="6654799" cy="6189903"/>
          </a:xfrm>
        </p:spPr>
        <p:txBody>
          <a:bodyPr anchor="ctr">
            <a:normAutofit fontScale="92500" lnSpcReduction="10000"/>
          </a:bodyPr>
          <a:lstStyle/>
          <a:p>
            <a:r>
              <a:rPr lang="en-US" sz="2400" dirty="0">
                <a:latin typeface="Arial" panose="020B0604020202020204" pitchFamily="34" charset="0"/>
                <a:cs typeface="Arial" panose="020B0604020202020204" pitchFamily="34" charset="0"/>
              </a:rPr>
              <a:t>2)     Includes uncodified language that states that it is the intent of Legislature to supersede the holding in </a:t>
            </a:r>
            <a:r>
              <a:rPr lang="en-US" sz="2400" dirty="0" err="1">
                <a:latin typeface="Arial" panose="020B0604020202020204" pitchFamily="34" charset="0"/>
                <a:cs typeface="Arial" panose="020B0604020202020204" pitchFamily="34" charset="0"/>
              </a:rPr>
              <a:t>Kalnel</a:t>
            </a:r>
            <a:r>
              <a:rPr lang="en-US" sz="2400" dirty="0">
                <a:latin typeface="Arial" panose="020B0604020202020204" pitchFamily="34" charset="0"/>
                <a:cs typeface="Arial" panose="020B0604020202020204" pitchFamily="34" charset="0"/>
              </a:rPr>
              <a:t> Gardens that density bonus law is subordinate to the California Coastal Act and states that the Legislature's intent is that the two statutes be harmonized</a:t>
            </a:r>
          </a:p>
          <a:p>
            <a:r>
              <a:rPr lang="en-US" sz="2400" dirty="0">
                <a:latin typeface="Arial" panose="020B0604020202020204" pitchFamily="34" charset="0"/>
                <a:cs typeface="Arial" panose="020B0604020202020204" pitchFamily="34" charset="0"/>
              </a:rPr>
              <a:t>The bill clarifies that density bonus law should be accommodated in a manner that is consistent with the Act</a:t>
            </a:r>
          </a:p>
          <a:p>
            <a:r>
              <a:rPr lang="en-US" sz="2400" dirty="0">
                <a:latin typeface="Arial" panose="020B0604020202020204" pitchFamily="34" charset="0"/>
                <a:cs typeface="Arial" panose="020B0604020202020204" pitchFamily="34" charset="0"/>
              </a:rPr>
              <a:t>Without the bill, </a:t>
            </a:r>
            <a:r>
              <a:rPr lang="en-US" sz="2400" i="1" dirty="0" err="1">
                <a:latin typeface="Arial" panose="020B0604020202020204" pitchFamily="34" charset="0"/>
                <a:cs typeface="Arial" panose="020B0604020202020204" pitchFamily="34" charset="0"/>
              </a:rPr>
              <a:t>Kalnel</a:t>
            </a:r>
            <a:r>
              <a:rPr lang="en-US" sz="2400" i="1" dirty="0">
                <a:latin typeface="Arial" panose="020B0604020202020204" pitchFamily="34" charset="0"/>
                <a:cs typeface="Arial" panose="020B0604020202020204" pitchFamily="34" charset="0"/>
              </a:rPr>
              <a:t> Gardens, LLC  </a:t>
            </a:r>
            <a:r>
              <a:rPr lang="en-US" sz="2400" dirty="0">
                <a:latin typeface="Arial" panose="020B0604020202020204" pitchFamily="34" charset="0"/>
                <a:cs typeface="Arial" panose="020B0604020202020204" pitchFamily="34" charset="0"/>
              </a:rPr>
              <a:t>case could be interpreted to allow a permitting authority, whether it is a local government or the Commission, to deny a project simply because the developer is entitled to a density bonus, rather than working with the developer to accommodate the density bonus consistent with the Act</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NEUTRAL AS AMENDED </a:t>
            </a:r>
            <a:r>
              <a:rPr lang="mr-IN" sz="24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a:t>
            </a:r>
            <a:r>
              <a:rPr lang="en-US" sz="2400" b="1" cap="all" dirty="0">
                <a:latin typeface="Arial" panose="020B0604020202020204" pitchFamily="34" charset="0"/>
                <a:cs typeface="Arial" panose="020B0604020202020204" pitchFamily="34" charset="0"/>
              </a:rPr>
              <a:t>SIGNED BY the Governor</a:t>
            </a:r>
            <a:endParaRPr lang="en-US" sz="2400" b="1" dirty="0"/>
          </a:p>
        </p:txBody>
      </p:sp>
    </p:spTree>
    <p:extLst>
      <p:ext uri="{BB962C8B-B14F-4D97-AF65-F5344CB8AC3E}">
        <p14:creationId xmlns:p14="http://schemas.microsoft.com/office/powerpoint/2010/main" val="3651937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8">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0"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2"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3"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4"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a:normAutofit/>
          </a:bodyPr>
          <a:lstStyle/>
          <a:p>
            <a:r>
              <a:rPr lang="en-US" sz="4000" b="1" dirty="0">
                <a:solidFill>
                  <a:srgbClr val="FFFFFF"/>
                </a:solidFill>
                <a:latin typeface="Arial" panose="020B0604020202020204" pitchFamily="34" charset="0"/>
                <a:cs typeface="Arial" panose="020B0604020202020204" pitchFamily="34" charset="0"/>
              </a:rPr>
              <a:t>AB 2913 (Wood)</a:t>
            </a:r>
            <a:br>
              <a:rPr lang="en-US" sz="4000" b="1" dirty="0">
                <a:solidFill>
                  <a:srgbClr val="FFFFFF"/>
                </a:solidFill>
                <a:latin typeface="Arial" panose="020B0604020202020204" pitchFamily="34" charset="0"/>
                <a:cs typeface="Arial" panose="020B0604020202020204" pitchFamily="34" charset="0"/>
              </a:rPr>
            </a:br>
            <a:r>
              <a:rPr lang="en-US" sz="4000" b="1" dirty="0">
                <a:solidFill>
                  <a:srgbClr val="FFFFFF"/>
                </a:solidFill>
                <a:latin typeface="Arial" panose="020B0604020202020204" pitchFamily="34" charset="0"/>
                <a:cs typeface="Arial" panose="020B0604020202020204" pitchFamily="34" charset="0"/>
              </a:rPr>
              <a:t>Original Life of Building Permit Extended</a:t>
            </a:r>
          </a:p>
        </p:txBody>
      </p:sp>
      <p:graphicFrame>
        <p:nvGraphicFramePr>
          <p:cNvPr id="12" name="Content Placeholder 2">
            <a:extLst>
              <a:ext uri="{FF2B5EF4-FFF2-40B4-BE49-F238E27FC236}">
                <a16:creationId xmlns:a16="http://schemas.microsoft.com/office/drawing/2014/main" id="{1B1BA96E-95C9-4346-9322-D829CDAF69B9}"/>
              </a:ext>
            </a:extLst>
          </p:cNvPr>
          <p:cNvGraphicFramePr>
            <a:graphicFrameLocks noGrp="1"/>
          </p:cNvGraphicFramePr>
          <p:nvPr>
            <p:ph idx="1"/>
            <p:extLst>
              <p:ext uri="{D42A27DB-BD31-4B8C-83A1-F6EECF244321}">
                <p14:modId xmlns:p14="http://schemas.microsoft.com/office/powerpoint/2010/main" val="1029754851"/>
              </p:ext>
            </p:extLst>
          </p:nvPr>
        </p:nvGraphicFramePr>
        <p:xfrm>
          <a:off x="5010150" y="124691"/>
          <a:ext cx="6492875" cy="6470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5698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8">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0"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2"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3"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4"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a:normAutofit/>
          </a:bodyPr>
          <a:lstStyle/>
          <a:p>
            <a:r>
              <a:rPr lang="en-US" sz="4000" b="1" dirty="0">
                <a:solidFill>
                  <a:srgbClr val="FFFFFF"/>
                </a:solidFill>
                <a:latin typeface="Arial" panose="020B0604020202020204" pitchFamily="34" charset="0"/>
                <a:cs typeface="Arial" panose="020B0604020202020204" pitchFamily="34" charset="0"/>
              </a:rPr>
              <a:t>AB 2913 (Wood)</a:t>
            </a:r>
            <a:br>
              <a:rPr lang="en-US" sz="4000" b="1" dirty="0">
                <a:solidFill>
                  <a:srgbClr val="FFFFFF"/>
                </a:solidFill>
                <a:latin typeface="Arial" panose="020B0604020202020204" pitchFamily="34" charset="0"/>
                <a:cs typeface="Arial" panose="020B0604020202020204" pitchFamily="34" charset="0"/>
              </a:rPr>
            </a:br>
            <a:r>
              <a:rPr lang="en-US" sz="4000" b="1" dirty="0">
                <a:solidFill>
                  <a:srgbClr val="FFFFFF"/>
                </a:solidFill>
                <a:latin typeface="Arial" panose="020B0604020202020204" pitchFamily="34" charset="0"/>
                <a:cs typeface="Arial" panose="020B0604020202020204" pitchFamily="34" charset="0"/>
              </a:rPr>
              <a:t>Original Life of Building Permit Extended </a:t>
            </a:r>
            <a:r>
              <a:rPr lang="mr-IN" sz="4000" b="1" dirty="0">
                <a:solidFill>
                  <a:srgbClr val="FFFFFF"/>
                </a:solidFill>
                <a:latin typeface="Arial" panose="020B0604020202020204" pitchFamily="34" charset="0"/>
                <a:cs typeface="Arial" panose="020B0604020202020204" pitchFamily="34" charset="0"/>
              </a:rPr>
              <a:t>–</a:t>
            </a:r>
            <a:r>
              <a:rPr lang="en-US" sz="4000" b="1" dirty="0">
                <a:solidFill>
                  <a:srgbClr val="FFFFFF"/>
                </a:solidFill>
                <a:latin typeface="Arial" panose="020B0604020202020204" pitchFamily="34" charset="0"/>
                <a:cs typeface="Arial" panose="020B0604020202020204" pitchFamily="34" charset="0"/>
              </a:rPr>
              <a:t> continued  </a:t>
            </a:r>
          </a:p>
        </p:txBody>
      </p:sp>
      <p:graphicFrame>
        <p:nvGraphicFramePr>
          <p:cNvPr id="12" name="Content Placeholder 2">
            <a:extLst>
              <a:ext uri="{FF2B5EF4-FFF2-40B4-BE49-F238E27FC236}">
                <a16:creationId xmlns:a16="http://schemas.microsoft.com/office/drawing/2014/main" id="{A071C47D-A931-4E7E-B5B8-8C295742EED2}"/>
              </a:ext>
            </a:extLst>
          </p:cNvPr>
          <p:cNvGraphicFramePr>
            <a:graphicFrameLocks noGrp="1"/>
          </p:cNvGraphicFramePr>
          <p:nvPr>
            <p:ph idx="1"/>
            <p:extLst>
              <p:ext uri="{D42A27DB-BD31-4B8C-83A1-F6EECF244321}">
                <p14:modId xmlns:p14="http://schemas.microsoft.com/office/powerpoint/2010/main" val="843329206"/>
              </p:ext>
            </p:extLst>
          </p:nvPr>
        </p:nvGraphicFramePr>
        <p:xfrm>
          <a:off x="4739280" y="135948"/>
          <a:ext cx="7481904" cy="6500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2611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a:bodyPr>
          <a:lstStyle/>
          <a:p>
            <a:pPr algn="ctr"/>
            <a:r>
              <a:rPr lang="en-US" sz="4000" dirty="0">
                <a:solidFill>
                  <a:srgbClr val="FFFFFF"/>
                </a:solidFill>
                <a:latin typeface="Arial" panose="020B0604020202020204" pitchFamily="34" charset="0"/>
                <a:cs typeface="Arial" panose="020B0604020202020204" pitchFamily="34" charset="0"/>
              </a:rPr>
              <a:t>AB 2923 (Chiu)</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BART Land Use Authority</a:t>
            </a:r>
          </a:p>
        </p:txBody>
      </p:sp>
      <p:sp>
        <p:nvSpPr>
          <p:cNvPr id="3" name="Content Placeholder 2"/>
          <p:cNvSpPr>
            <a:spLocks noGrp="1"/>
          </p:cNvSpPr>
          <p:nvPr>
            <p:ph idx="1"/>
          </p:nvPr>
        </p:nvSpPr>
        <p:spPr>
          <a:xfrm>
            <a:off x="4719637" y="266699"/>
            <a:ext cx="7132638" cy="6203373"/>
          </a:xfrm>
        </p:spPr>
        <p:txBody>
          <a:bodyPr anchor="ctr">
            <a:noAutofit/>
          </a:bodyPr>
          <a:lstStyle/>
          <a:p>
            <a:r>
              <a:rPr lang="en-US" sz="2200" dirty="0">
                <a:latin typeface="Arial" panose="020B0604020202020204" pitchFamily="34" charset="0"/>
                <a:cs typeface="Arial" panose="020B0604020202020204" pitchFamily="34" charset="0"/>
              </a:rPr>
              <a:t>Requires, until January 1, 2029, cities and counties to adopt the zoning standards in the San Francisco BART transit-oriented development guidelines and </a:t>
            </a:r>
          </a:p>
          <a:p>
            <a:r>
              <a:rPr lang="en-US" sz="2200" dirty="0">
                <a:latin typeface="Arial" panose="020B0604020202020204" pitchFamily="34" charset="0"/>
                <a:cs typeface="Arial" panose="020B0604020202020204" pitchFamily="34" charset="0"/>
              </a:rPr>
              <a:t>Establishes a streamlined approval process for TOD projects on existing BART parking lots with 50% of the floor area of the project dedicated to residential uses, unless a local specific plan provides for a different amount of residential use on the site</a:t>
            </a:r>
          </a:p>
          <a:p>
            <a:r>
              <a:rPr lang="en-US" sz="2200" dirty="0">
                <a:latin typeface="Arial" panose="020B0604020202020204" pitchFamily="34" charset="0"/>
                <a:cs typeface="Arial" panose="020B0604020202020204" pitchFamily="34" charset="0"/>
              </a:rPr>
              <a:t>Requires zoning around specified BART stations to be consistent with BART zoning plan within 2 years</a:t>
            </a:r>
          </a:p>
          <a:p>
            <a:r>
              <a:rPr lang="en-US" sz="2200" dirty="0">
                <a:latin typeface="Arial" panose="020B0604020202020204" pitchFamily="34" charset="0"/>
                <a:cs typeface="Arial" panose="020B0604020202020204" pitchFamily="34" charset="0"/>
              </a:rPr>
              <a:t>Grants BART land use authority over parking, density, height and floor area ratio for those projects on existing BART parking lots</a:t>
            </a:r>
          </a:p>
          <a:p>
            <a:r>
              <a:rPr lang="en-US" sz="2200" dirty="0">
                <a:latin typeface="Arial" panose="020B0604020202020204" pitchFamily="34" charset="0"/>
                <a:cs typeface="Arial" panose="020B0604020202020204" pitchFamily="34" charset="0"/>
              </a:rPr>
              <a:t>Passed in spite of the fact that BART hasn’t proposed  a project in 10 years</a:t>
            </a:r>
          </a:p>
          <a:p>
            <a:pPr marL="0" indent="0">
              <a:buNone/>
            </a:pPr>
            <a:endParaRPr lang="en-US"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740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fontScale="90000"/>
          </a:bodyPr>
          <a:lstStyle/>
          <a:p>
            <a:pPr algn="ctr"/>
            <a:r>
              <a:rPr lang="en-US" sz="4000" dirty="0">
                <a:solidFill>
                  <a:srgbClr val="FFFFFF"/>
                </a:solidFill>
                <a:latin typeface="Arial" panose="020B0604020202020204" pitchFamily="34" charset="0"/>
                <a:cs typeface="Arial" panose="020B0604020202020204" pitchFamily="34" charset="0"/>
              </a:rPr>
              <a:t>AB 2923 (Chiu)</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BART Land Use Authority - continued</a:t>
            </a:r>
          </a:p>
        </p:txBody>
      </p:sp>
      <p:sp>
        <p:nvSpPr>
          <p:cNvPr id="3" name="Content Placeholder 2"/>
          <p:cNvSpPr>
            <a:spLocks noGrp="1"/>
          </p:cNvSpPr>
          <p:nvPr>
            <p:ph idx="1"/>
          </p:nvPr>
        </p:nvSpPr>
        <p:spPr>
          <a:xfrm>
            <a:off x="4719637" y="266699"/>
            <a:ext cx="7132638" cy="6203373"/>
          </a:xfrm>
        </p:spPr>
        <p:txBody>
          <a:bodyPr anchor="ctr">
            <a:noAutofit/>
          </a:bodyPr>
          <a:lstStyle/>
          <a:p>
            <a:r>
              <a:rPr lang="en-US" dirty="0">
                <a:latin typeface="Arial" panose="020B0604020202020204" pitchFamily="34" charset="0"/>
                <a:cs typeface="Arial" panose="020B0604020202020204" pitchFamily="34" charset="0"/>
              </a:rPr>
              <a:t>Original bill would have granted BART total land use authority over projects that include housing on any current and future BART property</a:t>
            </a:r>
          </a:p>
          <a:p>
            <a:r>
              <a:rPr lang="en-US" dirty="0">
                <a:latin typeface="Arial" panose="020B0604020202020204" pitchFamily="34" charset="0"/>
                <a:cs typeface="Arial" panose="020B0604020202020204" pitchFamily="34" charset="0"/>
              </a:rPr>
              <a:t>A mini SB 827 – part of the next big housing push – increasing housing around transit by removing local authority to plan those projects</a:t>
            </a:r>
          </a:p>
          <a:p>
            <a:r>
              <a:rPr lang="en-US" dirty="0">
                <a:latin typeface="Arial" panose="020B0604020202020204" pitchFamily="34" charset="0"/>
                <a:cs typeface="Arial" panose="020B0604020202020204" pitchFamily="34" charset="0"/>
              </a:rPr>
              <a:t>Also a precedent for other elected boards/agencies to request similar authority as granted in AB 2923 on their properties</a:t>
            </a:r>
          </a:p>
          <a:p>
            <a:pPr marL="0" indent="0">
              <a:buNone/>
            </a:pPr>
            <a:r>
              <a:rPr lang="en-US" b="1" dirty="0">
                <a:latin typeface="Arial" panose="020B0604020202020204" pitchFamily="34" charset="0"/>
                <a:cs typeface="Arial" panose="020B0604020202020204" pitchFamily="34" charset="0"/>
              </a:rPr>
              <a:t>OPPOSE UNLESS AMENDED </a:t>
            </a:r>
            <a:r>
              <a:rPr lang="mr-IN"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 </a:t>
            </a:r>
            <a:r>
              <a:rPr lang="en-US" b="1" cap="all" dirty="0">
                <a:latin typeface="Arial" panose="020B0604020202020204" pitchFamily="34" charset="0"/>
                <a:cs typeface="Arial" panose="020B0604020202020204" pitchFamily="34" charset="0"/>
              </a:rPr>
              <a:t>SIGNED BY the Governor</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1354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a:bodyPr>
          <a:lstStyle/>
          <a:p>
            <a:r>
              <a:rPr lang="en-US" dirty="0">
                <a:solidFill>
                  <a:srgbClr val="FFFFFF"/>
                </a:solidFill>
                <a:latin typeface="Arial" panose="020B0604020202020204" pitchFamily="34" charset="0"/>
                <a:cs typeface="Arial" panose="020B0604020202020204" pitchFamily="34" charset="0"/>
              </a:rPr>
              <a:t>AB 2973 (Gray)</a:t>
            </a:r>
            <a:br>
              <a:rPr lang="en-US" dirty="0">
                <a:solidFill>
                  <a:srgbClr val="FFFFFF"/>
                </a:solidFill>
                <a:latin typeface="Arial" panose="020B0604020202020204" pitchFamily="34" charset="0"/>
                <a:cs typeface="Arial" panose="020B0604020202020204" pitchFamily="34" charset="0"/>
              </a:rPr>
            </a:br>
            <a:r>
              <a:rPr lang="en-US" dirty="0">
                <a:solidFill>
                  <a:srgbClr val="FFFFFF"/>
                </a:solidFill>
                <a:latin typeface="Arial" panose="020B0604020202020204" pitchFamily="34" charset="0"/>
                <a:cs typeface="Arial" panose="020B0604020202020204" pitchFamily="34" charset="0"/>
              </a:rPr>
              <a:t>Map Act Extensions </a:t>
            </a:r>
            <a:br>
              <a:rPr lang="en-US" dirty="0">
                <a:solidFill>
                  <a:srgbClr val="FFFFFF"/>
                </a:solidFill>
              </a:rPr>
            </a:br>
            <a:endParaRPr lang="en-US" dirty="0">
              <a:solidFill>
                <a:srgbClr val="FFFFFF"/>
              </a:solidFill>
            </a:endParaRPr>
          </a:p>
        </p:txBody>
      </p:sp>
      <p:cxnSp>
        <p:nvCxnSpPr>
          <p:cNvPr id="8"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ABAF3E9-18F5-4179-9816-92A0B7BB3718}"/>
              </a:ext>
            </a:extLst>
          </p:cNvPr>
          <p:cNvGraphicFramePr>
            <a:graphicFrameLocks noGrp="1"/>
          </p:cNvGraphicFramePr>
          <p:nvPr>
            <p:ph idx="1"/>
            <p:extLst>
              <p:ext uri="{D42A27DB-BD31-4B8C-83A1-F6EECF244321}">
                <p14:modId xmlns:p14="http://schemas.microsoft.com/office/powerpoint/2010/main" val="1966878909"/>
              </p:ext>
            </p:extLst>
          </p:nvPr>
        </p:nvGraphicFramePr>
        <p:xfrm>
          <a:off x="4817283" y="193964"/>
          <a:ext cx="7194607" cy="6511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0844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dirty="0">
                <a:solidFill>
                  <a:schemeClr val="bg1"/>
                </a:solidFill>
                <a:latin typeface="Arial" panose="020B0604020202020204" pitchFamily="34" charset="0"/>
                <a:cs typeface="Arial" panose="020B0604020202020204" pitchFamily="34" charset="0"/>
              </a:rPr>
              <a:t>AB 3147 (Caballero)</a:t>
            </a:r>
            <a:br>
              <a:rPr lang="en-US" sz="4000" dirty="0">
                <a:solidFill>
                  <a:schemeClr val="bg1"/>
                </a:solidFill>
                <a:latin typeface="Arial" panose="020B0604020202020204" pitchFamily="34" charset="0"/>
                <a:cs typeface="Arial" panose="020B0604020202020204" pitchFamily="34" charset="0"/>
              </a:rPr>
            </a:br>
            <a:r>
              <a:rPr lang="en-US" sz="4000" dirty="0">
                <a:solidFill>
                  <a:schemeClr val="bg1"/>
                </a:solidFill>
                <a:latin typeface="Arial" panose="020B0604020202020204" pitchFamily="34" charset="0"/>
                <a:cs typeface="Arial" panose="020B0604020202020204" pitchFamily="34" charset="0"/>
              </a:rPr>
              <a:t>Freezes on Mitigation and Impact Fees</a:t>
            </a:r>
          </a:p>
        </p:txBody>
      </p:sp>
      <p:sp>
        <p:nvSpPr>
          <p:cNvPr id="3" name="Content Placeholder 2"/>
          <p:cNvSpPr>
            <a:spLocks noGrp="1"/>
          </p:cNvSpPr>
          <p:nvPr>
            <p:ph idx="1"/>
          </p:nvPr>
        </p:nvSpPr>
        <p:spPr>
          <a:xfrm>
            <a:off x="355601" y="2535381"/>
            <a:ext cx="11480493" cy="4142509"/>
          </a:xfrm>
        </p:spPr>
        <p:txBody>
          <a:bodyPr>
            <a:normAutofit fontScale="92500" lnSpcReduction="20000"/>
          </a:bodyPr>
          <a:lstStyle/>
          <a:p>
            <a:pPr marL="0" indent="0">
              <a:buNone/>
            </a:pPr>
            <a:endParaRPr lang="en-US" sz="1100" dirty="0"/>
          </a:p>
          <a:p>
            <a:r>
              <a:rPr lang="en-US" sz="2200" dirty="0">
                <a:latin typeface="Arial" panose="020B0604020202020204" pitchFamily="34" charset="0"/>
                <a:cs typeface="Arial" panose="020B0604020202020204" pitchFamily="34" charset="0"/>
              </a:rPr>
              <a:t>Early  version would have frozen all fees, exactions, and other charges at the time a housing development project application was deemed complete by a city or county</a:t>
            </a:r>
          </a:p>
          <a:p>
            <a:r>
              <a:rPr lang="en-US" sz="2200" dirty="0">
                <a:latin typeface="Arial" panose="020B0604020202020204" pitchFamily="34" charset="0"/>
                <a:cs typeface="Arial" panose="020B0604020202020204" pitchFamily="34" charset="0"/>
              </a:rPr>
              <a:t>Final version instead would have required a city or county to provide a good faith-statement of the applicable fees at the time an application for a housing development is deemed complete, </a:t>
            </a:r>
          </a:p>
          <a:p>
            <a:pPr>
              <a:buFont typeface="Courier New" panose="02070309020205020404" pitchFamily="49" charset="0"/>
              <a:buChar char="o"/>
            </a:pPr>
            <a:r>
              <a:rPr lang="en-US" sz="2200" dirty="0">
                <a:latin typeface="Arial" panose="020B0604020202020204" pitchFamily="34" charset="0"/>
                <a:cs typeface="Arial" panose="020B0604020202020204" pitchFamily="34" charset="0"/>
              </a:rPr>
              <a:t>but then would have prohibited the city or county from increasing those  “estimated” fees for two years following the issuance of the statement</a:t>
            </a:r>
          </a:p>
          <a:p>
            <a:r>
              <a:rPr lang="en-US" sz="2200" dirty="0">
                <a:latin typeface="Arial" panose="020B0604020202020204" pitchFamily="34" charset="0"/>
                <a:cs typeface="Arial" panose="020B0604020202020204" pitchFamily="34" charset="0"/>
              </a:rPr>
              <a:t>Defined “impact and development fees that are applicable to housing developments” to mean:</a:t>
            </a:r>
          </a:p>
          <a:p>
            <a:pPr marL="0" indent="0">
              <a:buNone/>
            </a:pPr>
            <a:r>
              <a:rPr lang="en-US" sz="2200" dirty="0">
                <a:latin typeface="Arial" panose="020B0604020202020204" pitchFamily="34" charset="0"/>
                <a:cs typeface="Arial" panose="020B0604020202020204" pitchFamily="34" charset="0"/>
              </a:rPr>
              <a:t>a)     Fees imposed under the Mitigation Fee Act</a:t>
            </a:r>
          </a:p>
          <a:p>
            <a:pPr marL="0" indent="0">
              <a:buNone/>
            </a:pPr>
            <a:r>
              <a:rPr lang="en-US" sz="2200" dirty="0">
                <a:latin typeface="Arial" panose="020B0604020202020204" pitchFamily="34" charset="0"/>
                <a:cs typeface="Arial" panose="020B0604020202020204" pitchFamily="34" charset="0"/>
              </a:rPr>
              <a:t>b)     Parkland dedication fees imposed under the </a:t>
            </a:r>
            <a:r>
              <a:rPr lang="en-US" sz="2200" dirty="0" err="1">
                <a:latin typeface="Arial" panose="020B0604020202020204" pitchFamily="34" charset="0"/>
                <a:cs typeface="Arial" panose="020B0604020202020204" pitchFamily="34" charset="0"/>
              </a:rPr>
              <a:t>Quimby</a:t>
            </a:r>
            <a:r>
              <a:rPr lang="en-US" sz="2200" dirty="0">
                <a:latin typeface="Arial" panose="020B0604020202020204" pitchFamily="34" charset="0"/>
                <a:cs typeface="Arial" panose="020B0604020202020204" pitchFamily="34" charset="0"/>
              </a:rPr>
              <a:t> Act</a:t>
            </a:r>
          </a:p>
          <a:p>
            <a:pPr marL="0" indent="0">
              <a:buNone/>
            </a:pPr>
            <a:r>
              <a:rPr lang="en-US" sz="2200" dirty="0">
                <a:latin typeface="Arial" panose="020B0604020202020204" pitchFamily="34" charset="0"/>
                <a:cs typeface="Arial" panose="020B0604020202020204" pitchFamily="34" charset="0"/>
              </a:rPr>
              <a:t>c)      Affordable housing fees</a:t>
            </a:r>
          </a:p>
          <a:p>
            <a:pPr marL="0" indent="0">
              <a:buNone/>
            </a:pPr>
            <a:r>
              <a:rPr lang="en-US" sz="2200" dirty="0">
                <a:latin typeface="Arial" panose="020B0604020202020204" pitchFamily="34" charset="0"/>
                <a:cs typeface="Arial" panose="020B0604020202020204" pitchFamily="34" charset="0"/>
              </a:rPr>
              <a:t>d)     Other fees based on the impact of a project</a:t>
            </a:r>
          </a:p>
          <a:p>
            <a:pPr marL="0" indent="0">
              <a:buNone/>
            </a:pPr>
            <a:r>
              <a:rPr lang="en-US" sz="2200" dirty="0">
                <a:latin typeface="Arial" panose="020B0604020202020204" pitchFamily="34" charset="0"/>
                <a:cs typeface="Arial" panose="020B0604020202020204" pitchFamily="34" charset="0"/>
              </a:rPr>
              <a:t>e)     Utility connection fees and capacity charges established by the city or county</a:t>
            </a:r>
          </a:p>
          <a:p>
            <a:endParaRPr lang="en-US" sz="1100" dirty="0">
              <a:solidFill>
                <a:srgbClr val="000000"/>
              </a:solidFill>
            </a:endParaRPr>
          </a:p>
        </p:txBody>
      </p:sp>
    </p:spTree>
    <p:extLst>
      <p:ext uri="{BB962C8B-B14F-4D97-AF65-F5344CB8AC3E}">
        <p14:creationId xmlns:p14="http://schemas.microsoft.com/office/powerpoint/2010/main" val="272596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5C6E13-3974-124E-9D70-52BF46641EA4}"/>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latin typeface="Arial" panose="020B0604020202020204" pitchFamily="34" charset="0"/>
                <a:cs typeface="Arial" panose="020B0604020202020204" pitchFamily="34" charset="0"/>
              </a:rPr>
              <a:t>APA California’s Legislative Platform – “Plan California” – Updated</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29CD896-62BA-2D44-979D-F1D7F276D827}"/>
              </a:ext>
            </a:extLst>
          </p:cNvPr>
          <p:cNvSpPr>
            <a:spLocks noGrp="1"/>
          </p:cNvSpPr>
          <p:nvPr>
            <p:ph idx="1"/>
          </p:nvPr>
        </p:nvSpPr>
        <p:spPr>
          <a:xfrm>
            <a:off x="4654297" y="498764"/>
            <a:ext cx="7094358" cy="5874327"/>
          </a:xfrm>
        </p:spPr>
        <p:txBody>
          <a:bodyPr anchor="ctr">
            <a:normAutofit/>
          </a:bodyPr>
          <a:lstStyle/>
          <a:p>
            <a:pPr marL="0" indent="0">
              <a:buNone/>
            </a:pPr>
            <a:r>
              <a:rPr lang="en-US" b="1" dirty="0"/>
              <a:t>Legislative Platform for 2019-20 California Legislative Session:</a:t>
            </a:r>
          </a:p>
          <a:p>
            <a:pPr>
              <a:buFont typeface="Arial" charset="0"/>
              <a:buChar char="•"/>
            </a:pPr>
            <a:r>
              <a:rPr lang="en-US" dirty="0"/>
              <a:t>Platform updated with each legislative session</a:t>
            </a:r>
          </a:p>
          <a:p>
            <a:pPr>
              <a:buFont typeface="Arial" charset="0"/>
              <a:buChar char="•"/>
            </a:pPr>
            <a:r>
              <a:rPr lang="en-US" dirty="0"/>
              <a:t>Prepared by new State Legislative Council</a:t>
            </a:r>
          </a:p>
          <a:p>
            <a:pPr>
              <a:buFont typeface="Arial" charset="0"/>
              <a:buChar char="•"/>
            </a:pPr>
            <a:r>
              <a:rPr lang="en-US" dirty="0"/>
              <a:t>Approval by State Board of Directors</a:t>
            </a:r>
          </a:p>
          <a:p>
            <a:pPr>
              <a:buFont typeface="Arial" charset="0"/>
              <a:buChar char="•"/>
            </a:pPr>
            <a:r>
              <a:rPr lang="en-US" dirty="0"/>
              <a:t>New format to focus on six priority areas</a:t>
            </a:r>
          </a:p>
          <a:p>
            <a:pPr>
              <a:buFont typeface="Arial" charset="0"/>
              <a:buChar char="•"/>
            </a:pPr>
            <a:r>
              <a:rPr lang="en-US" dirty="0"/>
              <a:t>Major reformat for clarity and action emphasis</a:t>
            </a:r>
          </a:p>
          <a:p>
            <a:pPr>
              <a:buFont typeface="Arial" charset="0"/>
              <a:buChar char="•"/>
            </a:pPr>
            <a:r>
              <a:rPr lang="en-US" dirty="0"/>
              <a:t>Issues by priority - Housing, Infrastructure &amp; CEQA</a:t>
            </a:r>
          </a:p>
          <a:p>
            <a:pPr>
              <a:buFont typeface="Arial" charset="0"/>
              <a:buChar char="•"/>
            </a:pPr>
            <a:r>
              <a:rPr lang="en-US" dirty="0"/>
              <a:t>Policies grouped by planning principles</a:t>
            </a:r>
          </a:p>
          <a:p>
            <a:pPr>
              <a:buFont typeface="Arial" charset="0"/>
              <a:buChar char="•"/>
            </a:pPr>
            <a:r>
              <a:rPr lang="en-US" dirty="0"/>
              <a:t>Will be posted on State APA website</a:t>
            </a:r>
          </a:p>
        </p:txBody>
      </p:sp>
    </p:spTree>
    <p:extLst>
      <p:ext uri="{BB962C8B-B14F-4D97-AF65-F5344CB8AC3E}">
        <p14:creationId xmlns:p14="http://schemas.microsoft.com/office/powerpoint/2010/main" val="42367076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3200" dirty="0">
                <a:solidFill>
                  <a:schemeClr val="bg1"/>
                </a:solidFill>
                <a:latin typeface="Arial" panose="020B0604020202020204" pitchFamily="34" charset="0"/>
                <a:cs typeface="Arial" panose="020B0604020202020204" pitchFamily="34" charset="0"/>
              </a:rPr>
              <a:t>AB 3147 (Caballero)</a:t>
            </a: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Freezes on Mitigation and Impact Fees - continued</a:t>
            </a:r>
          </a:p>
        </p:txBody>
      </p:sp>
      <p:sp>
        <p:nvSpPr>
          <p:cNvPr id="3" name="Content Placeholder 2"/>
          <p:cNvSpPr>
            <a:spLocks noGrp="1"/>
          </p:cNvSpPr>
          <p:nvPr>
            <p:ph idx="1"/>
          </p:nvPr>
        </p:nvSpPr>
        <p:spPr>
          <a:xfrm>
            <a:off x="355601" y="2535381"/>
            <a:ext cx="11480493" cy="4142509"/>
          </a:xfrm>
        </p:spPr>
        <p:txBody>
          <a:bodyPr>
            <a:normAutofit fontScale="92500" lnSpcReduction="10000"/>
          </a:bodyPr>
          <a:lstStyle/>
          <a:p>
            <a:pPr marL="0" indent="0">
              <a:buNone/>
            </a:pPr>
            <a:endParaRPr lang="en-US" sz="1100" dirty="0"/>
          </a:p>
          <a:p>
            <a:r>
              <a:rPr lang="en-US" sz="2000" dirty="0">
                <a:latin typeface="Arial" panose="020B0604020202020204" pitchFamily="34" charset="0"/>
                <a:cs typeface="Arial" panose="020B0604020202020204" pitchFamily="34" charset="0"/>
              </a:rPr>
              <a:t>Specified that the prohibition against fee increases would not include fees within a community benefit agreement, fees charged by both water and utility companies, both public and private, and others</a:t>
            </a:r>
          </a:p>
          <a:p>
            <a:pPr marL="0" indent="0">
              <a:buNone/>
            </a:pPr>
            <a:r>
              <a:rPr lang="en-US" sz="2000" u="sng" dirty="0">
                <a:latin typeface="Arial" panose="020B0604020202020204" pitchFamily="34" charset="0"/>
                <a:cs typeface="Arial" panose="020B0604020202020204" pitchFamily="34" charset="0"/>
              </a:rPr>
              <a:t>COMPLAINTS:</a:t>
            </a:r>
          </a:p>
          <a:p>
            <a:r>
              <a:rPr lang="en-US" sz="2000" dirty="0">
                <a:latin typeface="Arial" panose="020B0604020202020204" pitchFamily="34" charset="0"/>
                <a:cs typeface="Arial" panose="020B0604020202020204" pitchFamily="34" charset="0"/>
              </a:rPr>
              <a:t>Few jurisdictions publish development fee schedules that developers can use to estimate the cost of development, even those included in the jurisdictions' budgets</a:t>
            </a:r>
          </a:p>
          <a:p>
            <a:r>
              <a:rPr lang="en-US" sz="2000" dirty="0">
                <a:latin typeface="Arial" panose="020B0604020202020204" pitchFamily="34" charset="0"/>
                <a:cs typeface="Arial" panose="020B0604020202020204" pitchFamily="34" charset="0"/>
              </a:rPr>
              <a:t>Few jurisdictions provide estimates of the fees associated with a development at the application process</a:t>
            </a:r>
          </a:p>
          <a:p>
            <a:r>
              <a:rPr lang="en-US" sz="2000" dirty="0">
                <a:latin typeface="Arial" panose="020B0604020202020204" pitchFamily="34" charset="0"/>
                <a:cs typeface="Arial" panose="020B0604020202020204" pitchFamily="34" charset="0"/>
              </a:rPr>
              <a:t>Not all cites publish fee schedules or provide estimates, which makes it difficult for developers to estimate the cost of the project</a:t>
            </a:r>
          </a:p>
          <a:p>
            <a:r>
              <a:rPr lang="en-US" sz="2000" dirty="0">
                <a:latin typeface="Arial" panose="020B0604020202020204" pitchFamily="34" charset="0"/>
                <a:cs typeface="Arial" panose="020B0604020202020204" pitchFamily="34" charset="0"/>
              </a:rPr>
              <a:t>The development process can take several years, and the final cost of the development is not known until the permit stage</a:t>
            </a:r>
          </a:p>
          <a:p>
            <a:r>
              <a:rPr lang="en-US" sz="2000" dirty="0">
                <a:latin typeface="Arial" panose="020B0604020202020204" pitchFamily="34" charset="0"/>
                <a:cs typeface="Arial" panose="020B0604020202020204" pitchFamily="34" charset="0"/>
              </a:rPr>
              <a:t>Fees are a huge factor in the high price of housing</a:t>
            </a:r>
          </a:p>
          <a:p>
            <a:endParaRPr lang="en-US" sz="1100" dirty="0">
              <a:solidFill>
                <a:srgbClr val="000000"/>
              </a:solidFill>
            </a:endParaRPr>
          </a:p>
        </p:txBody>
      </p:sp>
    </p:spTree>
    <p:extLst>
      <p:ext uri="{BB962C8B-B14F-4D97-AF65-F5344CB8AC3E}">
        <p14:creationId xmlns:p14="http://schemas.microsoft.com/office/powerpoint/2010/main" val="3682426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3200" dirty="0">
                <a:solidFill>
                  <a:schemeClr val="bg1"/>
                </a:solidFill>
                <a:latin typeface="Arial" panose="020B0604020202020204" pitchFamily="34" charset="0"/>
                <a:cs typeface="Arial" panose="020B0604020202020204" pitchFamily="34" charset="0"/>
              </a:rPr>
              <a:t>AB 3147 (Caballero)</a:t>
            </a: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Freezes on Mitigation and Impact Fees - continued</a:t>
            </a:r>
          </a:p>
        </p:txBody>
      </p:sp>
      <p:sp>
        <p:nvSpPr>
          <p:cNvPr id="3" name="Content Placeholder 2"/>
          <p:cNvSpPr>
            <a:spLocks noGrp="1"/>
          </p:cNvSpPr>
          <p:nvPr>
            <p:ph idx="1"/>
          </p:nvPr>
        </p:nvSpPr>
        <p:spPr>
          <a:xfrm>
            <a:off x="355601" y="2563091"/>
            <a:ext cx="11480493" cy="4114800"/>
          </a:xfrm>
        </p:spPr>
        <p:txBody>
          <a:bodyPr>
            <a:normAutofit fontScale="92500"/>
          </a:bodyPr>
          <a:lstStyle/>
          <a:p>
            <a:pPr marL="0" indent="0">
              <a:buNone/>
            </a:pPr>
            <a:endParaRPr lang="en-US" sz="1600" dirty="0">
              <a:latin typeface="Arial" panose="020B0604020202020204" pitchFamily="34" charset="0"/>
              <a:cs typeface="Arial" panose="020B0604020202020204" pitchFamily="34" charset="0"/>
            </a:endParaRPr>
          </a:p>
          <a:p>
            <a:pPr marL="0" indent="0">
              <a:buNone/>
            </a:pPr>
            <a:r>
              <a:rPr lang="en-US" sz="2400" u="sng" dirty="0">
                <a:latin typeface="Arial" panose="020B0604020202020204" pitchFamily="34" charset="0"/>
                <a:cs typeface="Arial" panose="020B0604020202020204" pitchFamily="34" charset="0"/>
              </a:rPr>
              <a:t>PROBLEMS WITH FREEZING FEES:</a:t>
            </a:r>
          </a:p>
          <a:p>
            <a:r>
              <a:rPr lang="en-US" sz="2400" dirty="0">
                <a:latin typeface="Arial" panose="020B0604020202020204" pitchFamily="34" charset="0"/>
                <a:cs typeface="Arial" panose="020B0604020202020204" pitchFamily="34" charset="0"/>
              </a:rPr>
              <a:t>Significant, state-mandated local costs to cities and counties statewide due to lost fee revenue to cover expenses associated with the proposed developments</a:t>
            </a:r>
          </a:p>
          <a:p>
            <a:r>
              <a:rPr lang="en-US" sz="2400" dirty="0">
                <a:latin typeface="Arial" panose="020B0604020202020204" pitchFamily="34" charset="0"/>
                <a:cs typeface="Arial" panose="020B0604020202020204" pitchFamily="34" charset="0"/>
              </a:rPr>
              <a:t>Although this bill contained the usual ineffective local fee disclaimer, cities and counties likely would not be able to recover necessary costs from fees because of the bill’s prohibition on increasing applicable fees for two years</a:t>
            </a:r>
          </a:p>
          <a:p>
            <a:r>
              <a:rPr lang="en-US" sz="2400" dirty="0">
                <a:latin typeface="Arial" panose="020B0604020202020204" pitchFamily="34" charset="0"/>
                <a:cs typeface="Arial" panose="020B0604020202020204" pitchFamily="34" charset="0"/>
              </a:rPr>
              <a:t>The passage of Proposition 13 and the loss of property tax revenues are the reasons for city and county dependence on fees to fund infrastructure and services</a:t>
            </a:r>
          </a:p>
          <a:p>
            <a:r>
              <a:rPr lang="en-US" sz="2400" dirty="0">
                <a:latin typeface="Arial" panose="020B0604020202020204" pitchFamily="34" charset="0"/>
                <a:cs typeface="Arial" panose="020B0604020202020204" pitchFamily="34" charset="0"/>
              </a:rPr>
              <a:t>HCD is conducting a fee study due in July next year – this was premature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endParaRPr lang="en-US" sz="1100" dirty="0">
              <a:solidFill>
                <a:srgbClr val="000000"/>
              </a:solidFill>
            </a:endParaRPr>
          </a:p>
        </p:txBody>
      </p:sp>
    </p:spTree>
    <p:extLst>
      <p:ext uri="{BB962C8B-B14F-4D97-AF65-F5344CB8AC3E}">
        <p14:creationId xmlns:p14="http://schemas.microsoft.com/office/powerpoint/2010/main" val="1645651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3200" dirty="0">
                <a:solidFill>
                  <a:schemeClr val="bg1"/>
                </a:solidFill>
                <a:latin typeface="Arial" panose="020B0604020202020204" pitchFamily="34" charset="0"/>
                <a:cs typeface="Arial" panose="020B0604020202020204" pitchFamily="34" charset="0"/>
              </a:rPr>
              <a:t>AB 3147 (Caballero)</a:t>
            </a:r>
            <a:br>
              <a:rPr lang="en-US" sz="32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Freeze on Mitigation and Impact Fees - continued</a:t>
            </a:r>
          </a:p>
        </p:txBody>
      </p:sp>
      <p:sp>
        <p:nvSpPr>
          <p:cNvPr id="3" name="Content Placeholder 2"/>
          <p:cNvSpPr>
            <a:spLocks noGrp="1"/>
          </p:cNvSpPr>
          <p:nvPr>
            <p:ph idx="1"/>
          </p:nvPr>
        </p:nvSpPr>
        <p:spPr>
          <a:xfrm>
            <a:off x="355601" y="2563091"/>
            <a:ext cx="11480493" cy="4114800"/>
          </a:xfrm>
        </p:spPr>
        <p:txBody>
          <a:bodyPr>
            <a:normAutofit fontScale="92500" lnSpcReduction="20000"/>
          </a:bodyPr>
          <a:lstStyle/>
          <a:p>
            <a:pPr marL="0" indent="0">
              <a:buNone/>
            </a:pPr>
            <a:endParaRPr lang="en-US" sz="2000" u="sng" dirty="0">
              <a:latin typeface="Arial" panose="020B0604020202020204" pitchFamily="34" charset="0"/>
              <a:cs typeface="Arial" panose="020B0604020202020204" pitchFamily="34" charset="0"/>
            </a:endParaRPr>
          </a:p>
          <a:p>
            <a:pPr marL="0" indent="0">
              <a:buNone/>
            </a:pPr>
            <a:r>
              <a:rPr lang="en-US" sz="2400" u="sng" dirty="0">
                <a:latin typeface="Arial" panose="020B0604020202020204" pitchFamily="34" charset="0"/>
                <a:cs typeface="Arial" panose="020B0604020202020204" pitchFamily="34" charset="0"/>
              </a:rPr>
              <a:t>APA  ALTERNATIVE:</a:t>
            </a:r>
          </a:p>
          <a:p>
            <a:r>
              <a:rPr lang="en-US" sz="2400" dirty="0">
                <a:latin typeface="Arial" panose="020B0604020202020204" pitchFamily="34" charset="0"/>
                <a:cs typeface="Arial" panose="020B0604020202020204" pitchFamily="34" charset="0"/>
              </a:rPr>
              <a:t>Require good faith estimate for fees to provide  transparency and a level of certainty for applicants for housing projects</a:t>
            </a:r>
          </a:p>
          <a:p>
            <a:r>
              <a:rPr lang="en-US" sz="2400" dirty="0">
                <a:latin typeface="Arial" panose="020B0604020202020204" pitchFamily="34" charset="0"/>
                <a:cs typeface="Arial" panose="020B0604020202020204" pitchFamily="34" charset="0"/>
              </a:rPr>
              <a:t>Require cities and counties to clearly publish their schedule of fees included in city/county budget (similar to list of fees in the bill)</a:t>
            </a:r>
          </a:p>
          <a:p>
            <a:r>
              <a:rPr lang="en-US" sz="2400" dirty="0">
                <a:latin typeface="Arial" panose="020B0604020202020204" pitchFamily="34" charset="0"/>
                <a:cs typeface="Arial" panose="020B0604020202020204" pitchFamily="34" charset="0"/>
              </a:rPr>
              <a:t>Provide a statement of fees applicable to the project at the time the application is approved</a:t>
            </a:r>
          </a:p>
          <a:p>
            <a:r>
              <a:rPr lang="en-US" sz="2400" dirty="0">
                <a:latin typeface="Arial" panose="020B0604020202020204" pitchFamily="34" charset="0"/>
                <a:cs typeface="Arial" panose="020B0604020202020204" pitchFamily="34" charset="0"/>
              </a:rPr>
              <a:t>Lock in those specified fees at the time of </a:t>
            </a:r>
            <a:r>
              <a:rPr lang="en-US" sz="2400" u="sng" dirty="0">
                <a:latin typeface="Arial" panose="020B0604020202020204" pitchFamily="34" charset="0"/>
                <a:cs typeface="Arial" panose="020B0604020202020204" pitchFamily="34" charset="0"/>
              </a:rPr>
              <a:t>entitlement </a:t>
            </a:r>
            <a:r>
              <a:rPr lang="en-US" sz="2400" dirty="0">
                <a:latin typeface="Arial" panose="020B0604020202020204" pitchFamily="34" charset="0"/>
                <a:cs typeface="Arial" panose="020B0604020202020204" pitchFamily="34" charset="0"/>
              </a:rPr>
              <a:t>approval for a reasonable period of time</a:t>
            </a:r>
          </a:p>
          <a:p>
            <a:pPr marL="0" indent="0">
              <a:buNone/>
            </a:pP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SUPPORT IF AMENDED - DIED IN COMMITTEE</a:t>
            </a:r>
          </a:p>
          <a:p>
            <a:endParaRPr lang="en-US" sz="1100" dirty="0">
              <a:solidFill>
                <a:srgbClr val="000000"/>
              </a:solidFill>
            </a:endParaRPr>
          </a:p>
        </p:txBody>
      </p:sp>
    </p:spTree>
    <p:extLst>
      <p:ext uri="{BB962C8B-B14F-4D97-AF65-F5344CB8AC3E}">
        <p14:creationId xmlns:p14="http://schemas.microsoft.com/office/powerpoint/2010/main" val="1559961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dirty="0">
                <a:solidFill>
                  <a:schemeClr val="accent1"/>
                </a:solidFill>
                <a:latin typeface="Arial" panose="020B0604020202020204" pitchFamily="34" charset="0"/>
                <a:cs typeface="Arial" panose="020B0604020202020204" pitchFamily="34" charset="0"/>
              </a:rPr>
              <a:t>AB 3194 (Daly) </a:t>
            </a:r>
            <a:br>
              <a:rPr lang="en-US" dirty="0">
                <a:solidFill>
                  <a:schemeClr val="accent1"/>
                </a:solidFill>
                <a:latin typeface="Arial" panose="020B0604020202020204" pitchFamily="34" charset="0"/>
                <a:cs typeface="Arial" panose="020B0604020202020204" pitchFamily="34" charset="0"/>
              </a:rPr>
            </a:br>
            <a:r>
              <a:rPr lang="en-US" dirty="0">
                <a:solidFill>
                  <a:schemeClr val="accent1"/>
                </a:solidFill>
                <a:latin typeface="Arial" panose="020B0604020202020204" pitchFamily="34" charset="0"/>
                <a:cs typeface="Arial" panose="020B0604020202020204" pitchFamily="34" charset="0"/>
              </a:rPr>
              <a:t>Zoning Changes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654297" y="491066"/>
            <a:ext cx="7046636" cy="5808133"/>
          </a:xfrm>
        </p:spPr>
        <p:txBody>
          <a:bodyPr anchor="ctr">
            <a:normAutofit lnSpcReduction="10000"/>
          </a:bodyPr>
          <a:lstStyle/>
          <a:p>
            <a:pPr marL="0" indent="0">
              <a:buNone/>
            </a:pPr>
            <a:endParaRPr lang="en-US" sz="16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Provides that a proposed project is not inconsistent with applicable zoning standards and criteria</a:t>
            </a:r>
          </a:p>
          <a:p>
            <a:pPr marL="0" indent="0">
              <a:buNone/>
            </a:pPr>
            <a:r>
              <a:rPr lang="en-US" sz="2000" dirty="0">
                <a:latin typeface="Arial" panose="020B0604020202020204" pitchFamily="34" charset="0"/>
                <a:cs typeface="Arial" panose="020B0604020202020204" pitchFamily="34" charset="0"/>
              </a:rPr>
              <a:t>	and shall not require a rezoning</a:t>
            </a:r>
          </a:p>
          <a:p>
            <a:pPr marL="0" indent="0">
              <a:buNone/>
            </a:pPr>
            <a:r>
              <a:rPr lang="en-US" sz="2000" dirty="0">
                <a:latin typeface="Arial" panose="020B0604020202020204" pitchFamily="34" charset="0"/>
                <a:cs typeface="Arial" panose="020B0604020202020204" pitchFamily="34" charset="0"/>
              </a:rPr>
              <a:t>	if the proposed project is consistent with objective 	general plan standards and criteria</a:t>
            </a:r>
          </a:p>
          <a:p>
            <a:pPr marL="0" indent="0">
              <a:buNone/>
            </a:pPr>
            <a:r>
              <a:rPr lang="en-US" sz="2000" dirty="0">
                <a:latin typeface="Arial" panose="020B0604020202020204" pitchFamily="34" charset="0"/>
                <a:cs typeface="Arial" panose="020B0604020202020204" pitchFamily="34" charset="0"/>
              </a:rPr>
              <a:t>	but the local agency’s adopted zoning for the project 	site is inconsistent with the general plan</a:t>
            </a:r>
          </a:p>
          <a:p>
            <a:r>
              <a:rPr lang="en-US" sz="2000" dirty="0">
                <a:latin typeface="Arial" panose="020B0604020202020204" pitchFamily="34" charset="0"/>
                <a:cs typeface="Arial" panose="020B0604020202020204" pitchFamily="34" charset="0"/>
              </a:rPr>
              <a:t>Authorizes city/county to require that the project comply with objective standards and criteria of the zoning consistent with the general plan, </a:t>
            </a:r>
          </a:p>
          <a:p>
            <a:pPr marL="0" indent="0">
              <a:buNone/>
            </a:pPr>
            <a:r>
              <a:rPr lang="en-US" sz="2000" dirty="0">
                <a:latin typeface="Arial" panose="020B0604020202020204" pitchFamily="34" charset="0"/>
                <a:cs typeface="Arial" panose="020B0604020202020204" pitchFamily="34" charset="0"/>
              </a:rPr>
              <a:t>	but requires the standards and criteria to be applied 	to facilitate and accommodate development at the 	density allowed on the site by the general plan and 	proposed by the project  </a:t>
            </a:r>
          </a:p>
          <a:p>
            <a:r>
              <a:rPr lang="en-US" sz="2000" dirty="0">
                <a:latin typeface="Arial" panose="020B0604020202020204" pitchFamily="34" charset="0"/>
                <a:cs typeface="Arial" panose="020B0604020202020204" pitchFamily="34" charset="0"/>
              </a:rPr>
              <a:t>Requires the local agency to provide the applicant with written documentation identifying the provision or provisions that are not in compliance, and explaining the reasons why</a:t>
            </a:r>
            <a:endParaRPr lang="en-US" sz="2000" b="1" dirty="0">
              <a:latin typeface="Arial" panose="020B0604020202020204" pitchFamily="34" charset="0"/>
              <a:cs typeface="Arial" panose="020B0604020202020204" pitchFamily="34" charset="0"/>
            </a:endParaRPr>
          </a:p>
          <a:p>
            <a:pPr marL="0" indent="0">
              <a:buNone/>
            </a:pPr>
            <a:endParaRPr lang="en-US" sz="2000" dirty="0"/>
          </a:p>
          <a:p>
            <a:endParaRPr lang="en-US" sz="800" dirty="0"/>
          </a:p>
        </p:txBody>
      </p:sp>
    </p:spTree>
    <p:extLst>
      <p:ext uri="{BB962C8B-B14F-4D97-AF65-F5344CB8AC3E}">
        <p14:creationId xmlns:p14="http://schemas.microsoft.com/office/powerpoint/2010/main" val="1339978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dirty="0">
                <a:solidFill>
                  <a:schemeClr val="accent1"/>
                </a:solidFill>
                <a:latin typeface="Arial" panose="020B0604020202020204" pitchFamily="34" charset="0"/>
                <a:cs typeface="Arial" panose="020B0604020202020204" pitchFamily="34" charset="0"/>
              </a:rPr>
              <a:t>AB 3194 (Daly) </a:t>
            </a:r>
            <a:br>
              <a:rPr lang="en-US" dirty="0">
                <a:solidFill>
                  <a:schemeClr val="accent1"/>
                </a:solidFill>
                <a:latin typeface="Arial" panose="020B0604020202020204" pitchFamily="34" charset="0"/>
                <a:cs typeface="Arial" panose="020B0604020202020204" pitchFamily="34" charset="0"/>
              </a:rPr>
            </a:br>
            <a:r>
              <a:rPr lang="en-US" dirty="0">
                <a:solidFill>
                  <a:schemeClr val="accent1"/>
                </a:solidFill>
                <a:latin typeface="Arial" panose="020B0604020202020204" pitchFamily="34" charset="0"/>
                <a:cs typeface="Arial" panose="020B0604020202020204" pitchFamily="34" charset="0"/>
              </a:rPr>
              <a:t>Zoning Changes - continued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654297" y="491066"/>
            <a:ext cx="7046636" cy="5808133"/>
          </a:xfrm>
        </p:spPr>
        <p:txBody>
          <a:bodyPr anchor="ctr">
            <a:normAutofit fontScale="92500" lnSpcReduction="20000"/>
          </a:bodyPr>
          <a:lstStyle/>
          <a:p>
            <a:pPr marL="0" indent="0">
              <a:buNone/>
            </a:pPr>
            <a:endParaRPr lang="en-US" sz="1600" dirty="0">
              <a:latin typeface="Arial" panose="020B0604020202020204" pitchFamily="34" charset="0"/>
              <a:cs typeface="Arial" panose="020B0604020202020204" pitchFamily="34" charset="0"/>
            </a:endParaRPr>
          </a:p>
          <a:p>
            <a:r>
              <a:rPr lang="en-US" sz="2400" u="sng" dirty="0">
                <a:latin typeface="Arial" panose="020B0604020202020204" pitchFamily="34" charset="0"/>
                <a:cs typeface="Arial" panose="020B0604020202020204" pitchFamily="34" charset="0"/>
              </a:rPr>
              <a:t>HCD TRANSLATION</a:t>
            </a:r>
            <a:r>
              <a:rPr lang="en-US" sz="2400" dirty="0">
                <a:latin typeface="Arial" panose="020B0604020202020204" pitchFamily="34" charset="0"/>
                <a:cs typeface="Arial" panose="020B0604020202020204" pitchFamily="34" charset="0"/>
              </a:rPr>
              <a:t>: Zoning is consistent if it is within the range of density in the GP, and does not need to allow the maximum density as in SB 35</a:t>
            </a:r>
          </a:p>
          <a:p>
            <a:r>
              <a:rPr lang="en-US" sz="2400" dirty="0">
                <a:latin typeface="Arial" panose="020B0604020202020204" pitchFamily="34" charset="0"/>
                <a:cs typeface="Arial" panose="020B0604020202020204" pitchFamily="34" charset="0"/>
              </a:rPr>
              <a:t>APA suggested much clearer/shorter language, but this was the compromise</a:t>
            </a:r>
          </a:p>
          <a:p>
            <a:r>
              <a:rPr lang="en-US" sz="2400" dirty="0">
                <a:latin typeface="Arial" panose="020B0604020202020204" pitchFamily="34" charset="0"/>
                <a:cs typeface="Arial" panose="020B0604020202020204" pitchFamily="34" charset="0"/>
              </a:rPr>
              <a:t>APA went neutral on the bill because it is consistent with the HAA requirements</a:t>
            </a:r>
          </a:p>
          <a:p>
            <a:pPr marL="0" indent="0">
              <a:buNone/>
            </a:pPr>
            <a:r>
              <a:rPr lang="en-US" sz="2400" dirty="0">
                <a:latin typeface="Arial" panose="020B0604020202020204" pitchFamily="34" charset="0"/>
                <a:cs typeface="Arial" panose="020B0604020202020204" pitchFamily="34" charset="0"/>
              </a:rPr>
              <a:t>	When a housing development project site must 	be rezoned it does not receive the protections 	of the HAA</a:t>
            </a:r>
          </a:p>
          <a:p>
            <a:pPr marL="0" indent="0">
              <a:buNone/>
            </a:pPr>
            <a:r>
              <a:rPr lang="en-US" sz="2400" dirty="0">
                <a:latin typeface="Arial" panose="020B0604020202020204" pitchFamily="34" charset="0"/>
                <a:cs typeface="Arial" panose="020B0604020202020204" pitchFamily="34" charset="0"/>
              </a:rPr>
              <a:t>	Bill would extend the protections of the HAA to 	housing development projects that are not 	consistent with zoning if the project is 	consistent with the objective general plan 	standards and criteria but zoning is not 	consistent with the general plan</a:t>
            </a:r>
          </a:p>
          <a:p>
            <a:pPr marL="0" indent="0">
              <a:buNone/>
            </a:pPr>
            <a:r>
              <a:rPr lang="en-US" sz="2400" dirty="0">
                <a:latin typeface="Arial" panose="020B0604020202020204" pitchFamily="34" charset="0"/>
                <a:cs typeface="Arial" panose="020B0604020202020204" pitchFamily="34" charset="0"/>
              </a:rPr>
              <a:t>	The housing development project would not be 	required to be 	rezoned </a:t>
            </a:r>
          </a:p>
          <a:p>
            <a:endParaRPr lang="en-US" sz="800" dirty="0"/>
          </a:p>
        </p:txBody>
      </p:sp>
    </p:spTree>
    <p:extLst>
      <p:ext uri="{BB962C8B-B14F-4D97-AF65-F5344CB8AC3E}">
        <p14:creationId xmlns:p14="http://schemas.microsoft.com/office/powerpoint/2010/main" val="2435217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328" y="963877"/>
            <a:ext cx="2784764" cy="4930246"/>
          </a:xfrm>
        </p:spPr>
        <p:txBody>
          <a:bodyPr>
            <a:normAutofit/>
          </a:bodyPr>
          <a:lstStyle/>
          <a:p>
            <a:pPr algn="r"/>
            <a:r>
              <a:rPr lang="en-US" dirty="0">
                <a:solidFill>
                  <a:schemeClr val="accent1"/>
                </a:solidFill>
                <a:latin typeface="Arial" panose="020B0604020202020204" pitchFamily="34" charset="0"/>
                <a:cs typeface="Arial" panose="020B0604020202020204" pitchFamily="34" charset="0"/>
              </a:rPr>
              <a:t>AB 3194 (Daly) </a:t>
            </a:r>
            <a:br>
              <a:rPr lang="en-US" dirty="0">
                <a:solidFill>
                  <a:schemeClr val="accent1"/>
                </a:solidFill>
                <a:latin typeface="Arial" panose="020B0604020202020204" pitchFamily="34" charset="0"/>
                <a:cs typeface="Arial" panose="020B0604020202020204" pitchFamily="34" charset="0"/>
              </a:rPr>
            </a:br>
            <a:r>
              <a:rPr lang="en-US" dirty="0">
                <a:solidFill>
                  <a:schemeClr val="accent1"/>
                </a:solidFill>
                <a:latin typeface="Arial" panose="020B0604020202020204" pitchFamily="34" charset="0"/>
                <a:cs typeface="Arial" panose="020B0604020202020204" pitchFamily="34" charset="0"/>
              </a:rPr>
              <a:t>Zoning Changes - continued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654295" y="443345"/>
            <a:ext cx="7216141" cy="5929746"/>
          </a:xfrm>
        </p:spPr>
        <p:txBody>
          <a:bodyPr anchor="ctr">
            <a:normAutofit lnSpcReduction="10000"/>
          </a:bodyPr>
          <a:lstStyle/>
          <a:p>
            <a:pPr marL="0" indent="0">
              <a:buNone/>
            </a:pPr>
            <a:endParaRPr lang="en-US" sz="800" dirty="0"/>
          </a:p>
          <a:p>
            <a:r>
              <a:rPr lang="en-US" sz="2000" dirty="0">
                <a:latin typeface="Arial" panose="020B0604020202020204" pitchFamily="34" charset="0"/>
                <a:cs typeface="Arial" panose="020B0604020202020204" pitchFamily="34" charset="0"/>
              </a:rPr>
              <a:t>Under the HAA, when a proposed development complies with objective planning rules, the local government cannot deny the project, or reduce its density, unless it makes a finding that the project would have a specific, adverse impact on public health or safety that cannot otherwise be mitigated</a:t>
            </a:r>
          </a:p>
          <a:p>
            <a:r>
              <a:rPr lang="en-US" sz="2000" dirty="0">
                <a:latin typeface="Arial" panose="020B0604020202020204" pitchFamily="34" charset="0"/>
                <a:cs typeface="Arial" panose="020B0604020202020204" pitchFamily="34" charset="0"/>
              </a:rPr>
              <a:t>Some local agencies have required housing projects to obtain re-zonings or variances on a project-by-project basis, even when those projects are consistent with housing densities and other objective standards</a:t>
            </a:r>
          </a:p>
          <a:p>
            <a:r>
              <a:rPr lang="en-US" sz="2000" dirty="0">
                <a:latin typeface="Arial" panose="020B0604020202020204" pitchFamily="34" charset="0"/>
                <a:cs typeface="Arial" panose="020B0604020202020204" pitchFamily="34" charset="0"/>
              </a:rPr>
              <a:t>BIA, the sponsor, argued that such actions are a way for locals to evade compliance with the HAA, on the grounds that projects are subsequently inconsistent with existing zoning standards. </a:t>
            </a:r>
          </a:p>
          <a:p>
            <a:r>
              <a:rPr lang="en-US" sz="2000" dirty="0">
                <a:latin typeface="Arial" panose="020B0604020202020204" pitchFamily="34" charset="0"/>
                <a:cs typeface="Arial" panose="020B0604020202020204" pitchFamily="34" charset="0"/>
              </a:rPr>
              <a:t>Also states legislative intent that the conditions that would enable a local agency to reject a housing development project due to it having a specific, adverse impact upon the public health and safety, arise infrequently</a:t>
            </a: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NEUTRAL AS AMENDED – </a:t>
            </a:r>
            <a:r>
              <a:rPr lang="en-US" sz="2000" b="1" cap="all" dirty="0">
                <a:latin typeface="Arial" panose="020B0604020202020204" pitchFamily="34" charset="0"/>
                <a:cs typeface="Arial" panose="020B0604020202020204" pitchFamily="34" charset="0"/>
              </a:rPr>
              <a:t>SIGNED BY THE GOVERNOR</a:t>
            </a:r>
            <a:endParaRPr lang="en-US" sz="2000" b="1" dirty="0">
              <a:latin typeface="Arial" panose="020B0604020202020204" pitchFamily="34" charset="0"/>
              <a:cs typeface="Arial" panose="020B0604020202020204" pitchFamily="34" charset="0"/>
            </a:endParaRPr>
          </a:p>
          <a:p>
            <a:endParaRPr lang="en-US" sz="800" dirty="0"/>
          </a:p>
        </p:txBody>
      </p:sp>
    </p:spTree>
    <p:extLst>
      <p:ext uri="{BB962C8B-B14F-4D97-AF65-F5344CB8AC3E}">
        <p14:creationId xmlns:p14="http://schemas.microsoft.com/office/powerpoint/2010/main" val="2723226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4384039" y="365125"/>
            <a:ext cx="7164493" cy="1325563"/>
          </a:xfrm>
        </p:spPr>
        <p:txBody>
          <a:bodyPr>
            <a:normAutofit fontScale="90000"/>
          </a:bodyPr>
          <a:lstStyle/>
          <a:p>
            <a:r>
              <a:rPr lang="en-US" sz="3700" dirty="0">
                <a:latin typeface="Arial" panose="020B0604020202020204" pitchFamily="34" charset="0"/>
                <a:cs typeface="Arial" panose="020B0604020202020204" pitchFamily="34" charset="0"/>
              </a:rPr>
              <a:t>SB 765 (Wiener) </a:t>
            </a:r>
            <a:br>
              <a:rPr lang="en-US" sz="3700" dirty="0">
                <a:latin typeface="Arial" panose="020B0604020202020204" pitchFamily="34" charset="0"/>
                <a:cs typeface="Arial" panose="020B0604020202020204" pitchFamily="34" charset="0"/>
              </a:rPr>
            </a:br>
            <a:r>
              <a:rPr lang="en-US" sz="3700" dirty="0">
                <a:latin typeface="Arial" panose="020B0604020202020204" pitchFamily="34" charset="0"/>
                <a:cs typeface="Arial" panose="020B0604020202020204" pitchFamily="34" charset="0"/>
              </a:rPr>
              <a:t>Changes to SB 35 Approval Process </a:t>
            </a:r>
          </a:p>
        </p:txBody>
      </p:sp>
      <p:pic>
        <p:nvPicPr>
          <p:cNvPr id="7" name="Graphic 6" descr="House">
            <a:extLst>
              <a:ext uri="{FF2B5EF4-FFF2-40B4-BE49-F238E27FC236}">
                <a16:creationId xmlns:a16="http://schemas.microsoft.com/office/drawing/2014/main" id="{7ACB1B9F-C5AE-4583-9648-17E6BD71F9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934" y="1715781"/>
            <a:ext cx="3318934" cy="3425957"/>
          </a:xfrm>
          <a:prstGeom prst="rect">
            <a:avLst/>
          </a:prstGeom>
        </p:spPr>
      </p:pic>
      <p:sp>
        <p:nvSpPr>
          <p:cNvPr id="3" name="Content Placeholder 2"/>
          <p:cNvSpPr>
            <a:spLocks noGrp="1"/>
          </p:cNvSpPr>
          <p:nvPr>
            <p:ph idx="1"/>
          </p:nvPr>
        </p:nvSpPr>
        <p:spPr>
          <a:xfrm>
            <a:off x="3589869" y="1690688"/>
            <a:ext cx="8432798" cy="4997979"/>
          </a:xfrm>
        </p:spPr>
        <p:txBody>
          <a:bodyPr>
            <a:normAutofit fontScale="85000" lnSpcReduction="20000"/>
          </a:bodyPr>
          <a:lstStyle/>
          <a:p>
            <a:pPr marL="0" indent="0">
              <a:buNone/>
            </a:pPr>
            <a:r>
              <a:rPr lang="en-US" sz="2400" u="sng" dirty="0">
                <a:latin typeface="Arial" panose="020B0604020202020204" pitchFamily="34" charset="0"/>
                <a:cs typeface="Arial" panose="020B0604020202020204" pitchFamily="34" charset="0"/>
              </a:rPr>
              <a:t>Makes various changes to SB 35 which established a streamlined process for approving local housing developments that meet specified standards</a:t>
            </a:r>
          </a:p>
          <a:p>
            <a:pPr marL="0" indent="0">
              <a:buNone/>
            </a:pPr>
            <a:r>
              <a:rPr lang="en-US" sz="2400" b="1" dirty="0">
                <a:latin typeface="Arial" panose="020B0604020202020204" pitchFamily="34" charset="0"/>
                <a:cs typeface="Arial" panose="020B0604020202020204" pitchFamily="34" charset="0"/>
              </a:rPr>
              <a:t>Originally:</a:t>
            </a:r>
          </a:p>
          <a:p>
            <a:r>
              <a:rPr lang="en-US" sz="2400" dirty="0">
                <a:latin typeface="Arial" panose="020B0604020202020204" pitchFamily="34" charset="0"/>
                <a:cs typeface="Arial" panose="020B0604020202020204" pitchFamily="34" charset="0"/>
              </a:rPr>
              <a:t>ADDED MODERATE INCOME HOUSING TO STREAMLINING PROVISIONS OF SB 35 WITHOUT AFFORDABILITY REQUIREMENTS</a:t>
            </a:r>
          </a:p>
          <a:p>
            <a:r>
              <a:rPr lang="en-US" sz="2400" dirty="0">
                <a:latin typeface="Arial" panose="020B0604020202020204" pitchFamily="34" charset="0"/>
                <a:cs typeface="Arial" panose="020B0604020202020204" pitchFamily="34" charset="0"/>
              </a:rPr>
              <a:t>STREAMLINED HOUSING AND COMMERICAL PORTIONS OF A MIXED-USE PROJECT</a:t>
            </a:r>
          </a:p>
          <a:p>
            <a:r>
              <a:rPr lang="en-US" sz="2400" dirty="0">
                <a:latin typeface="Arial" panose="020B0604020202020204" pitchFamily="34" charset="0"/>
                <a:cs typeface="Arial" panose="020B0604020202020204" pitchFamily="34" charset="0"/>
              </a:rPr>
              <a:t>ADDED VAGUE INTENT LANGUAGE WITHIN STATUTORY LANGUAGE</a:t>
            </a:r>
          </a:p>
          <a:p>
            <a:r>
              <a:rPr lang="en-US" sz="2400" dirty="0">
                <a:latin typeface="Arial" panose="020B0604020202020204" pitchFamily="34" charset="0"/>
                <a:cs typeface="Arial" panose="020B0604020202020204" pitchFamily="34" charset="0"/>
              </a:rPr>
              <a:t>COMBINED DENSITY BONUS LAW WITH SB 35 BUT LOWERED AFFORDABILITY</a:t>
            </a:r>
          </a:p>
          <a:p>
            <a:r>
              <a:rPr lang="en-US" sz="2400" dirty="0">
                <a:latin typeface="Arial" panose="020B0604020202020204" pitchFamily="34" charset="0"/>
                <a:cs typeface="Arial" panose="020B0604020202020204" pitchFamily="34" charset="0"/>
              </a:rPr>
              <a:t>ADDED NEW TERM “ORIGINAL SUBMITTAL” TO START TIMELINES IN SB 35</a:t>
            </a:r>
          </a:p>
          <a:p>
            <a:r>
              <a:rPr lang="en-US" sz="2400" dirty="0">
                <a:latin typeface="Arial" panose="020B0604020202020204" pitchFamily="34" charset="0"/>
                <a:cs typeface="Arial" panose="020B0604020202020204" pitchFamily="34" charset="0"/>
              </a:rPr>
              <a:t>ADDED SUBDIVISION MAP ACT PROVISIONS TO SB 35 BY STATING THAT THE MAP ACT MUST BE MINISTERIAL - IMPOSSIBLE</a:t>
            </a:r>
          </a:p>
          <a:p>
            <a:pPr marL="0" indent="0">
              <a:buNone/>
            </a:pPr>
            <a:endParaRPr lang="en-US" sz="1600" dirty="0">
              <a:latin typeface="Arial" panose="020B0604020202020204" pitchFamily="34" charset="0"/>
              <a:cs typeface="Arial" panose="020B0604020202020204" pitchFamily="34" charset="0"/>
            </a:endParaRPr>
          </a:p>
          <a:p>
            <a:endParaRPr lang="en-US" sz="1100" dirty="0"/>
          </a:p>
        </p:txBody>
      </p:sp>
    </p:spTree>
    <p:extLst>
      <p:ext uri="{BB962C8B-B14F-4D97-AF65-F5344CB8AC3E}">
        <p14:creationId xmlns:p14="http://schemas.microsoft.com/office/powerpoint/2010/main" val="812477015"/>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4384039" y="365125"/>
            <a:ext cx="7164493" cy="1325563"/>
          </a:xfrm>
        </p:spPr>
        <p:txBody>
          <a:bodyPr>
            <a:normAutofit fontScale="90000"/>
          </a:bodyPr>
          <a:lstStyle/>
          <a:p>
            <a:r>
              <a:rPr lang="en-US" sz="3700" dirty="0">
                <a:latin typeface="Arial" panose="020B0604020202020204" pitchFamily="34" charset="0"/>
                <a:cs typeface="Arial" panose="020B0604020202020204" pitchFamily="34" charset="0"/>
              </a:rPr>
              <a:t>SB 765 (Wiener) </a:t>
            </a:r>
            <a:br>
              <a:rPr lang="en-US" sz="3700" dirty="0">
                <a:latin typeface="Arial" panose="020B0604020202020204" pitchFamily="34" charset="0"/>
                <a:cs typeface="Arial" panose="020B0604020202020204" pitchFamily="34" charset="0"/>
              </a:rPr>
            </a:br>
            <a:r>
              <a:rPr lang="en-US" sz="3700" dirty="0">
                <a:latin typeface="Arial" panose="020B0604020202020204" pitchFamily="34" charset="0"/>
                <a:cs typeface="Arial" panose="020B0604020202020204" pitchFamily="34" charset="0"/>
              </a:rPr>
              <a:t>Changes to SB 35 Approval Process - continued</a:t>
            </a:r>
          </a:p>
        </p:txBody>
      </p:sp>
      <p:pic>
        <p:nvPicPr>
          <p:cNvPr id="7" name="Graphic 6" descr="House">
            <a:extLst>
              <a:ext uri="{FF2B5EF4-FFF2-40B4-BE49-F238E27FC236}">
                <a16:creationId xmlns:a16="http://schemas.microsoft.com/office/drawing/2014/main" id="{7ACB1B9F-C5AE-4583-9648-17E6BD71F9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934" y="1715781"/>
            <a:ext cx="3318934" cy="3425957"/>
          </a:xfrm>
          <a:prstGeom prst="rect">
            <a:avLst/>
          </a:prstGeom>
        </p:spPr>
      </p:pic>
      <p:sp>
        <p:nvSpPr>
          <p:cNvPr id="3" name="Content Placeholder 2"/>
          <p:cNvSpPr>
            <a:spLocks noGrp="1"/>
          </p:cNvSpPr>
          <p:nvPr>
            <p:ph idx="1"/>
          </p:nvPr>
        </p:nvSpPr>
        <p:spPr>
          <a:xfrm>
            <a:off x="3589869" y="1715781"/>
            <a:ext cx="8432798" cy="4972886"/>
          </a:xfrm>
        </p:spPr>
        <p:txBody>
          <a:bodyPr>
            <a:normAutofit fontScale="85000" lnSpcReduction="20000"/>
          </a:bodyPr>
          <a:lstStyle/>
          <a:p>
            <a:pPr marL="0" indent="0">
              <a:buNone/>
            </a:pPr>
            <a:r>
              <a:rPr lang="en-US" sz="2400" dirty="0">
                <a:latin typeface="Arial" panose="020B0604020202020204" pitchFamily="34" charset="0"/>
                <a:cs typeface="Arial" panose="020B0604020202020204" pitchFamily="34" charset="0"/>
              </a:rPr>
              <a:t>Bill now makes a number of cleanup changes to clarify existing SB 35 requirements </a:t>
            </a:r>
          </a:p>
          <a:p>
            <a:pPr marL="0" indent="0">
              <a:buNone/>
            </a:pPr>
            <a:r>
              <a:rPr lang="en-US" sz="2400" dirty="0">
                <a:latin typeface="Arial" panose="020B0604020202020204" pitchFamily="34" charset="0"/>
                <a:cs typeface="Arial" panose="020B0604020202020204" pitchFamily="34" charset="0"/>
              </a:rPr>
              <a:t>And, provides a process for SB 35 projects that are also subject to the Subdivision Map Act to clarify the interaction of these two laws -  recommended by APA </a:t>
            </a:r>
          </a:p>
          <a:p>
            <a:pPr marL="0" indent="0">
              <a:buNone/>
            </a:pPr>
            <a:r>
              <a:rPr lang="en-US" sz="2400" dirty="0">
                <a:solidFill>
                  <a:srgbClr val="00B0F0"/>
                </a:solidFill>
                <a:latin typeface="Arial" panose="020B0604020202020204" pitchFamily="34" charset="0"/>
                <a:cs typeface="Arial" panose="020B0604020202020204" pitchFamily="34" charset="0"/>
              </a:rPr>
              <a:t>Interaction remains a problem: as more SB 35 applications are submitted to cities and counties, additional cleanup may be needed to reconcile these two very different statutes  - the APA amendments start that process by making objective subdivision standards applicable to SB 35 projects, consistent with similar Housing Accountability Act requirements</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As sent to the Governor, the bill:</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1)    Clarifies that a development proponent must record an affordability restriction or covenant on housing units that are required to receive streamlining at affordable housing costs or rents for low-income individuals and families</a:t>
            </a:r>
          </a:p>
          <a:p>
            <a:pPr marL="0" indent="0">
              <a:buNone/>
            </a:pPr>
            <a:r>
              <a:rPr lang="en-US" sz="2400" dirty="0">
                <a:latin typeface="Arial" panose="020B0604020202020204" pitchFamily="34" charset="0"/>
                <a:cs typeface="Arial" panose="020B0604020202020204" pitchFamily="34" charset="0"/>
              </a:rPr>
              <a:t>2)    Clarifies that HCD must determine whether a jurisdiction is subject to streamlining based on the last annual progress report submitted by the jurisdiction</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endParaRPr lang="en-US" sz="1100" dirty="0"/>
          </a:p>
        </p:txBody>
      </p:sp>
    </p:spTree>
    <p:extLst>
      <p:ext uri="{BB962C8B-B14F-4D97-AF65-F5344CB8AC3E}">
        <p14:creationId xmlns:p14="http://schemas.microsoft.com/office/powerpoint/2010/main" val="764827714"/>
      </p:ext>
    </p:extLst>
  </p:cSld>
  <p:clrMapOvr>
    <a:overrideClrMapping bg1="dk1" tx1="lt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4384039" y="365125"/>
            <a:ext cx="7164493" cy="1325563"/>
          </a:xfrm>
        </p:spPr>
        <p:txBody>
          <a:bodyPr>
            <a:normAutofit fontScale="90000"/>
          </a:bodyPr>
          <a:lstStyle/>
          <a:p>
            <a:r>
              <a:rPr lang="en-US" sz="3700" dirty="0">
                <a:latin typeface="Arial" panose="020B0604020202020204" pitchFamily="34" charset="0"/>
                <a:cs typeface="Arial" panose="020B0604020202020204" pitchFamily="34" charset="0"/>
              </a:rPr>
              <a:t>SB 765 (Wiener) </a:t>
            </a:r>
            <a:br>
              <a:rPr lang="en-US" sz="3700" dirty="0">
                <a:latin typeface="Arial" panose="020B0604020202020204" pitchFamily="34" charset="0"/>
                <a:cs typeface="Arial" panose="020B0604020202020204" pitchFamily="34" charset="0"/>
              </a:rPr>
            </a:br>
            <a:r>
              <a:rPr lang="en-US" sz="3700" dirty="0">
                <a:latin typeface="Arial" panose="020B0604020202020204" pitchFamily="34" charset="0"/>
                <a:cs typeface="Arial" panose="020B0604020202020204" pitchFamily="34" charset="0"/>
              </a:rPr>
              <a:t>Changes to SB 35 Approval Process - continued </a:t>
            </a:r>
          </a:p>
        </p:txBody>
      </p:sp>
      <p:pic>
        <p:nvPicPr>
          <p:cNvPr id="7" name="Graphic 6" descr="House">
            <a:extLst>
              <a:ext uri="{FF2B5EF4-FFF2-40B4-BE49-F238E27FC236}">
                <a16:creationId xmlns:a16="http://schemas.microsoft.com/office/drawing/2014/main" id="{7ACB1B9F-C5AE-4583-9648-17E6BD71F9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060" y="1715782"/>
            <a:ext cx="2540231" cy="2773092"/>
          </a:xfrm>
          <a:prstGeom prst="rect">
            <a:avLst/>
          </a:prstGeom>
        </p:spPr>
      </p:pic>
      <p:sp>
        <p:nvSpPr>
          <p:cNvPr id="3" name="Content Placeholder 2"/>
          <p:cNvSpPr>
            <a:spLocks noGrp="1"/>
          </p:cNvSpPr>
          <p:nvPr>
            <p:ph idx="1"/>
          </p:nvPr>
        </p:nvSpPr>
        <p:spPr>
          <a:xfrm>
            <a:off x="3685309" y="1715782"/>
            <a:ext cx="8493472" cy="5142217"/>
          </a:xfrm>
        </p:spPr>
        <p:txBody>
          <a:bodyPr>
            <a:normAutofit lnSpcReduction="10000"/>
          </a:bodyPr>
          <a:lstStyle/>
          <a:p>
            <a:pPr marL="0" indent="0">
              <a:buNone/>
            </a:pPr>
            <a:r>
              <a:rPr lang="en-US" sz="2000" dirty="0">
                <a:latin typeface="Arial" panose="020B0604020202020204" pitchFamily="34" charset="0"/>
                <a:cs typeface="Arial" panose="020B0604020202020204" pitchFamily="34" charset="0"/>
              </a:rPr>
              <a:t>3)    Clarifies that HCD’s determination of whether a jurisdiction is subject to streamlining is based on its issuance of building permits for either very-low and low-income households by income category</a:t>
            </a:r>
          </a:p>
          <a:p>
            <a:pPr marL="0" indent="0">
              <a:buNone/>
            </a:pPr>
            <a:r>
              <a:rPr lang="en-US" sz="2000" dirty="0">
                <a:latin typeface="Arial" panose="020B0604020202020204" pitchFamily="34" charset="0"/>
                <a:cs typeface="Arial" panose="020B0604020202020204" pitchFamily="34" charset="0"/>
              </a:rPr>
              <a:t>4)    Provides that if a development that qualifies for streamlining requires an approval under the Subdivision Map Act, the approval shall be objective and strictly focused on assessing compliance with criteria required for streamlined projects</a:t>
            </a:r>
          </a:p>
          <a:p>
            <a:pPr marL="0" indent="0">
              <a:buNone/>
            </a:pPr>
            <a:r>
              <a:rPr lang="en-US" sz="2000" dirty="0">
                <a:latin typeface="Arial" panose="020B0604020202020204" pitchFamily="34" charset="0"/>
                <a:cs typeface="Arial" panose="020B0604020202020204" pitchFamily="34" charset="0"/>
              </a:rPr>
              <a:t>5)    Clarifies that parking standards imposed by local governments on developments that qualify for streamlining, pertain to automobile parking   </a:t>
            </a:r>
          </a:p>
          <a:p>
            <a:pPr marL="0" indent="0">
              <a:buNone/>
            </a:pPr>
            <a:r>
              <a:rPr lang="en-US" sz="2000" dirty="0">
                <a:latin typeface="Arial" panose="020B0604020202020204" pitchFamily="34" charset="0"/>
                <a:cs typeface="Arial" panose="020B0604020202020204" pitchFamily="34" charset="0"/>
              </a:rPr>
              <a:t>6)    Provides that CEQA does not apply to actions taken by a state or local government agency to lease, convey, or encumber land owned by the local government, to facilitate the lease conveyance or encumbrance of land owned by the local government for housing for very-low, low-, or moderate income households</a:t>
            </a:r>
          </a:p>
          <a:p>
            <a:pPr marL="0" indent="0">
              <a:buNone/>
            </a:pPr>
            <a:r>
              <a:rPr lang="en-US" sz="2000" dirty="0">
                <a:latin typeface="Arial" panose="020B0604020202020204" pitchFamily="34" charset="0"/>
                <a:cs typeface="Arial" panose="020B0604020202020204" pitchFamily="34" charset="0"/>
              </a:rPr>
              <a:t>7)    Provides that an application for a development that is subject to SB 35 is not a “project” as defined in CEQA </a:t>
            </a:r>
          </a:p>
          <a:p>
            <a:pPr marL="0" indent="0">
              <a:buNone/>
            </a:pPr>
            <a:r>
              <a:rPr lang="en-US" sz="2000" b="1" dirty="0">
                <a:latin typeface="Arial" panose="020B0604020202020204" pitchFamily="34" charset="0"/>
                <a:cs typeface="Arial" panose="020B0604020202020204" pitchFamily="34" charset="0"/>
              </a:rPr>
              <a:t>	NEUTRAL AS AMENDED </a:t>
            </a:r>
            <a:r>
              <a:rPr lang="mr-IN"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 SIGNED BY</a:t>
            </a:r>
            <a:r>
              <a:rPr lang="en-US" sz="2000" b="1" cap="all" dirty="0">
                <a:latin typeface="Arial" panose="020B0604020202020204" pitchFamily="34" charset="0"/>
                <a:cs typeface="Arial" panose="020B0604020202020204" pitchFamily="34" charset="0"/>
              </a:rPr>
              <a:t> the Governor</a:t>
            </a:r>
            <a:endParaRPr lang="en-US" sz="2000" dirty="0"/>
          </a:p>
          <a:p>
            <a:endParaRPr lang="en-US" sz="1100" dirty="0"/>
          </a:p>
        </p:txBody>
      </p:sp>
    </p:spTree>
    <p:extLst>
      <p:ext uri="{BB962C8B-B14F-4D97-AF65-F5344CB8AC3E}">
        <p14:creationId xmlns:p14="http://schemas.microsoft.com/office/powerpoint/2010/main" val="1938098153"/>
      </p:ext>
    </p:extLst>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700" dirty="0">
                <a:solidFill>
                  <a:srgbClr val="FFFFFF"/>
                </a:solidFill>
                <a:latin typeface="Arial" panose="020B0604020202020204" pitchFamily="34" charset="0"/>
                <a:cs typeface="Arial" panose="020B0604020202020204" pitchFamily="34" charset="0"/>
              </a:rPr>
              <a:t>SB 828 (Wiener)</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RHNA Allocation Changes And Goal to Meet RHNA</a:t>
            </a:r>
          </a:p>
        </p:txBody>
      </p:sp>
      <p:sp>
        <p:nvSpPr>
          <p:cNvPr id="3" name="Content Placeholder 2"/>
          <p:cNvSpPr>
            <a:spLocks noGrp="1"/>
          </p:cNvSpPr>
          <p:nvPr>
            <p:ph idx="1"/>
          </p:nvPr>
        </p:nvSpPr>
        <p:spPr>
          <a:xfrm>
            <a:off x="5435599" y="110835"/>
            <a:ext cx="6570133" cy="6560897"/>
          </a:xfrm>
        </p:spPr>
        <p:txBody>
          <a:bodyPr anchor="ctr">
            <a:normAutofit lnSpcReduction="10000"/>
          </a:bodyPr>
          <a:lstStyle/>
          <a:p>
            <a:pPr marL="0" indent="0">
              <a:buNone/>
            </a:pPr>
            <a:r>
              <a:rPr lang="en-US" sz="2200" dirty="0">
                <a:latin typeface="Arial" panose="020B0604020202020204" pitchFamily="34" charset="0"/>
                <a:cs typeface="Arial" panose="020B0604020202020204" pitchFamily="34" charset="0"/>
              </a:rPr>
              <a:t>This bill makes a number of changes to the regional housing needs allocation (RHNA) process – and asks cities and counties to meet the RHNA “at minimum”</a:t>
            </a:r>
            <a:endParaRPr lang="en-US" sz="2200" b="1" dirty="0">
              <a:latin typeface="Arial" panose="020B0604020202020204" pitchFamily="34" charset="0"/>
              <a:cs typeface="Arial" panose="020B0604020202020204" pitchFamily="34" charset="0"/>
            </a:endParaRPr>
          </a:p>
          <a:p>
            <a:pPr marL="0" indent="0">
              <a:buNone/>
            </a:pPr>
            <a:r>
              <a:rPr lang="en-US" sz="2200" b="1" u="sng" dirty="0">
                <a:solidFill>
                  <a:srgbClr val="000000"/>
                </a:solidFill>
                <a:latin typeface="Arial" panose="020B0604020202020204" pitchFamily="34" charset="0"/>
                <a:cs typeface="Arial" panose="020B0604020202020204" pitchFamily="34" charset="0"/>
              </a:rPr>
              <a:t>APA does not oppose the provisions in the bill that reform the RHNA allocation process, as reconciled with AB 1771</a:t>
            </a:r>
          </a:p>
          <a:p>
            <a:r>
              <a:rPr lang="en-US" sz="2200" dirty="0">
                <a:solidFill>
                  <a:srgbClr val="000000"/>
                </a:solidFill>
                <a:latin typeface="Arial" panose="020B0604020202020204" pitchFamily="34" charset="0"/>
                <a:cs typeface="Arial" panose="020B0604020202020204" pitchFamily="34" charset="0"/>
              </a:rPr>
              <a:t>Revises the data COGs must provide to HCD as follows:</a:t>
            </a:r>
          </a:p>
          <a:p>
            <a:pPr>
              <a:buFont typeface="Courier New" panose="02070309020205020404" pitchFamily="49" charset="0"/>
              <a:buChar char="o"/>
            </a:pPr>
            <a:r>
              <a:rPr lang="en-US" sz="2200" dirty="0">
                <a:solidFill>
                  <a:srgbClr val="000000"/>
                </a:solidFill>
                <a:latin typeface="Arial" panose="020B0604020202020204" pitchFamily="34" charset="0"/>
                <a:cs typeface="Arial" panose="020B0604020202020204" pitchFamily="34" charset="0"/>
              </a:rPr>
              <a:t>Adds, to the existing requirement to provide overcrowding rates, the overcrowding rate for a comparable housing market</a:t>
            </a:r>
          </a:p>
          <a:p>
            <a:pPr>
              <a:buFont typeface="Courier New" panose="02070309020205020404" pitchFamily="49" charset="0"/>
              <a:buChar char="o"/>
            </a:pPr>
            <a:r>
              <a:rPr lang="en-US" sz="2200" dirty="0">
                <a:solidFill>
                  <a:srgbClr val="000000"/>
                </a:solidFill>
                <a:latin typeface="Arial" panose="020B0604020202020204" pitchFamily="34" charset="0"/>
                <a:cs typeface="Arial" panose="020B0604020202020204" pitchFamily="34" charset="0"/>
              </a:rPr>
              <a:t>Adds, to the existing requirement to provide vacancy rates for the existing housing stock and for a healthy housing market, a definition of a healthy housing market vacancy rate as no less than 5%</a:t>
            </a:r>
          </a:p>
          <a:p>
            <a:pPr>
              <a:buFont typeface="Courier New" panose="02070309020205020404" pitchFamily="49" charset="0"/>
              <a:buChar char="o"/>
            </a:pPr>
            <a:r>
              <a:rPr lang="en-US" sz="2200" dirty="0">
                <a:solidFill>
                  <a:srgbClr val="000000"/>
                </a:solidFill>
                <a:latin typeface="Arial" panose="020B0604020202020204" pitchFamily="34" charset="0"/>
                <a:cs typeface="Arial" panose="020B0604020202020204" pitchFamily="34" charset="0"/>
              </a:rPr>
              <a:t>Adds a requirement to provide data on the percentage of cost burdened households and the rate of housing cost burden for a healthy housing market  </a:t>
            </a:r>
          </a:p>
          <a:p>
            <a:pPr marL="0" indent="0">
              <a:buNone/>
            </a:pPr>
            <a:endParaRPr lang="en-US" sz="1100" dirty="0">
              <a:solidFill>
                <a:srgbClr val="000000"/>
              </a:solidFill>
            </a:endParaRPr>
          </a:p>
        </p:txBody>
      </p:sp>
    </p:spTree>
    <p:extLst>
      <p:ext uri="{BB962C8B-B14F-4D97-AF65-F5344CB8AC3E}">
        <p14:creationId xmlns:p14="http://schemas.microsoft.com/office/powerpoint/2010/main" val="188911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5450691" y="360218"/>
            <a:ext cx="5621390" cy="831273"/>
          </a:xfrm>
        </p:spPr>
        <p:txBody>
          <a:bodyPr>
            <a:normAutofit fontScale="90000"/>
          </a:bodyPr>
          <a:lstStyle/>
          <a:p>
            <a:br>
              <a:rPr lang="en-US" sz="3100" cap="all" dirty="0">
                <a:solidFill>
                  <a:srgbClr val="000000"/>
                </a:solidFill>
              </a:rPr>
            </a:br>
            <a:r>
              <a:rPr lang="en-US" sz="3100" b="1" cap="all" dirty="0">
                <a:solidFill>
                  <a:srgbClr val="002060"/>
                </a:solidFill>
                <a:latin typeface="Arial" panose="020B0604020202020204" pitchFamily="34" charset="0"/>
                <a:cs typeface="Arial" panose="020B0604020202020204" pitchFamily="34" charset="0"/>
              </a:rPr>
              <a:t>Hot Bill Overview </a:t>
            </a:r>
            <a:r>
              <a:rPr lang="en-US" sz="3100" cap="all" dirty="0">
                <a:solidFill>
                  <a:srgbClr val="000000"/>
                </a:solidFill>
                <a:latin typeface="Arial" panose="020B0604020202020204" pitchFamily="34" charset="0"/>
                <a:cs typeface="Arial" panose="020B0604020202020204" pitchFamily="34" charset="0"/>
              </a:rPr>
              <a:t>	</a:t>
            </a:r>
            <a:r>
              <a:rPr lang="en-US" sz="3100" cap="all" dirty="0">
                <a:solidFill>
                  <a:srgbClr val="000000"/>
                </a:solidFill>
              </a:rPr>
              <a:t>		</a:t>
            </a:r>
          </a:p>
        </p:txBody>
      </p:sp>
      <p:sp>
        <p:nvSpPr>
          <p:cNvPr id="1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Home">
            <a:extLst>
              <a:ext uri="{FF2B5EF4-FFF2-40B4-BE49-F238E27FC236}">
                <a16:creationId xmlns:a16="http://schemas.microsoft.com/office/drawing/2014/main" id="{0BC6A8B8-7CA0-4B24-844A-1012FA680C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graphicFrame>
        <p:nvGraphicFramePr>
          <p:cNvPr id="9" name="Content Placeholder 2">
            <a:extLst>
              <a:ext uri="{FF2B5EF4-FFF2-40B4-BE49-F238E27FC236}">
                <a16:creationId xmlns:a16="http://schemas.microsoft.com/office/drawing/2014/main" id="{79AB1A13-8E1E-4ED6-BD33-66872D21E29D}"/>
              </a:ext>
            </a:extLst>
          </p:cNvPr>
          <p:cNvGraphicFramePr>
            <a:graphicFrameLocks noGrp="1"/>
          </p:cNvGraphicFramePr>
          <p:nvPr>
            <p:ph idx="1"/>
            <p:extLst>
              <p:ext uri="{D42A27DB-BD31-4B8C-83A1-F6EECF244321}">
                <p14:modId xmlns:p14="http://schemas.microsoft.com/office/powerpoint/2010/main" val="1937926065"/>
              </p:ext>
            </p:extLst>
          </p:nvPr>
        </p:nvGraphicFramePr>
        <p:xfrm>
          <a:off x="5450691" y="1032933"/>
          <a:ext cx="6741309" cy="5638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37506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828 (Wiener)</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RHNA Allocation Changes And Goal to Meet RHNA - continued</a:t>
            </a:r>
          </a:p>
        </p:txBody>
      </p:sp>
      <p:sp>
        <p:nvSpPr>
          <p:cNvPr id="3" name="Content Placeholder 2"/>
          <p:cNvSpPr>
            <a:spLocks noGrp="1"/>
          </p:cNvSpPr>
          <p:nvPr>
            <p:ph idx="1"/>
          </p:nvPr>
        </p:nvSpPr>
        <p:spPr>
          <a:xfrm>
            <a:off x="5435599" y="110835"/>
            <a:ext cx="6570133" cy="6560897"/>
          </a:xfrm>
        </p:spPr>
        <p:txBody>
          <a:bodyPr anchor="ctr">
            <a:normAutofit lnSpcReduction="10000"/>
          </a:bodyPr>
          <a:lstStyle/>
          <a:p>
            <a:r>
              <a:rPr lang="en-US" sz="2200" dirty="0">
                <a:solidFill>
                  <a:srgbClr val="000000"/>
                </a:solidFill>
                <a:latin typeface="Arial" panose="020B0604020202020204" pitchFamily="34" charset="0"/>
                <a:cs typeface="Arial" panose="020B0604020202020204" pitchFamily="34" charset="0"/>
              </a:rPr>
              <a:t>Adds, to the list of opportunities and constraints to development of additional housing, land within an unincorporated area zoned for agricultural protection or preservation subject to a local voter-approved ballot measure prohibiting or restricting its conversion to non-agricultural uses</a:t>
            </a:r>
          </a:p>
          <a:p>
            <a:r>
              <a:rPr lang="en-US" sz="2200" dirty="0">
                <a:solidFill>
                  <a:srgbClr val="000000"/>
                </a:solidFill>
                <a:latin typeface="Arial" panose="020B0604020202020204" pitchFamily="34" charset="0"/>
                <a:cs typeface="Arial" panose="020B0604020202020204" pitchFamily="34" charset="0"/>
              </a:rPr>
              <a:t>Prohibits COGs from using prior underproduction of housing, or stable population numbers, in a city or county as justification for a determination or reduction in a city’s or county’s share of the RHNA</a:t>
            </a:r>
          </a:p>
          <a:p>
            <a:pPr marL="0" indent="0">
              <a:buNone/>
            </a:pPr>
            <a:r>
              <a:rPr lang="en-US" sz="2200" b="1" u="sng" dirty="0">
                <a:latin typeface="Arial" panose="020B0604020202020204" pitchFamily="34" charset="0"/>
                <a:cs typeface="Arial" panose="020B0604020202020204" pitchFamily="34" charset="0"/>
              </a:rPr>
              <a:t>APA continues to oppose the following provision remaining in the bill that is unrelated to the reform of the RHNA allocation process:</a:t>
            </a:r>
            <a:endParaRPr lang="en-US" sz="2200" u="sng"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Would include new intent language asking, cities and counties to take “all reasonable actions” to ensure that future housing production meets the RHNA</a:t>
            </a:r>
          </a:p>
          <a:p>
            <a:r>
              <a:rPr lang="en-US" sz="2200" dirty="0">
                <a:latin typeface="Arial" panose="020B0604020202020204" pitchFamily="34" charset="0"/>
                <a:cs typeface="Arial" panose="020B0604020202020204" pitchFamily="34" charset="0"/>
              </a:rPr>
              <a:t>”All reasonable actions” are not undefined and appears to invite challenges</a:t>
            </a:r>
          </a:p>
          <a:p>
            <a:endParaRPr lang="en-US" sz="1800" dirty="0">
              <a:solidFill>
                <a:srgbClr val="000000"/>
              </a:solidFill>
              <a:latin typeface="Arial" panose="020B0604020202020204" pitchFamily="34" charset="0"/>
              <a:cs typeface="Arial" panose="020B0604020202020204" pitchFamily="34" charset="0"/>
            </a:endParaRPr>
          </a:p>
          <a:p>
            <a:pPr marL="0" indent="0">
              <a:buNone/>
            </a:pPr>
            <a:endParaRPr lang="en-US" sz="1100" dirty="0">
              <a:solidFill>
                <a:srgbClr val="000000"/>
              </a:solidFill>
            </a:endParaRPr>
          </a:p>
        </p:txBody>
      </p:sp>
    </p:spTree>
    <p:extLst>
      <p:ext uri="{BB962C8B-B14F-4D97-AF65-F5344CB8AC3E}">
        <p14:creationId xmlns:p14="http://schemas.microsoft.com/office/powerpoint/2010/main" val="3956823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828 (Wiener)</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RHNA Allocation Changes And Goal to Meet RHNA - continued</a:t>
            </a:r>
          </a:p>
        </p:txBody>
      </p:sp>
      <p:sp>
        <p:nvSpPr>
          <p:cNvPr id="3" name="Content Placeholder 2"/>
          <p:cNvSpPr>
            <a:spLocks noGrp="1"/>
          </p:cNvSpPr>
          <p:nvPr>
            <p:ph idx="1"/>
          </p:nvPr>
        </p:nvSpPr>
        <p:spPr>
          <a:xfrm>
            <a:off x="5181600" y="235527"/>
            <a:ext cx="6858000" cy="6414655"/>
          </a:xfrm>
        </p:spPr>
        <p:txBody>
          <a:bodyPr anchor="ctr">
            <a:noAutofit/>
          </a:bodyPr>
          <a:lstStyle/>
          <a:p>
            <a:r>
              <a:rPr lang="en-US" sz="2000" dirty="0">
                <a:latin typeface="Arial" panose="020B0604020202020204" pitchFamily="34" charset="0"/>
                <a:cs typeface="Arial" panose="020B0604020202020204" pitchFamily="34" charset="0"/>
              </a:rPr>
              <a:t>Assigns the ENTIRE responsibility to local government to meet all regional housing needs regardless of the subsidies available, state of the economy, CEQA challenges which the state has not addressed, and other conditions, like a shortage of labor, interest rate increases, and state disasters</a:t>
            </a:r>
          </a:p>
          <a:p>
            <a:r>
              <a:rPr lang="en-US" sz="2000" dirty="0">
                <a:latin typeface="Arial" panose="020B0604020202020204" pitchFamily="34" charset="0"/>
                <a:cs typeface="Arial" panose="020B0604020202020204" pitchFamily="34" charset="0"/>
              </a:rPr>
              <a:t>Does not take into account the number of RHNA housing units assigned to each individual city or county – current RHNA allocations vary from as low as 3 units to higher than 40,000 units per jurisdiction</a:t>
            </a:r>
          </a:p>
          <a:p>
            <a:r>
              <a:rPr lang="en-US" sz="2000" dirty="0">
                <a:latin typeface="Arial" panose="020B0604020202020204" pitchFamily="34" charset="0"/>
                <a:cs typeface="Arial" panose="020B0604020202020204" pitchFamily="34" charset="0"/>
              </a:rPr>
              <a:t>Isn’t clear what it means and who will decide if “all reasonable actions” have or have not been taken to produce the allocated number of RHNA units and assumes that the RHNA is a mandated production goal on local jurisdictions that they can personally control – it is not</a:t>
            </a:r>
          </a:p>
          <a:p>
            <a:r>
              <a:rPr lang="en-US" sz="2000" u="sng" dirty="0">
                <a:latin typeface="Arial" panose="020B0604020202020204" pitchFamily="34" charset="0"/>
                <a:cs typeface="Arial" panose="020B0604020202020204" pitchFamily="34" charset="0"/>
              </a:rPr>
              <a:t>It is </a:t>
            </a:r>
            <a:r>
              <a:rPr lang="en-US" sz="2000" b="1" u="sng" dirty="0">
                <a:latin typeface="Arial" panose="020B0604020202020204" pitchFamily="34" charset="0"/>
                <a:cs typeface="Arial" panose="020B0604020202020204" pitchFamily="34" charset="0"/>
              </a:rPr>
              <a:t>impossible</a:t>
            </a:r>
            <a:r>
              <a:rPr lang="en-US" sz="2000" u="sng" dirty="0">
                <a:latin typeface="Arial" panose="020B0604020202020204" pitchFamily="34" charset="0"/>
                <a:cs typeface="Arial" panose="020B0604020202020204" pitchFamily="34" charset="0"/>
              </a:rPr>
              <a:t> for every city and county to meet its lower-income and moderate- income housing needs as suggested by S. 65584 (a)(2) without significant funding</a:t>
            </a:r>
            <a:r>
              <a:rPr lang="en-US" sz="2000" dirty="0">
                <a:latin typeface="Arial" panose="020B0604020202020204" pitchFamily="34" charset="0"/>
                <a:cs typeface="Arial" panose="020B0604020202020204" pitchFamily="34" charset="0"/>
              </a:rPr>
              <a:t> </a:t>
            </a:r>
            <a:endParaRPr lang="en-US" sz="2000" dirty="0"/>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8775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828 (Wiener)</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RHNA Allocation Changes And Goal to Meet RHNA - continued</a:t>
            </a:r>
          </a:p>
        </p:txBody>
      </p:sp>
      <p:sp>
        <p:nvSpPr>
          <p:cNvPr id="3" name="Content Placeholder 2"/>
          <p:cNvSpPr>
            <a:spLocks noGrp="1"/>
          </p:cNvSpPr>
          <p:nvPr>
            <p:ph idx="1"/>
          </p:nvPr>
        </p:nvSpPr>
        <p:spPr>
          <a:xfrm>
            <a:off x="5084618" y="0"/>
            <a:ext cx="6996546" cy="6608618"/>
          </a:xfrm>
        </p:spPr>
        <p:txBody>
          <a:bodyPr anchor="ctr">
            <a:noAutofit/>
          </a:bodyPr>
          <a:lstStyle/>
          <a:p>
            <a:pPr marL="0" indent="0">
              <a:buNone/>
            </a:pPr>
            <a:r>
              <a:rPr lang="en-US" sz="2000" dirty="0">
                <a:latin typeface="Arial" panose="020B0604020202020204" pitchFamily="34" charset="0"/>
                <a:cs typeface="Arial" panose="020B0604020202020204" pitchFamily="34" charset="0"/>
              </a:rPr>
              <a:t>Fortunately, the final bill to Governor did not include this major change opposed by APA:</a:t>
            </a:r>
          </a:p>
          <a:p>
            <a:r>
              <a:rPr lang="en-US" sz="2000" u="sng" dirty="0">
                <a:latin typeface="Arial" panose="020B0604020202020204" pitchFamily="34" charset="0"/>
                <a:cs typeface="Arial" panose="020B0604020202020204" pitchFamily="34" charset="0"/>
              </a:rPr>
              <a:t>A requirement that each city and county make 125% of the RHNA sites available</a:t>
            </a:r>
          </a:p>
          <a:p>
            <a:pPr>
              <a:buFont typeface="Courier New" panose="02070309020205020404" pitchFamily="49" charset="0"/>
              <a:buChar char="o"/>
            </a:pPr>
            <a:r>
              <a:rPr lang="en-US" sz="2000" dirty="0">
                <a:latin typeface="Arial" panose="020B0604020202020204" pitchFamily="34" charset="0"/>
                <a:cs typeface="Arial" panose="020B0604020202020204" pitchFamily="34" charset="0"/>
              </a:rPr>
              <a:t>Between last year’s SB 166’s “no net loss” re-zoning requirements </a:t>
            </a:r>
          </a:p>
          <a:p>
            <a:pPr>
              <a:buFont typeface="Courier New" panose="02070309020205020404" pitchFamily="49" charset="0"/>
              <a:buChar char="o"/>
            </a:pPr>
            <a:r>
              <a:rPr lang="en-US" sz="2000" dirty="0">
                <a:latin typeface="Arial" panose="020B0604020202020204" pitchFamily="34" charset="0"/>
                <a:cs typeface="Arial" panose="020B0604020202020204" pitchFamily="34" charset="0"/>
              </a:rPr>
              <a:t>AB 1397’s site restrictions and </a:t>
            </a:r>
          </a:p>
          <a:p>
            <a:pPr>
              <a:buFont typeface="Courier New" panose="02070309020205020404" pitchFamily="49" charset="0"/>
              <a:buChar char="o"/>
            </a:pPr>
            <a:r>
              <a:rPr lang="en-US" sz="2000" dirty="0">
                <a:latin typeface="Arial" panose="020B0604020202020204" pitchFamily="34" charset="0"/>
                <a:cs typeface="Arial" panose="020B0604020202020204" pitchFamily="34" charset="0"/>
              </a:rPr>
              <a:t>expected greatly-increased RHNA numbers already contemplated by the Department of Finance in the next planning period </a:t>
            </a:r>
          </a:p>
          <a:p>
            <a:pPr>
              <a:buFont typeface="Courier New" panose="02070309020205020404" pitchFamily="49" charset="0"/>
              <a:buChar char="o"/>
            </a:pPr>
            <a:r>
              <a:rPr lang="en-US" sz="2000" dirty="0">
                <a:latin typeface="Arial" panose="020B0604020202020204" pitchFamily="34" charset="0"/>
                <a:cs typeface="Arial" panose="020B0604020202020204" pitchFamily="34" charset="0"/>
              </a:rPr>
              <a:t>finding enough sites in every jurisdiction will be difficult even without the changes in SB 828 </a:t>
            </a:r>
          </a:p>
          <a:p>
            <a:pPr>
              <a:buFont typeface="Courier New" panose="02070309020205020404" pitchFamily="49" charset="0"/>
              <a:buChar char="o"/>
            </a:pPr>
            <a:r>
              <a:rPr lang="en-US" sz="2000" dirty="0">
                <a:latin typeface="Arial" panose="020B0604020202020204" pitchFamily="34" charset="0"/>
                <a:cs typeface="Arial" panose="020B0604020202020204" pitchFamily="34" charset="0"/>
              </a:rPr>
              <a:t>This issue may be back next year though</a:t>
            </a:r>
          </a:p>
          <a:p>
            <a:pPr marL="0" indent="0">
              <a:buNone/>
            </a:pPr>
            <a:r>
              <a:rPr lang="en-US" sz="2000" b="1" dirty="0">
                <a:latin typeface="Arial" panose="020B0604020202020204" pitchFamily="34" charset="0"/>
                <a:cs typeface="Arial" panose="020B0604020202020204" pitchFamily="34" charset="0"/>
              </a:rPr>
              <a:t>OPPOSE UNLESS AMENDED </a:t>
            </a:r>
            <a:r>
              <a:rPr lang="mr-IN"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 SIGNED BY THE GOVERNOR</a:t>
            </a:r>
          </a:p>
        </p:txBody>
      </p:sp>
    </p:spTree>
    <p:extLst>
      <p:ext uri="{BB962C8B-B14F-4D97-AF65-F5344CB8AC3E}">
        <p14:creationId xmlns:p14="http://schemas.microsoft.com/office/powerpoint/2010/main" val="3416150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fontScale="90000"/>
          </a:bodyPr>
          <a:lstStyle/>
          <a:p>
            <a:r>
              <a:rPr lang="en-US" sz="4100" dirty="0">
                <a:solidFill>
                  <a:srgbClr val="FFFFFF"/>
                </a:solidFill>
                <a:latin typeface="Arial" panose="020B0604020202020204" pitchFamily="34" charset="0"/>
                <a:cs typeface="Arial" panose="020B0604020202020204" pitchFamily="34" charset="0"/>
              </a:rPr>
              <a:t>SB 901 (Dodd)</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Major Changes Related to Utility Rates, Wildfire Planning, Resiliency and Safety Maintenance</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7A31486-6A53-429F-B215-7DB1D82CD070}"/>
              </a:ext>
            </a:extLst>
          </p:cNvPr>
          <p:cNvGraphicFramePr>
            <a:graphicFrameLocks noGrp="1"/>
          </p:cNvGraphicFramePr>
          <p:nvPr>
            <p:ph idx="1"/>
            <p:extLst>
              <p:ext uri="{D42A27DB-BD31-4B8C-83A1-F6EECF244321}">
                <p14:modId xmlns:p14="http://schemas.microsoft.com/office/powerpoint/2010/main" val="327654474"/>
              </p:ext>
            </p:extLst>
          </p:nvPr>
        </p:nvGraphicFramePr>
        <p:xfrm>
          <a:off x="4636008" y="0"/>
          <a:ext cx="7555992" cy="6733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18530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1035 (Jackson)</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Climate Adaptation and Resiliency Planning</a:t>
            </a:r>
          </a:p>
        </p:txBody>
      </p:sp>
      <p:sp>
        <p:nvSpPr>
          <p:cNvPr id="3" name="Content Placeholder 2"/>
          <p:cNvSpPr>
            <a:spLocks noGrp="1"/>
          </p:cNvSpPr>
          <p:nvPr>
            <p:ph idx="1"/>
          </p:nvPr>
        </p:nvSpPr>
        <p:spPr>
          <a:xfrm>
            <a:off x="5181599" y="124691"/>
            <a:ext cx="6830291" cy="6539345"/>
          </a:xfrm>
        </p:spPr>
        <p:txBody>
          <a:bodyPr anchor="ctr">
            <a:normAutofit/>
          </a:bodyPr>
          <a:lstStyle/>
          <a:p>
            <a:pPr>
              <a:buFont typeface="Arial" charset="0"/>
              <a:buChar char="•"/>
            </a:pPr>
            <a:r>
              <a:rPr lang="en-US" sz="2000" dirty="0">
                <a:solidFill>
                  <a:srgbClr val="000000"/>
                </a:solidFill>
                <a:latin typeface="Arial" panose="020B0604020202020204" pitchFamily="34" charset="0"/>
                <a:cs typeface="Arial" panose="020B0604020202020204" pitchFamily="34" charset="0"/>
              </a:rPr>
              <a:t>Requires the safety element to be revised to identify new information on fire hazards, flood hazards, and climate adaptation and resiliency strategies applicable to the city or county that was not available during the previous revision of the safety element</a:t>
            </a:r>
          </a:p>
          <a:p>
            <a:pPr>
              <a:buFont typeface="Arial" charset="0"/>
              <a:buChar char="•"/>
            </a:pPr>
            <a:r>
              <a:rPr lang="en-US" sz="2000" dirty="0">
                <a:solidFill>
                  <a:srgbClr val="000000"/>
                </a:solidFill>
                <a:latin typeface="Arial" panose="020B0604020202020204" pitchFamily="34" charset="0"/>
                <a:cs typeface="Arial" panose="020B0604020202020204" pitchFamily="34" charset="0"/>
              </a:rPr>
              <a:t>Requires this revision to occur upon each revision of the housing element or local hazard mitigation plan (LHMP), but not less than once every eight years</a:t>
            </a:r>
          </a:p>
          <a:p>
            <a:r>
              <a:rPr lang="en-US" sz="2000" dirty="0">
                <a:solidFill>
                  <a:srgbClr val="000000"/>
                </a:solidFill>
                <a:latin typeface="Arial" panose="020B0604020202020204" pitchFamily="34" charset="0"/>
                <a:cs typeface="Arial" panose="020B0604020202020204" pitchFamily="34" charset="0"/>
              </a:rPr>
              <a:t>Restores a requirement that the safety element be regularly updated that was deleted in another bill in 2016</a:t>
            </a:r>
          </a:p>
          <a:p>
            <a:r>
              <a:rPr lang="en-US" sz="2000" dirty="0">
                <a:solidFill>
                  <a:srgbClr val="000000"/>
                </a:solidFill>
                <a:latin typeface="Arial" panose="020B0604020202020204" pitchFamily="34" charset="0"/>
                <a:cs typeface="Arial" panose="020B0604020202020204" pitchFamily="34" charset="0"/>
              </a:rPr>
              <a:t>The update in SB 1035 would have originally been triggered by revision of the housing element </a:t>
            </a:r>
          </a:p>
          <a:p>
            <a:r>
              <a:rPr lang="en-US" sz="2000" dirty="0">
                <a:solidFill>
                  <a:srgbClr val="000000"/>
                </a:solidFill>
                <a:latin typeface="Arial" panose="020B0604020202020204" pitchFamily="34" charset="0"/>
                <a:cs typeface="Arial" panose="020B0604020202020204" pitchFamily="34" charset="0"/>
              </a:rPr>
              <a:t>APA California suggested an amendment to allow  more flexibility in the the timing of the update, while still meeting the goals of the bill </a:t>
            </a:r>
          </a:p>
          <a:p>
            <a:pPr marL="0" indent="0">
              <a:buNone/>
            </a:pPr>
            <a:r>
              <a:rPr lang="en-US" sz="2000" b="1" dirty="0">
                <a:solidFill>
                  <a:srgbClr val="000000"/>
                </a:solidFill>
                <a:latin typeface="Arial" panose="020B0604020202020204" pitchFamily="34" charset="0"/>
                <a:cs typeface="Arial" panose="020B0604020202020204" pitchFamily="34" charset="0"/>
              </a:rPr>
              <a:t>SUPPORT AS AMENDED </a:t>
            </a:r>
            <a:r>
              <a:rPr lang="mr-IN" sz="2000" b="1" dirty="0">
                <a:solidFill>
                  <a:srgbClr val="000000"/>
                </a:solidFill>
                <a:latin typeface="Arial" panose="020B0604020202020204" pitchFamily="34" charset="0"/>
                <a:cs typeface="Arial" panose="020B0604020202020204" pitchFamily="34" charset="0"/>
              </a:rPr>
              <a:t>–</a:t>
            </a:r>
            <a:r>
              <a:rPr lang="en-US" sz="2000" b="1" dirty="0">
                <a:solidFill>
                  <a:srgbClr val="000000"/>
                </a:solidFill>
                <a:latin typeface="Arial" panose="020B0604020202020204" pitchFamily="34" charset="0"/>
                <a:cs typeface="Arial" panose="020B0604020202020204" pitchFamily="34" charset="0"/>
              </a:rPr>
              <a:t> </a:t>
            </a:r>
            <a:r>
              <a:rPr lang="en-US" sz="2000" b="1" cap="all" dirty="0">
                <a:solidFill>
                  <a:srgbClr val="000000"/>
                </a:solidFill>
                <a:latin typeface="Arial" panose="020B0604020202020204" pitchFamily="34" charset="0"/>
                <a:cs typeface="Arial" panose="020B0604020202020204" pitchFamily="34" charset="0"/>
              </a:rPr>
              <a:t>SIGNED BY the Governor</a:t>
            </a:r>
            <a:endParaRPr lang="en-US" sz="2000" b="1" dirty="0">
              <a:solidFill>
                <a:srgbClr val="000000"/>
              </a:solidFill>
              <a:latin typeface="Arial" panose="020B0604020202020204" pitchFamily="34" charset="0"/>
              <a:cs typeface="Arial" panose="020B0604020202020204" pitchFamily="34" charset="0"/>
            </a:endParaRPr>
          </a:p>
          <a:p>
            <a:endParaRPr lang="en-US" sz="1500" dirty="0">
              <a:solidFill>
                <a:srgbClr val="000000"/>
              </a:solidFill>
            </a:endParaRPr>
          </a:p>
        </p:txBody>
      </p:sp>
    </p:spTree>
    <p:extLst>
      <p:ext uri="{BB962C8B-B14F-4D97-AF65-F5344CB8AC3E}">
        <p14:creationId xmlns:p14="http://schemas.microsoft.com/office/powerpoint/2010/main" val="12983963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6">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a:bodyPr>
          <a:lstStyle/>
          <a:p>
            <a:r>
              <a:rPr lang="en-US" dirty="0">
                <a:solidFill>
                  <a:srgbClr val="FFFFFF"/>
                </a:solidFill>
                <a:latin typeface="Arial" panose="020B0604020202020204" pitchFamily="34" charset="0"/>
                <a:cs typeface="Arial" panose="020B0604020202020204" pitchFamily="34" charset="0"/>
              </a:rPr>
              <a:t>SB 1260 (Jackson)</a:t>
            </a:r>
            <a:br>
              <a:rPr lang="en-US" dirty="0">
                <a:solidFill>
                  <a:srgbClr val="FFFFFF"/>
                </a:solidFill>
                <a:latin typeface="Arial" panose="020B0604020202020204" pitchFamily="34" charset="0"/>
                <a:cs typeface="Arial" panose="020B0604020202020204" pitchFamily="34" charset="0"/>
              </a:rPr>
            </a:br>
            <a:r>
              <a:rPr lang="en-US" dirty="0">
                <a:solidFill>
                  <a:srgbClr val="FFFFFF"/>
                </a:solidFill>
                <a:latin typeface="Arial" panose="020B0604020202020204" pitchFamily="34" charset="0"/>
                <a:cs typeface="Arial" panose="020B0604020202020204" pitchFamily="34" charset="0"/>
              </a:rPr>
              <a:t>Wildfire Planning and Prevention </a:t>
            </a:r>
          </a:p>
        </p:txBody>
      </p:sp>
      <p:cxnSp>
        <p:nvCxnSpPr>
          <p:cNvPr id="22" name="Straight Connector 18">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22736AA-EA75-4B5A-B763-9D9435FE48A0}"/>
              </a:ext>
            </a:extLst>
          </p:cNvPr>
          <p:cNvGraphicFramePr>
            <a:graphicFrameLocks noGrp="1"/>
          </p:cNvGraphicFramePr>
          <p:nvPr>
            <p:ph idx="1"/>
            <p:extLst>
              <p:ext uri="{D42A27DB-BD31-4B8C-83A1-F6EECF244321}">
                <p14:modId xmlns:p14="http://schemas.microsoft.com/office/powerpoint/2010/main" val="1947896233"/>
              </p:ext>
            </p:extLst>
          </p:nvPr>
        </p:nvGraphicFramePr>
        <p:xfrm>
          <a:off x="4636008" y="124692"/>
          <a:ext cx="7445156" cy="6539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43992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6">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677868"/>
            <a:ext cx="2949850" cy="5502264"/>
          </a:xfrm>
        </p:spPr>
        <p:txBody>
          <a:bodyPr>
            <a:normAutofit/>
          </a:bodyPr>
          <a:lstStyle/>
          <a:p>
            <a:r>
              <a:rPr lang="en-US" dirty="0">
                <a:solidFill>
                  <a:srgbClr val="FFFFFF"/>
                </a:solidFill>
                <a:latin typeface="Arial" panose="020B0604020202020204" pitchFamily="34" charset="0"/>
                <a:cs typeface="Arial" panose="020B0604020202020204" pitchFamily="34" charset="0"/>
              </a:rPr>
              <a:t>SB 1260 (Jackson)</a:t>
            </a:r>
            <a:br>
              <a:rPr lang="en-US" dirty="0">
                <a:solidFill>
                  <a:srgbClr val="FFFFFF"/>
                </a:solidFill>
                <a:latin typeface="Arial" panose="020B0604020202020204" pitchFamily="34" charset="0"/>
                <a:cs typeface="Arial" panose="020B0604020202020204" pitchFamily="34" charset="0"/>
              </a:rPr>
            </a:br>
            <a:r>
              <a:rPr lang="en-US" dirty="0">
                <a:solidFill>
                  <a:srgbClr val="FFFFFF"/>
                </a:solidFill>
                <a:latin typeface="Arial" panose="020B0604020202020204" pitchFamily="34" charset="0"/>
                <a:cs typeface="Arial" panose="020B0604020202020204" pitchFamily="34" charset="0"/>
              </a:rPr>
              <a:t>Wildfire Planning and Prevention - continued</a:t>
            </a:r>
          </a:p>
        </p:txBody>
      </p:sp>
      <p:cxnSp>
        <p:nvCxnSpPr>
          <p:cNvPr id="22" name="Straight Connector 18">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22736AA-EA75-4B5A-B763-9D9435FE48A0}"/>
              </a:ext>
            </a:extLst>
          </p:cNvPr>
          <p:cNvGraphicFramePr>
            <a:graphicFrameLocks noGrp="1"/>
          </p:cNvGraphicFramePr>
          <p:nvPr>
            <p:ph idx="1"/>
            <p:extLst>
              <p:ext uri="{D42A27DB-BD31-4B8C-83A1-F6EECF244321}">
                <p14:modId xmlns:p14="http://schemas.microsoft.com/office/powerpoint/2010/main" val="217565592"/>
              </p:ext>
            </p:extLst>
          </p:nvPr>
        </p:nvGraphicFramePr>
        <p:xfrm>
          <a:off x="4636008" y="1"/>
          <a:ext cx="740359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7725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1333 (Wieckowski) </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Charter Cities and Local Zoning Requirements </a:t>
            </a:r>
          </a:p>
        </p:txBody>
      </p:sp>
      <p:sp>
        <p:nvSpPr>
          <p:cNvPr id="3" name="Content Placeholder 2"/>
          <p:cNvSpPr>
            <a:spLocks noGrp="1"/>
          </p:cNvSpPr>
          <p:nvPr>
            <p:ph idx="1"/>
          </p:nvPr>
        </p:nvSpPr>
        <p:spPr>
          <a:xfrm>
            <a:off x="5486399" y="180109"/>
            <a:ext cx="6428509" cy="6428509"/>
          </a:xfrm>
        </p:spPr>
        <p:txBody>
          <a:bodyPr anchor="ctr">
            <a:normAutofit fontScale="92500" lnSpcReduction="10000"/>
          </a:bodyPr>
          <a:lstStyle/>
          <a:p>
            <a:pPr marL="0" indent="0">
              <a:buNone/>
            </a:pPr>
            <a:endParaRPr lang="en-US" dirty="0"/>
          </a:p>
          <a:p>
            <a:pPr marL="0" indent="0">
              <a:buNone/>
            </a:pPr>
            <a:r>
              <a:rPr lang="en-US" sz="2400" u="sng" dirty="0">
                <a:latin typeface="Arial" panose="020B0604020202020204" pitchFamily="34" charset="0"/>
                <a:cs typeface="Arial" panose="020B0604020202020204" pitchFamily="34" charset="0"/>
              </a:rPr>
              <a:t>Applies the following provisions of Planning and Zoning Law to charter cities:</a:t>
            </a:r>
          </a:p>
          <a:p>
            <a:pPr marL="0" indent="0">
              <a:buNone/>
            </a:pPr>
            <a:r>
              <a:rPr lang="en-US" sz="2400" dirty="0">
                <a:latin typeface="Arial" panose="020B0604020202020204" pitchFamily="34" charset="0"/>
                <a:cs typeface="Arial" panose="020B0604020202020204" pitchFamily="34" charset="0"/>
              </a:rPr>
              <a:t>a)     Requirements for the legislative body of a city or county to adopt or amend a general plan by resolution</a:t>
            </a:r>
          </a:p>
          <a:p>
            <a:pPr marL="0" indent="0">
              <a:buNone/>
            </a:pPr>
            <a:r>
              <a:rPr lang="en-US" sz="2400" dirty="0">
                <a:latin typeface="Arial" panose="020B0604020202020204" pitchFamily="34" charset="0"/>
                <a:cs typeface="Arial" panose="020B0604020202020204" pitchFamily="34" charset="0"/>
              </a:rPr>
              <a:t>b)    Legislative findings and declarations about accessory dwelling units</a:t>
            </a:r>
          </a:p>
          <a:p>
            <a:pPr marL="0" indent="0">
              <a:buNone/>
            </a:pPr>
            <a:r>
              <a:rPr lang="en-US" sz="2400" dirty="0">
                <a:latin typeface="Arial" panose="020B0604020202020204" pitchFamily="34" charset="0"/>
                <a:cs typeface="Arial" panose="020B0604020202020204" pitchFamily="34" charset="0"/>
              </a:rPr>
              <a:t>c)     Provisions to generally prohibit local agencies from enacting or enforcing any ordinance, regulation, or resolution that would prohibit the reconstruction, restoration, or rebuilding of a multifamily dwelling that is involuntarily damaged or destroyed by a catastrophic event</a:t>
            </a:r>
          </a:p>
          <a:p>
            <a:pPr marL="0" indent="0">
              <a:buNone/>
            </a:pPr>
            <a:r>
              <a:rPr lang="en-US" sz="2400" dirty="0">
                <a:latin typeface="Arial" panose="020B0604020202020204" pitchFamily="34" charset="0"/>
                <a:cs typeface="Arial" panose="020B0604020202020204" pitchFamily="34" charset="0"/>
              </a:rPr>
              <a:t>d)    Requirements for consistency of city zoning ordinances with the city’s general plan</a:t>
            </a:r>
          </a:p>
          <a:p>
            <a:pPr marL="0" indent="0">
              <a:buNone/>
            </a:pPr>
            <a:r>
              <a:rPr lang="en-US" sz="2400" dirty="0">
                <a:latin typeface="Arial" panose="020B0604020202020204" pitchFamily="34" charset="0"/>
                <a:cs typeface="Arial" panose="020B0604020202020204" pitchFamily="34" charset="0"/>
              </a:rPr>
              <a:t>e)     Requirements for cities and counties to make the inventory of housing sites available at all times in the planning period</a:t>
            </a:r>
          </a:p>
          <a:p>
            <a:endParaRPr lang="en-US" sz="1300" dirty="0">
              <a:solidFill>
                <a:srgbClr val="000000"/>
              </a:solidFill>
            </a:endParaRPr>
          </a:p>
        </p:txBody>
      </p:sp>
    </p:spTree>
    <p:extLst>
      <p:ext uri="{BB962C8B-B14F-4D97-AF65-F5344CB8AC3E}">
        <p14:creationId xmlns:p14="http://schemas.microsoft.com/office/powerpoint/2010/main" val="13198534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700" dirty="0">
                <a:solidFill>
                  <a:srgbClr val="FFFFFF"/>
                </a:solidFill>
                <a:latin typeface="Arial" panose="020B0604020202020204" pitchFamily="34" charset="0"/>
                <a:cs typeface="Arial" panose="020B0604020202020204" pitchFamily="34" charset="0"/>
              </a:rPr>
              <a:t>SB 1333 (Wieckowski) </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Charter Cities and Local Zoning Requirements - continued</a:t>
            </a:r>
          </a:p>
        </p:txBody>
      </p:sp>
      <p:sp>
        <p:nvSpPr>
          <p:cNvPr id="3" name="Content Placeholder 2"/>
          <p:cNvSpPr>
            <a:spLocks noGrp="1"/>
          </p:cNvSpPr>
          <p:nvPr>
            <p:ph idx="1"/>
          </p:nvPr>
        </p:nvSpPr>
        <p:spPr>
          <a:xfrm>
            <a:off x="5486399" y="193963"/>
            <a:ext cx="6428509" cy="6428509"/>
          </a:xfrm>
        </p:spPr>
        <p:txBody>
          <a:bodyPr anchor="ctr">
            <a:normAutofit lnSpcReduction="10000"/>
          </a:bodyPr>
          <a:lstStyle/>
          <a:p>
            <a:pPr marL="0" indent="0">
              <a:buNone/>
            </a:pPr>
            <a:r>
              <a:rPr lang="en-US" sz="2100" dirty="0">
                <a:latin typeface="Arial" panose="020B0604020202020204" pitchFamily="34" charset="0"/>
                <a:cs typeface="Arial" panose="020B0604020202020204" pitchFamily="34" charset="0"/>
              </a:rPr>
              <a:t>f)      Provisions related to local ordinances and balancing of housing needs with services</a:t>
            </a:r>
          </a:p>
          <a:p>
            <a:pPr marL="0" indent="0">
              <a:buNone/>
            </a:pPr>
            <a:r>
              <a:rPr lang="en-US" sz="2100" dirty="0">
                <a:latin typeface="Arial" panose="020B0604020202020204" pitchFamily="34" charset="0"/>
                <a:cs typeface="Arial" panose="020B0604020202020204" pitchFamily="34" charset="0"/>
              </a:rPr>
              <a:t>g)    Provisions related to </a:t>
            </a:r>
            <a:r>
              <a:rPr lang="en-US" sz="2100" dirty="0" err="1">
                <a:latin typeface="Arial" panose="020B0604020202020204" pitchFamily="34" charset="0"/>
                <a:cs typeface="Arial" panose="020B0604020202020204" pitchFamily="34" charset="0"/>
              </a:rPr>
              <a:t>mobilehome</a:t>
            </a:r>
            <a:r>
              <a:rPr lang="en-US" sz="2100" dirty="0">
                <a:latin typeface="Arial" panose="020B0604020202020204" pitchFamily="34" charset="0"/>
                <a:cs typeface="Arial" panose="020B0604020202020204" pitchFamily="34" charset="0"/>
              </a:rPr>
              <a:t> conversions</a:t>
            </a:r>
          </a:p>
          <a:p>
            <a:pPr marL="0" indent="0">
              <a:buNone/>
            </a:pPr>
            <a:r>
              <a:rPr lang="en-US" sz="2100" dirty="0">
                <a:latin typeface="Arial" panose="020B0604020202020204" pitchFamily="34" charset="0"/>
                <a:cs typeface="Arial" panose="020B0604020202020204" pitchFamily="34" charset="0"/>
              </a:rPr>
              <a:t>h)    Provisions related to development agreements, except that development agreements entered into by a charter city before July 1, 2018, are not required to comply with state development agreement statutes</a:t>
            </a:r>
          </a:p>
          <a:p>
            <a:pPr marL="0" indent="0">
              <a:buNone/>
            </a:pPr>
            <a:r>
              <a:rPr lang="en-US" sz="2100" dirty="0" err="1">
                <a:latin typeface="Arial" panose="020B0604020202020204" pitchFamily="34" charset="0"/>
                <a:cs typeface="Arial" panose="020B0604020202020204" pitchFamily="34" charset="0"/>
              </a:rPr>
              <a:t>i</a:t>
            </a:r>
            <a:r>
              <a:rPr lang="en-US" sz="2100" dirty="0">
                <a:latin typeface="Arial" panose="020B0604020202020204" pitchFamily="34" charset="0"/>
                <a:cs typeface="Arial" panose="020B0604020202020204" pitchFamily="34" charset="0"/>
              </a:rPr>
              <a:t>)      Provisions related to elements in the General Plan</a:t>
            </a:r>
          </a:p>
          <a:p>
            <a:pPr marL="0" indent="0">
              <a:buNone/>
            </a:pPr>
            <a:r>
              <a:rPr lang="en-US" sz="2100" dirty="0">
                <a:latin typeface="Arial" panose="020B0604020202020204" pitchFamily="34" charset="0"/>
                <a:cs typeface="Arial" panose="020B0604020202020204" pitchFamily="34" charset="0"/>
              </a:rPr>
              <a:t>j)      Provisions related to the adoption of a General Plan and its elements as a legislative act</a:t>
            </a:r>
          </a:p>
          <a:p>
            <a:pPr marL="0" indent="0">
              <a:buNone/>
            </a:pPr>
            <a:r>
              <a:rPr lang="en-US" sz="2100" dirty="0">
                <a:latin typeface="Arial" panose="020B0604020202020204" pitchFamily="34" charset="0"/>
                <a:cs typeface="Arial" panose="020B0604020202020204" pitchFamily="34" charset="0"/>
              </a:rPr>
              <a:t>k)    Provisions related to specific plans</a:t>
            </a:r>
          </a:p>
          <a:p>
            <a:pPr marL="0" indent="0">
              <a:buNone/>
            </a:pPr>
            <a:r>
              <a:rPr lang="en-US" sz="2100" dirty="0">
                <a:latin typeface="Arial" panose="020B0604020202020204" pitchFamily="34" charset="0"/>
                <a:cs typeface="Arial" panose="020B0604020202020204" pitchFamily="34" charset="0"/>
              </a:rPr>
              <a:t>l)      Provisions related to Transit Village Plans</a:t>
            </a:r>
          </a:p>
          <a:p>
            <a:pPr marL="0" indent="0">
              <a:buNone/>
            </a:pPr>
            <a:r>
              <a:rPr lang="en-US" sz="2100" dirty="0">
                <a:latin typeface="Arial" panose="020B0604020202020204" pitchFamily="34" charset="0"/>
                <a:cs typeface="Arial" panose="020B0604020202020204" pitchFamily="34" charset="0"/>
              </a:rPr>
              <a:t>m)  Provisions related to Low and Moderate Income Housing in the Coastal Zone</a:t>
            </a:r>
          </a:p>
          <a:p>
            <a:pPr marL="0" indent="0">
              <a:buNone/>
            </a:pPr>
            <a:r>
              <a:rPr lang="en-US" sz="2100" dirty="0">
                <a:latin typeface="Arial" panose="020B0604020202020204" pitchFamily="34" charset="0"/>
                <a:cs typeface="Arial" panose="020B0604020202020204" pitchFamily="34" charset="0"/>
              </a:rPr>
              <a:t>n)    Housing element law</a:t>
            </a:r>
          </a:p>
          <a:p>
            <a:r>
              <a:rPr lang="en-US" sz="2100" dirty="0">
                <a:latin typeface="Arial" panose="020B0604020202020204" pitchFamily="34" charset="0"/>
                <a:cs typeface="Arial" panose="020B0604020202020204" pitchFamily="34" charset="0"/>
              </a:rPr>
              <a:t>Originally applied to many more statutes</a:t>
            </a:r>
            <a:br>
              <a:rPr lang="en-US" sz="2100" dirty="0">
                <a:latin typeface="Arial" panose="020B0604020202020204" pitchFamily="34" charset="0"/>
                <a:cs typeface="Arial" panose="020B0604020202020204" pitchFamily="34" charset="0"/>
              </a:rPr>
            </a:br>
            <a:endParaRPr lang="en-US" sz="2100" dirty="0">
              <a:solidFill>
                <a:srgbClr val="000000"/>
              </a:solidFill>
              <a:latin typeface="Arial" panose="020B0604020202020204" pitchFamily="34" charset="0"/>
              <a:cs typeface="Arial" panose="020B0604020202020204" pitchFamily="34" charset="0"/>
            </a:endParaRPr>
          </a:p>
          <a:p>
            <a:pPr marL="0" indent="0">
              <a:buNone/>
            </a:pPr>
            <a:r>
              <a:rPr lang="en-US" sz="2100" b="1" dirty="0">
                <a:solidFill>
                  <a:srgbClr val="000000"/>
                </a:solidFill>
                <a:latin typeface="Arial" panose="020B0604020202020204" pitchFamily="34" charset="0"/>
                <a:cs typeface="Arial" panose="020B0604020202020204" pitchFamily="34" charset="0"/>
              </a:rPr>
              <a:t>NEUTRAL </a:t>
            </a:r>
            <a:r>
              <a:rPr lang="mr-IN" sz="2100" b="1" dirty="0">
                <a:solidFill>
                  <a:srgbClr val="000000"/>
                </a:solidFill>
                <a:latin typeface="Arial" panose="020B0604020202020204" pitchFamily="34" charset="0"/>
                <a:cs typeface="Arial" panose="020B0604020202020204" pitchFamily="34" charset="0"/>
              </a:rPr>
              <a:t>–</a:t>
            </a:r>
            <a:r>
              <a:rPr lang="en-US" sz="2100" b="1" dirty="0">
                <a:solidFill>
                  <a:srgbClr val="000000"/>
                </a:solidFill>
                <a:latin typeface="Arial" panose="020B0604020202020204" pitchFamily="34" charset="0"/>
                <a:cs typeface="Arial" panose="020B0604020202020204" pitchFamily="34" charset="0"/>
              </a:rPr>
              <a:t> SIGNED BY THE GOVERNOR</a:t>
            </a:r>
          </a:p>
          <a:p>
            <a:endParaRPr lang="en-US" sz="1300" dirty="0">
              <a:solidFill>
                <a:srgbClr val="000000"/>
              </a:solidFill>
            </a:endParaRPr>
          </a:p>
        </p:txBody>
      </p:sp>
    </p:spTree>
    <p:extLst>
      <p:ext uri="{BB962C8B-B14F-4D97-AF65-F5344CB8AC3E}">
        <p14:creationId xmlns:p14="http://schemas.microsoft.com/office/powerpoint/2010/main" val="37090094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5168E7B-6D42-4B3A-B7A1-17D4C49E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8A030C2-9F23-4593-9F99-7B73C232A4C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726432" y="1741337"/>
            <a:ext cx="6739136" cy="2387918"/>
          </a:xfrm>
        </p:spPr>
        <p:txBody>
          <a:bodyPr vert="horz" lIns="91440" tIns="45720" rIns="91440" bIns="45720" rtlCol="0" anchor="b">
            <a:normAutofit/>
          </a:bodyPr>
          <a:lstStyle/>
          <a:p>
            <a:pPr algn="ctr"/>
            <a:r>
              <a:rPr lang="en-US" sz="6600" cap="all" dirty="0">
                <a:solidFill>
                  <a:srgbClr val="FFFFFF"/>
                </a:solidFill>
                <a:latin typeface="Arial" panose="020B0604020202020204" pitchFamily="34" charset="0"/>
                <a:cs typeface="Arial" panose="020B0604020202020204" pitchFamily="34" charset="0"/>
              </a:rPr>
              <a:t>HOT BILLS THAT DIED</a:t>
            </a:r>
            <a:r>
              <a:rPr lang="en-US" sz="6600" kern="1200" cap="all" dirty="0">
                <a:solidFill>
                  <a:srgbClr val="FFFFFF"/>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0955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3700" dirty="0">
                <a:solidFill>
                  <a:srgbClr val="FFFFFF"/>
                </a:solidFill>
                <a:latin typeface="Arial" panose="020B0604020202020204" pitchFamily="34" charset="0"/>
                <a:cs typeface="Arial" panose="020B0604020202020204" pitchFamily="34" charset="0"/>
              </a:rPr>
              <a:t>HOT BILLS SIGNED INTO LAW</a:t>
            </a:r>
          </a:p>
        </p:txBody>
      </p:sp>
      <p:sp>
        <p:nvSpPr>
          <p:cNvPr id="3" name="Content Placeholder 2"/>
          <p:cNvSpPr>
            <a:spLocks noGrp="1"/>
          </p:cNvSpPr>
          <p:nvPr>
            <p:ph idx="1"/>
          </p:nvPr>
        </p:nvSpPr>
        <p:spPr>
          <a:xfrm>
            <a:off x="355601" y="2632363"/>
            <a:ext cx="11616266" cy="3629891"/>
          </a:xfrm>
        </p:spPr>
        <p:txBody>
          <a:bodyPr>
            <a:noAutofit/>
          </a:bodyPr>
          <a:lstStyle/>
          <a:p>
            <a:pPr marL="0" indent="0">
              <a:buNone/>
            </a:pPr>
            <a:r>
              <a:rPr lang="en-US" sz="2400" dirty="0">
                <a:latin typeface="Arial" panose="020B0604020202020204" pitchFamily="34" charset="0"/>
                <a:cs typeface="Arial" panose="020B0604020202020204" pitchFamily="34" charset="0"/>
              </a:rPr>
              <a:t>  </a:t>
            </a:r>
          </a:p>
          <a:p>
            <a:pPr marL="0" indent="0">
              <a:buNone/>
            </a:pPr>
            <a:endParaRPr lang="en-US" sz="2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6742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sz="3400" dirty="0">
                <a:solidFill>
                  <a:srgbClr val="FFFFFF"/>
                </a:solidFill>
                <a:latin typeface="Arial" panose="020B0604020202020204" pitchFamily="34" charset="0"/>
                <a:cs typeface="Arial" panose="020B0604020202020204" pitchFamily="34" charset="0"/>
              </a:rPr>
              <a:t>AB 1905 (Grayson)</a:t>
            </a:r>
            <a:br>
              <a:rPr lang="en-US" sz="3400" dirty="0">
                <a:solidFill>
                  <a:srgbClr val="FFFFFF"/>
                </a:solidFill>
                <a:latin typeface="Arial" panose="020B0604020202020204" pitchFamily="34" charset="0"/>
                <a:cs typeface="Arial" panose="020B0604020202020204" pitchFamily="34" charset="0"/>
              </a:rPr>
            </a:br>
            <a:r>
              <a:rPr lang="en-US" sz="3400" dirty="0">
                <a:solidFill>
                  <a:srgbClr val="FFFFFF"/>
                </a:solidFill>
                <a:latin typeface="Arial" panose="020B0604020202020204" pitchFamily="34" charset="0"/>
                <a:cs typeface="Arial" panose="020B0604020202020204" pitchFamily="34" charset="0"/>
              </a:rPr>
              <a:t>CEQA Review on Transportation-Related Projects Included in an SCS</a:t>
            </a:r>
            <a:r>
              <a:rPr lang="en-US" sz="3400" cap="small" dirty="0">
                <a:solidFill>
                  <a:srgbClr val="FFFFFF"/>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5652655" y="346364"/>
            <a:ext cx="5744003" cy="6262254"/>
          </a:xfrm>
        </p:spPr>
        <p:txBody>
          <a:bodyPr anchor="ctr">
            <a:normAutofit fontScale="92500" lnSpcReduction="20000"/>
          </a:bodyPr>
          <a:lstStyle/>
          <a:p>
            <a:r>
              <a:rPr lang="en-US" sz="2000" dirty="0">
                <a:solidFill>
                  <a:srgbClr val="000000"/>
                </a:solidFill>
                <a:latin typeface="Arial" panose="020B0604020202020204" pitchFamily="34" charset="0"/>
                <a:cs typeface="Arial" panose="020B0604020202020204" pitchFamily="34" charset="0"/>
              </a:rPr>
              <a:t>The bill, in an action or proceeding seeking judicial review under CEQA, would have prohibited a court from staying or enjoining a transportation project that would reduce total vehicle miles traveled and was included in a Sustainable Communities Strategy (SCS) for which an environmental impact report (EIR) had been certified</a:t>
            </a:r>
          </a:p>
          <a:p>
            <a:r>
              <a:rPr lang="en-US" sz="2000" dirty="0">
                <a:solidFill>
                  <a:srgbClr val="000000"/>
                </a:solidFill>
                <a:latin typeface="Arial" panose="020B0604020202020204" pitchFamily="34" charset="0"/>
                <a:cs typeface="Arial" panose="020B0604020202020204" pitchFamily="34" charset="0"/>
              </a:rPr>
              <a:t>APA California generally supports streamlining public projects that are covered by an EIR, but because SCS EIR’s are very broad there were concerns because review of those environmental impacts are only considered once a project is proposed</a:t>
            </a:r>
          </a:p>
          <a:p>
            <a:r>
              <a:rPr lang="en-US" sz="2000" dirty="0">
                <a:solidFill>
                  <a:srgbClr val="000000"/>
                </a:solidFill>
                <a:latin typeface="Arial" panose="020B0604020202020204" pitchFamily="34" charset="0"/>
                <a:cs typeface="Arial" panose="020B0604020202020204" pitchFamily="34" charset="0"/>
              </a:rPr>
              <a:t>Unintended consequences of this bill could include intense litigation over SCS EIR’s in the future</a:t>
            </a:r>
          </a:p>
          <a:p>
            <a:r>
              <a:rPr lang="en-US" sz="2000" dirty="0">
                <a:solidFill>
                  <a:srgbClr val="000000"/>
                </a:solidFill>
                <a:latin typeface="Arial" panose="020B0604020202020204" pitchFamily="34" charset="0"/>
                <a:cs typeface="Arial" panose="020B0604020202020204" pitchFamily="34" charset="0"/>
              </a:rPr>
              <a:t>Also unclear what the impacts would be if this bill were to allow projects to continue construction while being litigated</a:t>
            </a:r>
          </a:p>
          <a:p>
            <a:r>
              <a:rPr lang="en-US" sz="2000" dirty="0">
                <a:solidFill>
                  <a:srgbClr val="000000"/>
                </a:solidFill>
                <a:latin typeface="Arial" panose="020B0604020202020204" pitchFamily="34" charset="0"/>
                <a:cs typeface="Arial" panose="020B0604020202020204" pitchFamily="34" charset="0"/>
              </a:rPr>
              <a:t>Author felt once a project has met ARB's SCS standards, produced an EIR, it's counterproductive to the state’s climate goals to allow additional lawsuits to impede timely completion.</a:t>
            </a:r>
          </a:p>
          <a:p>
            <a:pPr marL="0" indent="0">
              <a:buNone/>
            </a:pPr>
            <a:r>
              <a:rPr lang="en-US" sz="2000" b="1" dirty="0">
                <a:solidFill>
                  <a:srgbClr val="000000"/>
                </a:solidFill>
                <a:latin typeface="Arial" panose="020B0604020202020204" pitchFamily="34" charset="0"/>
                <a:cs typeface="Arial" panose="020B0604020202020204" pitchFamily="34" charset="0"/>
              </a:rPr>
              <a:t>OPPOSE - DIED IN COMMITTEE</a:t>
            </a:r>
          </a:p>
          <a:p>
            <a:pPr marL="0" indent="0">
              <a:buNone/>
            </a:pPr>
            <a:endParaRPr lang="en-US" sz="1500" dirty="0">
              <a:solidFill>
                <a:srgbClr val="000000"/>
              </a:solidFill>
            </a:endParaRPr>
          </a:p>
        </p:txBody>
      </p:sp>
    </p:spTree>
    <p:extLst>
      <p:ext uri="{BB962C8B-B14F-4D97-AF65-F5344CB8AC3E}">
        <p14:creationId xmlns:p14="http://schemas.microsoft.com/office/powerpoint/2010/main" val="5479859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963877"/>
            <a:ext cx="3494362" cy="4930246"/>
          </a:xfrm>
        </p:spPr>
        <p:txBody>
          <a:bodyPr>
            <a:normAutofit/>
          </a:bodyPr>
          <a:lstStyle/>
          <a:p>
            <a:pPr algn="r"/>
            <a:r>
              <a:rPr lang="en-US" sz="4000" dirty="0">
                <a:solidFill>
                  <a:schemeClr val="accent1"/>
                </a:solidFill>
                <a:latin typeface="Arial" panose="020B0604020202020204" pitchFamily="34" charset="0"/>
                <a:cs typeface="Arial" panose="020B0604020202020204" pitchFamily="34" charset="0"/>
              </a:rPr>
              <a:t>AB 2447 (Reyes)</a:t>
            </a:r>
            <a:br>
              <a:rPr lang="en-US" sz="4000" dirty="0">
                <a:solidFill>
                  <a:schemeClr val="accent1"/>
                </a:solidFill>
                <a:latin typeface="Arial" panose="020B0604020202020204" pitchFamily="34" charset="0"/>
                <a:cs typeface="Arial" panose="020B0604020202020204" pitchFamily="34" charset="0"/>
              </a:rPr>
            </a:br>
            <a:r>
              <a:rPr lang="en-US" sz="4000" dirty="0">
                <a:solidFill>
                  <a:schemeClr val="accent1"/>
                </a:solidFill>
                <a:latin typeface="Arial" panose="020B0604020202020204" pitchFamily="34" charset="0"/>
                <a:cs typeface="Arial" panose="020B0604020202020204" pitchFamily="34" charset="0"/>
              </a:rPr>
              <a:t>New CEQA Noticing Requirements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654296" y="320040"/>
            <a:ext cx="7216140" cy="6217920"/>
          </a:xfrm>
        </p:spPr>
        <p:txBody>
          <a:bodyPr anchor="ctr">
            <a:normAutofit fontScale="47500" lnSpcReduction="20000"/>
          </a:bodyPr>
          <a:lstStyle/>
          <a:p>
            <a:pPr marL="0" indent="0" algn="just">
              <a:buNone/>
            </a:pPr>
            <a:endParaRPr lang="en-US" sz="1900" dirty="0">
              <a:latin typeface="Arial" panose="020B0604020202020204" pitchFamily="34" charset="0"/>
              <a:cs typeface="Arial" panose="020B0604020202020204" pitchFamily="34" charset="0"/>
            </a:endParaRPr>
          </a:p>
          <a:p>
            <a:pPr marL="0" indent="0" algn="just">
              <a:buNone/>
            </a:pPr>
            <a:endParaRPr lang="en-US" sz="2600" dirty="0">
              <a:latin typeface="Arial" panose="020B0604020202020204" pitchFamily="34" charset="0"/>
              <a:cs typeface="Arial" panose="020B0604020202020204" pitchFamily="34" charset="0"/>
            </a:endParaRPr>
          </a:p>
          <a:p>
            <a:pPr marL="0" indent="0" algn="just">
              <a:buNone/>
            </a:pPr>
            <a:r>
              <a:rPr lang="en-US" sz="3400" dirty="0">
                <a:latin typeface="Arial" panose="020B0604020202020204" pitchFamily="34" charset="0"/>
                <a:cs typeface="Arial" panose="020B0604020202020204" pitchFamily="34" charset="0"/>
              </a:rPr>
              <a:t>Would have established additional notice and meeting requirements under CEQA for classes of industrial or similar projects identified by the Office of Environmental Health Hazard Assessment (OEHHA) that were located within one-half mile of a disadvantaged community. The bill would have required the lead agency to:</a:t>
            </a:r>
          </a:p>
          <a:p>
            <a:pPr marL="0" indent="0" algn="just">
              <a:buNone/>
            </a:pPr>
            <a:endParaRPr lang="en-US" sz="3400" dirty="0">
              <a:latin typeface="Arial" panose="020B0604020202020204" pitchFamily="34" charset="0"/>
              <a:cs typeface="Arial" panose="020B0604020202020204" pitchFamily="34" charset="0"/>
            </a:endParaRPr>
          </a:p>
          <a:p>
            <a:pPr lvl="1" algn="just">
              <a:buFont typeface="+mj-lt"/>
              <a:buAutoNum type="arabicPeriod"/>
            </a:pPr>
            <a:r>
              <a:rPr lang="en-US" sz="3400" dirty="0">
                <a:latin typeface="Arial" panose="020B0604020202020204" pitchFamily="34" charset="0"/>
                <a:cs typeface="Arial" panose="020B0604020202020204" pitchFamily="34" charset="0"/>
              </a:rPr>
              <a:t>Provide CEQA notices by direct mail to all owners and occupants of property within one-half mile and all schools within one mile of the project in all "threshold" languages for the area</a:t>
            </a:r>
          </a:p>
          <a:p>
            <a:pPr lvl="1" algn="just">
              <a:buFont typeface="+mj-lt"/>
              <a:buAutoNum type="arabicPeriod"/>
            </a:pPr>
            <a:endParaRPr lang="en-US" sz="3400" dirty="0">
              <a:latin typeface="Arial" panose="020B0604020202020204" pitchFamily="34" charset="0"/>
              <a:cs typeface="Arial" panose="020B0604020202020204" pitchFamily="34" charset="0"/>
            </a:endParaRPr>
          </a:p>
          <a:p>
            <a:pPr lvl="1" algn="just">
              <a:buFont typeface="+mj-lt"/>
              <a:buAutoNum type="arabicPeriod"/>
            </a:pPr>
            <a:r>
              <a:rPr lang="en-US" sz="3400" dirty="0">
                <a:latin typeface="Arial" panose="020B0604020202020204" pitchFamily="34" charset="0"/>
                <a:cs typeface="Arial" panose="020B0604020202020204" pitchFamily="34" charset="0"/>
              </a:rPr>
              <a:t>Call at least one local, evening scoping meeting to describe the project and take public comments</a:t>
            </a:r>
          </a:p>
          <a:p>
            <a:pPr marL="0" indent="0" algn="just">
              <a:buNone/>
            </a:pPr>
            <a:endParaRPr lang="en-US" sz="3400" dirty="0">
              <a:latin typeface="Arial" panose="020B0604020202020204" pitchFamily="34" charset="0"/>
              <a:cs typeface="Arial" panose="020B0604020202020204" pitchFamily="34" charset="0"/>
            </a:endParaRPr>
          </a:p>
          <a:p>
            <a:pPr marL="0" indent="0" algn="just">
              <a:buNone/>
            </a:pPr>
            <a:r>
              <a:rPr lang="en-US" sz="3400" dirty="0">
                <a:latin typeface="Arial" panose="020B0604020202020204" pitchFamily="34" charset="0"/>
                <a:cs typeface="Arial" panose="020B0604020202020204" pitchFamily="34" charset="0"/>
              </a:rPr>
              <a:t>Amendments substantially narrowed the bill’s scope and reduced a number of new requirements  to remove most of the opposition. </a:t>
            </a:r>
          </a:p>
          <a:p>
            <a:pPr marL="0" indent="0" algn="just">
              <a:buNone/>
            </a:pPr>
            <a:r>
              <a:rPr lang="en-US" sz="3400" dirty="0">
                <a:latin typeface="Arial" panose="020B0604020202020204" pitchFamily="34" charset="0"/>
                <a:cs typeface="Arial" panose="020B0604020202020204" pitchFamily="34" charset="0"/>
              </a:rPr>
              <a:t>Goal was to establishing  required public notice and meeting requirements that apply to projects involving land uses that are likely to result in adverse impacts on public health in one or more disadvantaged communities</a:t>
            </a:r>
          </a:p>
          <a:p>
            <a:pPr algn="just"/>
            <a:endParaRPr lang="en-US" sz="2900" dirty="0">
              <a:latin typeface="Arial" panose="020B0604020202020204" pitchFamily="34" charset="0"/>
              <a:cs typeface="Arial" panose="020B0604020202020204" pitchFamily="34" charset="0"/>
            </a:endParaRPr>
          </a:p>
          <a:p>
            <a:pPr marL="0" indent="0" algn="just">
              <a:buNone/>
            </a:pPr>
            <a:endParaRPr lang="en-US" sz="2000" b="1" dirty="0">
              <a:latin typeface="Arial" panose="020B0604020202020204" pitchFamily="34" charset="0"/>
              <a:cs typeface="Arial" panose="020B0604020202020204" pitchFamily="34" charset="0"/>
            </a:endParaRPr>
          </a:p>
          <a:p>
            <a:pPr marL="0" indent="0" algn="just">
              <a:buNone/>
            </a:pPr>
            <a:r>
              <a:rPr lang="en-US" sz="2900" b="1" dirty="0">
                <a:latin typeface="Arial" panose="020B0604020202020204" pitchFamily="34" charset="0"/>
                <a:cs typeface="Arial" panose="020B0604020202020204" pitchFamily="34" charset="0"/>
              </a:rPr>
              <a:t>NEUTRAL AS AMENDED </a:t>
            </a:r>
            <a:r>
              <a:rPr lang="mr-IN" sz="2900" b="1" dirty="0">
                <a:latin typeface="Arial" panose="020B0604020202020204" pitchFamily="34" charset="0"/>
                <a:cs typeface="Arial" panose="020B0604020202020204" pitchFamily="34" charset="0"/>
              </a:rPr>
              <a:t>–</a:t>
            </a:r>
            <a:r>
              <a:rPr lang="en-US" sz="2900" b="1" dirty="0">
                <a:latin typeface="Arial" panose="020B0604020202020204" pitchFamily="34" charset="0"/>
                <a:cs typeface="Arial" panose="020B0604020202020204" pitchFamily="34" charset="0"/>
              </a:rPr>
              <a:t> VETOED BY THE GOVERNOR  </a:t>
            </a:r>
          </a:p>
          <a:p>
            <a:pPr marL="0" indent="0" algn="just">
              <a:buNone/>
            </a:pPr>
            <a:r>
              <a:rPr lang="en-US" sz="2900" b="1" i="1" dirty="0">
                <a:solidFill>
                  <a:srgbClr val="FF0000"/>
                </a:solidFill>
                <a:latin typeface="Arial" charset="0"/>
                <a:ea typeface="Arial" charset="0"/>
                <a:cs typeface="Arial" charset="0"/>
              </a:rPr>
              <a:t>“Land use is quintessentially a local matter. I believe the notice and meeting requirements, as outlined in this bill, are too prescriptive. Disadvantaged communities are entitled to clear and adequate notice, but zones of notice and the definition of projects subject to the requirements should be flexibly defined to reflect the vast diversity of our state.” </a:t>
            </a:r>
          </a:p>
          <a:p>
            <a:pPr marL="0" indent="0" algn="just">
              <a:buNone/>
            </a:pPr>
            <a:endParaRPr lang="en-US" sz="2000" dirty="0">
              <a:latin typeface="Arial" panose="020B0604020202020204" pitchFamily="34" charset="0"/>
              <a:cs typeface="Arial" panose="020B0604020202020204" pitchFamily="34" charset="0"/>
            </a:endParaRPr>
          </a:p>
          <a:p>
            <a:pPr marL="0" indent="0">
              <a:buNone/>
            </a:pPr>
            <a:endParaRPr lang="en-US" sz="2000" dirty="0"/>
          </a:p>
        </p:txBody>
      </p:sp>
    </p:spTree>
    <p:extLst>
      <p:ext uri="{BB962C8B-B14F-4D97-AF65-F5344CB8AC3E}">
        <p14:creationId xmlns:p14="http://schemas.microsoft.com/office/powerpoint/2010/main" val="3869958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600" dirty="0">
                <a:solidFill>
                  <a:srgbClr val="FFFFFF"/>
                </a:solidFill>
                <a:latin typeface="Arial" panose="020B0604020202020204" pitchFamily="34" charset="0"/>
                <a:cs typeface="Arial" panose="020B0604020202020204" pitchFamily="34" charset="0"/>
              </a:rPr>
              <a:t>AB 3037 (Chiu) </a:t>
            </a:r>
            <a:br>
              <a:rPr lang="en-US" sz="3600" dirty="0">
                <a:solidFill>
                  <a:srgbClr val="FFFFFF"/>
                </a:solidFill>
                <a:latin typeface="Arial" panose="020B0604020202020204" pitchFamily="34" charset="0"/>
                <a:cs typeface="Arial" panose="020B0604020202020204" pitchFamily="34" charset="0"/>
              </a:rPr>
            </a:br>
            <a:r>
              <a:rPr lang="en-US" sz="3600" dirty="0">
                <a:solidFill>
                  <a:srgbClr val="FFFFFF"/>
                </a:solidFill>
                <a:latin typeface="Arial" panose="020B0604020202020204" pitchFamily="34" charset="0"/>
                <a:cs typeface="Arial" panose="020B0604020202020204" pitchFamily="34" charset="0"/>
              </a:rPr>
              <a:t>Redevelopment 2.0</a:t>
            </a:r>
          </a:p>
        </p:txBody>
      </p:sp>
      <p:sp>
        <p:nvSpPr>
          <p:cNvPr id="3" name="Content Placeholder 2"/>
          <p:cNvSpPr>
            <a:spLocks noGrp="1"/>
          </p:cNvSpPr>
          <p:nvPr>
            <p:ph idx="1"/>
          </p:nvPr>
        </p:nvSpPr>
        <p:spPr>
          <a:xfrm>
            <a:off x="5266267" y="135467"/>
            <a:ext cx="6570133" cy="6502400"/>
          </a:xfrm>
        </p:spPr>
        <p:txBody>
          <a:bodyPr anchor="ctr">
            <a:normAutofit lnSpcReduction="10000"/>
          </a:bodyPr>
          <a:lstStyle/>
          <a:p>
            <a:pPr marL="0" indent="0">
              <a:buNone/>
            </a:pPr>
            <a:endParaRPr lang="en-US" sz="800" dirty="0">
              <a:solidFill>
                <a:srgbClr val="000000"/>
              </a:solidFill>
            </a:endParaRPr>
          </a:p>
          <a:p>
            <a:r>
              <a:rPr lang="en-US" sz="2400" dirty="0">
                <a:solidFill>
                  <a:srgbClr val="000000"/>
                </a:solidFill>
                <a:latin typeface="Arial" panose="020B0604020202020204" pitchFamily="34" charset="0"/>
                <a:cs typeface="Arial" panose="020B0604020202020204" pitchFamily="34" charset="0"/>
              </a:rPr>
              <a:t>Would have authorized a city or county to create a redevelopment housing and infrastructure agency (RHIA)</a:t>
            </a:r>
          </a:p>
          <a:p>
            <a:pPr>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subject to approval by the Department of Finance (DOF)</a:t>
            </a:r>
          </a:p>
          <a:p>
            <a:pPr>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to fund infrastructure and affordable housing - 30% of funding generated required to be set-aside for affordable housing activities</a:t>
            </a:r>
          </a:p>
          <a:p>
            <a:r>
              <a:rPr lang="en-US" sz="2400" dirty="0">
                <a:solidFill>
                  <a:srgbClr val="000000"/>
                </a:solidFill>
                <a:latin typeface="Arial" panose="020B0604020202020204" pitchFamily="34" charset="0"/>
                <a:cs typeface="Arial" panose="020B0604020202020204" pitchFamily="34" charset="0"/>
              </a:rPr>
              <a:t>Goal is to establish a new-and-improved version of redevelopment agencies (RDAs)</a:t>
            </a:r>
          </a:p>
          <a:p>
            <a:r>
              <a:rPr lang="en-US" sz="2400" dirty="0">
                <a:solidFill>
                  <a:srgbClr val="000000"/>
                </a:solidFill>
                <a:latin typeface="Arial" panose="020B0604020202020204" pitchFamily="34" charset="0"/>
                <a:cs typeface="Arial" panose="020B0604020202020204" pitchFamily="34" charset="0"/>
              </a:rPr>
              <a:t>At the time of dissolution, the State Controller estimated that the amount required to be spent on affordable housing was approximately $1 billion</a:t>
            </a:r>
          </a:p>
          <a:p>
            <a:r>
              <a:rPr lang="en-US" sz="2400" dirty="0">
                <a:solidFill>
                  <a:srgbClr val="000000"/>
                </a:solidFill>
                <a:latin typeface="Arial" panose="020B0604020202020204" pitchFamily="34" charset="0"/>
                <a:cs typeface="Arial" panose="020B0604020202020204" pitchFamily="34" charset="0"/>
              </a:rPr>
              <a:t>New financing options authorized after the demise of redevelopment were discussed at a hearing earlier this year to answer whether the new tools were being used</a:t>
            </a:r>
          </a:p>
          <a:p>
            <a:endParaRPr lang="en-US" sz="800" dirty="0">
              <a:solidFill>
                <a:srgbClr val="000000"/>
              </a:solidFill>
            </a:endParaRPr>
          </a:p>
        </p:txBody>
      </p:sp>
    </p:spTree>
    <p:extLst>
      <p:ext uri="{BB962C8B-B14F-4D97-AF65-F5344CB8AC3E}">
        <p14:creationId xmlns:p14="http://schemas.microsoft.com/office/powerpoint/2010/main" val="20351155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600">
                <a:solidFill>
                  <a:srgbClr val="FFFFFF"/>
                </a:solidFill>
                <a:latin typeface="Arial" panose="020B0604020202020204" pitchFamily="34" charset="0"/>
                <a:cs typeface="Arial" panose="020B0604020202020204" pitchFamily="34" charset="0"/>
              </a:rPr>
              <a:t>AB 3037 (Chiu) </a:t>
            </a:r>
            <a:br>
              <a:rPr lang="en-US" sz="3600">
                <a:solidFill>
                  <a:srgbClr val="FFFFFF"/>
                </a:solidFill>
                <a:latin typeface="Arial" panose="020B0604020202020204" pitchFamily="34" charset="0"/>
                <a:cs typeface="Arial" panose="020B0604020202020204" pitchFamily="34" charset="0"/>
              </a:rPr>
            </a:br>
            <a:r>
              <a:rPr lang="en-US" sz="3600">
                <a:solidFill>
                  <a:srgbClr val="FFFFFF"/>
                </a:solidFill>
                <a:latin typeface="Arial" panose="020B0604020202020204" pitchFamily="34" charset="0"/>
                <a:cs typeface="Arial" panose="020B0604020202020204" pitchFamily="34" charset="0"/>
              </a:rPr>
              <a:t>Redevelopment 2.0 - Continued</a:t>
            </a:r>
          </a:p>
        </p:txBody>
      </p:sp>
      <p:sp>
        <p:nvSpPr>
          <p:cNvPr id="3" name="Content Placeholder 2"/>
          <p:cNvSpPr>
            <a:spLocks noGrp="1"/>
          </p:cNvSpPr>
          <p:nvPr>
            <p:ph idx="1"/>
          </p:nvPr>
        </p:nvSpPr>
        <p:spPr>
          <a:xfrm>
            <a:off x="5266267" y="135467"/>
            <a:ext cx="6570133" cy="6502400"/>
          </a:xfrm>
        </p:spPr>
        <p:txBody>
          <a:bodyPr anchor="ctr">
            <a:normAutofit fontScale="92500" lnSpcReduction="20000"/>
          </a:bodyPr>
          <a:lstStyle/>
          <a:p>
            <a:pPr marL="0" indent="0">
              <a:buNone/>
            </a:pPr>
            <a:endParaRPr lang="en-US" sz="800" dirty="0">
              <a:solidFill>
                <a:srgbClr val="000000"/>
              </a:solidFill>
            </a:endParaRPr>
          </a:p>
          <a:p>
            <a:pPr marL="0" indent="0">
              <a:buNone/>
            </a:pPr>
            <a:r>
              <a:rPr lang="en-US" sz="2400" dirty="0">
                <a:solidFill>
                  <a:srgbClr val="000000"/>
                </a:solidFill>
                <a:latin typeface="Arial" panose="020B0604020202020204" pitchFamily="34" charset="0"/>
                <a:cs typeface="Arial" panose="020B0604020202020204" pitchFamily="34" charset="0"/>
              </a:rPr>
              <a:t>New tax-increment tools reviewed included:</a:t>
            </a:r>
          </a:p>
          <a:p>
            <a:r>
              <a:rPr lang="en-US" sz="2400" dirty="0">
                <a:solidFill>
                  <a:srgbClr val="000000"/>
                </a:solidFill>
                <a:latin typeface="Arial" panose="020B0604020202020204" pitchFamily="34" charset="0"/>
                <a:cs typeface="Arial" panose="020B0604020202020204" pitchFamily="34" charset="0"/>
              </a:rPr>
              <a:t>Enhanced Infrastructure Financing Districts (EIFDs)</a:t>
            </a:r>
          </a:p>
          <a:p>
            <a:r>
              <a:rPr lang="en-US" sz="2400" dirty="0">
                <a:solidFill>
                  <a:srgbClr val="000000"/>
                </a:solidFill>
                <a:latin typeface="Arial" panose="020B0604020202020204" pitchFamily="34" charset="0"/>
                <a:cs typeface="Arial" panose="020B0604020202020204" pitchFamily="34" charset="0"/>
              </a:rPr>
              <a:t>Community Revitalization and Investment Authorities (CRIAs)</a:t>
            </a:r>
          </a:p>
          <a:p>
            <a:r>
              <a:rPr lang="en-US" sz="2400" dirty="0">
                <a:solidFill>
                  <a:srgbClr val="000000"/>
                </a:solidFill>
                <a:latin typeface="Arial" panose="020B0604020202020204" pitchFamily="34" charset="0"/>
                <a:cs typeface="Arial" panose="020B0604020202020204" pitchFamily="34" charset="0"/>
              </a:rPr>
              <a:t>Affordable Housing Authorities (AHAs)</a:t>
            </a:r>
          </a:p>
          <a:p>
            <a:r>
              <a:rPr lang="en-US" sz="2400" dirty="0">
                <a:solidFill>
                  <a:srgbClr val="000000"/>
                </a:solidFill>
                <a:latin typeface="Arial" panose="020B0604020202020204" pitchFamily="34" charset="0"/>
                <a:cs typeface="Arial" panose="020B0604020202020204" pitchFamily="34" charset="0"/>
              </a:rPr>
              <a:t>Neighborhood Infill and Transit Improvement Act (NIFTIs)</a:t>
            </a:r>
          </a:p>
          <a:p>
            <a:pPr>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all tools that were created after RDAs were dissolved</a:t>
            </a:r>
          </a:p>
          <a:p>
            <a:pPr marL="0" indent="0">
              <a:buNone/>
            </a:pPr>
            <a:r>
              <a:rPr lang="en-US" sz="2400" dirty="0">
                <a:solidFill>
                  <a:srgbClr val="000000"/>
                </a:solidFill>
                <a:latin typeface="Arial" panose="020B0604020202020204" pitchFamily="34" charset="0"/>
                <a:cs typeface="Arial" panose="020B0604020202020204" pitchFamily="34" charset="0"/>
              </a:rPr>
              <a:t>Local representatives at the hearing said that these new tools have not been used very much yet for several reasons, including:</a:t>
            </a:r>
          </a:p>
          <a:p>
            <a:r>
              <a:rPr lang="en-US" sz="2400" dirty="0">
                <a:solidFill>
                  <a:srgbClr val="000000"/>
                </a:solidFill>
                <a:latin typeface="Arial" panose="020B0604020202020204" pitchFamily="34" charset="0"/>
                <a:cs typeface="Arial" panose="020B0604020202020204" pitchFamily="34" charset="0"/>
              </a:rPr>
              <a:t>many cities no longer have knowledgeable staff on hand to help set up these new tools, and </a:t>
            </a:r>
          </a:p>
          <a:p>
            <a:r>
              <a:rPr lang="en-US" sz="2400" dirty="0">
                <a:solidFill>
                  <a:srgbClr val="000000"/>
                </a:solidFill>
                <a:latin typeface="Arial" panose="020B0604020202020204" pitchFamily="34" charset="0"/>
                <a:cs typeface="Arial" panose="020B0604020202020204" pitchFamily="34" charset="0"/>
              </a:rPr>
              <a:t>some cities are just starting to look at these tools to figure out which one would best fit their needs</a:t>
            </a:r>
          </a:p>
          <a:p>
            <a:pPr marL="0" indent="0">
              <a:buNone/>
            </a:pPr>
            <a:r>
              <a:rPr lang="en-US" sz="2400" dirty="0">
                <a:solidFill>
                  <a:srgbClr val="000000"/>
                </a:solidFill>
                <a:latin typeface="Arial" panose="020B0604020202020204" pitchFamily="34" charset="0"/>
                <a:cs typeface="Arial" panose="020B0604020202020204" pitchFamily="34" charset="0"/>
              </a:rPr>
              <a:t>Bottom line: Concept may have a chance with targeted uses and a new Governor</a:t>
            </a:r>
          </a:p>
          <a:p>
            <a:pPr marL="0" indent="0">
              <a:buNone/>
            </a:pPr>
            <a:r>
              <a:rPr lang="en-US" sz="2400" b="1" dirty="0">
                <a:solidFill>
                  <a:srgbClr val="000000"/>
                </a:solidFill>
                <a:latin typeface="Arial" panose="020B0604020202020204" pitchFamily="34" charset="0"/>
                <a:cs typeface="Arial" panose="020B0604020202020204" pitchFamily="34" charset="0"/>
              </a:rPr>
              <a:t>SUPPORT IN CONCEPT - DIED IN COMMITTEE </a:t>
            </a:r>
          </a:p>
          <a:p>
            <a:endParaRPr lang="en-US" sz="800" dirty="0">
              <a:solidFill>
                <a:srgbClr val="000000"/>
              </a:solidFill>
            </a:endParaRPr>
          </a:p>
        </p:txBody>
      </p:sp>
    </p:spTree>
    <p:extLst>
      <p:ext uri="{BB962C8B-B14F-4D97-AF65-F5344CB8AC3E}">
        <p14:creationId xmlns:p14="http://schemas.microsoft.com/office/powerpoint/2010/main" val="6209871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fontScale="90000"/>
          </a:bodyPr>
          <a:lstStyle/>
          <a:p>
            <a:pPr algn="ctr"/>
            <a:r>
              <a:rPr lang="en-US" sz="3700" dirty="0">
                <a:solidFill>
                  <a:srgbClr val="FFFFFF"/>
                </a:solidFill>
                <a:latin typeface="Arial" panose="020B0604020202020204" pitchFamily="34" charset="0"/>
                <a:cs typeface="Arial" panose="020B0604020202020204" pitchFamily="34" charset="0"/>
              </a:rPr>
              <a:t>SB 827 (Wiener) </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Overriding Zoning Authority Near Transit</a:t>
            </a:r>
          </a:p>
        </p:txBody>
      </p:sp>
      <p:sp>
        <p:nvSpPr>
          <p:cNvPr id="3" name="Content Placeholder 2"/>
          <p:cNvSpPr>
            <a:spLocks noGrp="1"/>
          </p:cNvSpPr>
          <p:nvPr>
            <p:ph idx="1"/>
          </p:nvPr>
        </p:nvSpPr>
        <p:spPr>
          <a:xfrm>
            <a:off x="4676275" y="266699"/>
            <a:ext cx="7385549" cy="6577013"/>
          </a:xfrm>
        </p:spPr>
        <p:txBody>
          <a:bodyPr anchor="ctr">
            <a:normAutofit/>
          </a:bodyPr>
          <a:lstStyle/>
          <a:p>
            <a:r>
              <a:rPr lang="en-US" sz="2400" dirty="0">
                <a:latin typeface="Arial" panose="020B0604020202020204" pitchFamily="34" charset="0"/>
                <a:cs typeface="Arial" panose="020B0604020202020204" pitchFamily="34" charset="0"/>
              </a:rPr>
              <a:t>Would have authorized a transit-rich housing project to receive a transit-rich housing bonus</a:t>
            </a:r>
          </a:p>
          <a:p>
            <a:r>
              <a:rPr lang="en-US" sz="2400" dirty="0">
                <a:latin typeface="Arial" panose="020B0604020202020204" pitchFamily="34" charset="0"/>
                <a:cs typeface="Arial" panose="020B0604020202020204" pitchFamily="34" charset="0"/>
              </a:rPr>
              <a:t>Would have defined a transit-rich housing project as a residential development project the parcels of which are all within a </a:t>
            </a:r>
            <a:r>
              <a:rPr lang="en-US" sz="2400" baseline="30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mile radius of a major transit stop or a </a:t>
            </a:r>
            <a:r>
              <a:rPr lang="en-US" sz="2400" baseline="30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4</a:t>
            </a:r>
            <a:r>
              <a:rPr lang="en-US" sz="2400" dirty="0">
                <a:latin typeface="Arial" panose="020B0604020202020204" pitchFamily="34" charset="0"/>
                <a:cs typeface="Arial" panose="020B0604020202020204" pitchFamily="34" charset="0"/>
              </a:rPr>
              <a:t> mile radius of a high-quality transit corridor</a:t>
            </a:r>
          </a:p>
          <a:p>
            <a:pPr marL="0" indent="0">
              <a:buNone/>
            </a:pPr>
            <a:r>
              <a:rPr lang="en-US" sz="2400" dirty="0">
                <a:latin typeface="Arial" panose="020B0604020202020204" pitchFamily="34" charset="0"/>
                <a:cs typeface="Arial" panose="020B0604020202020204" pitchFamily="34" charset="0"/>
              </a:rPr>
              <a:t>As killed in committee, would have exempted a project awarded a housing opportunity bonus from various requirements, including:</a:t>
            </a:r>
          </a:p>
          <a:p>
            <a:r>
              <a:rPr lang="en-US" sz="2400" dirty="0">
                <a:latin typeface="Arial" panose="020B0604020202020204" pitchFamily="34" charset="0"/>
                <a:cs typeface="Arial" panose="020B0604020202020204" pitchFamily="34" charset="0"/>
              </a:rPr>
              <a:t>maximum controls on residential density or floor area ratio</a:t>
            </a:r>
          </a:p>
          <a:p>
            <a:r>
              <a:rPr lang="en-US" sz="2400" dirty="0">
                <a:latin typeface="Arial" panose="020B0604020202020204" pitchFamily="34" charset="0"/>
                <a:cs typeface="Arial" panose="020B0604020202020204" pitchFamily="34" charset="0"/>
              </a:rPr>
              <a:t>minimum automobile parking requirements</a:t>
            </a:r>
          </a:p>
          <a:p>
            <a:r>
              <a:rPr lang="en-US" sz="2400" dirty="0">
                <a:latin typeface="Arial" panose="020B0604020202020204" pitchFamily="34" charset="0"/>
                <a:cs typeface="Arial" panose="020B0604020202020204" pitchFamily="34" charset="0"/>
              </a:rPr>
              <a:t>design standards that restrict the applicant’s ability to construct the maximum number of units consistent with any applicable building code</a:t>
            </a:r>
          </a:p>
          <a:p>
            <a:r>
              <a:rPr lang="en-US" sz="2400" dirty="0">
                <a:latin typeface="Arial" panose="020B0604020202020204" pitchFamily="34" charset="0"/>
                <a:cs typeface="Arial" panose="020B0604020202020204" pitchFamily="34" charset="0"/>
              </a:rPr>
              <a:t>and maximum height limitations</a:t>
            </a:r>
          </a:p>
        </p:txBody>
      </p:sp>
    </p:spTree>
    <p:extLst>
      <p:ext uri="{BB962C8B-B14F-4D97-AF65-F5344CB8AC3E}">
        <p14:creationId xmlns:p14="http://schemas.microsoft.com/office/powerpoint/2010/main" val="10344026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fontScale="90000"/>
          </a:bodyPr>
          <a:lstStyle/>
          <a:p>
            <a:pPr algn="ctr"/>
            <a:r>
              <a:rPr lang="en-US" sz="3700" dirty="0">
                <a:solidFill>
                  <a:srgbClr val="FFFFFF"/>
                </a:solidFill>
                <a:latin typeface="Arial" panose="020B0604020202020204" pitchFamily="34" charset="0"/>
                <a:cs typeface="Arial" panose="020B0604020202020204" pitchFamily="34" charset="0"/>
              </a:rPr>
              <a:t>SB 827 (Wiener) </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Overriding Zoning Authority Near Transit - continued</a:t>
            </a:r>
          </a:p>
        </p:txBody>
      </p:sp>
      <p:sp>
        <p:nvSpPr>
          <p:cNvPr id="3" name="Content Placeholder 2"/>
          <p:cNvSpPr>
            <a:spLocks noGrp="1"/>
          </p:cNvSpPr>
          <p:nvPr>
            <p:ph idx="1"/>
          </p:nvPr>
        </p:nvSpPr>
        <p:spPr>
          <a:xfrm>
            <a:off x="4587333" y="9525"/>
            <a:ext cx="6914105" cy="6834188"/>
          </a:xfrm>
        </p:spPr>
        <p:txBody>
          <a:bodyPr anchor="ctr">
            <a:noAutofit/>
          </a:bodyPr>
          <a:lstStyle/>
          <a:p>
            <a:r>
              <a:rPr lang="en-US" sz="2000" dirty="0">
                <a:latin typeface="Arial" panose="020B0604020202020204" pitchFamily="34" charset="0"/>
                <a:cs typeface="Arial" panose="020B0604020202020204" pitchFamily="34" charset="0"/>
              </a:rPr>
              <a:t>Eliminated the original 85-foot height requirement for projects in every community near transit but retained mandatory heights of 45-55 feet</a:t>
            </a:r>
          </a:p>
          <a:p>
            <a:r>
              <a:rPr lang="en-US" sz="2000" dirty="0">
                <a:latin typeface="Arial" panose="020B0604020202020204" pitchFamily="34" charset="0"/>
                <a:cs typeface="Arial" panose="020B0604020202020204" pitchFamily="34" charset="0"/>
              </a:rPr>
              <a:t>Would have added significant complexity and unexplained new terms and processes</a:t>
            </a:r>
          </a:p>
          <a:p>
            <a:pPr marL="0" indent="0">
              <a:buNone/>
            </a:pPr>
            <a:r>
              <a:rPr lang="en-US" sz="2000" b="1" dirty="0">
                <a:latin typeface="Arial" panose="020B0604020202020204" pitchFamily="34" charset="0"/>
                <a:cs typeface="Arial" panose="020B0604020202020204" pitchFamily="34" charset="0"/>
              </a:rPr>
              <a:t>APA California would have supported:</a:t>
            </a:r>
          </a:p>
          <a:p>
            <a:r>
              <a:rPr lang="en-US" sz="2000" b="1" dirty="0">
                <a:latin typeface="Arial" panose="020B0604020202020204" pitchFamily="34" charset="0"/>
                <a:cs typeface="Arial" panose="020B0604020202020204" pitchFamily="34" charset="0"/>
              </a:rPr>
              <a:t>Revising existing planning and Transit Oriented Development laws to increase density and affordability requirements near transit stops </a:t>
            </a:r>
          </a:p>
          <a:p>
            <a:pPr>
              <a:buFont typeface="Courier New" panose="02070309020205020404" pitchFamily="49" charset="0"/>
              <a:buChar char="o"/>
            </a:pPr>
            <a:r>
              <a:rPr lang="en-US" sz="2000" b="1" dirty="0">
                <a:latin typeface="Arial" panose="020B0604020202020204" pitchFamily="34" charset="0"/>
                <a:cs typeface="Arial" panose="020B0604020202020204" pitchFamily="34" charset="0"/>
              </a:rPr>
              <a:t>by requiring a </a:t>
            </a:r>
            <a:r>
              <a:rPr lang="en-US" sz="2000" b="1" u="sng" dirty="0">
                <a:latin typeface="Arial" panose="020B0604020202020204" pitchFamily="34" charset="0"/>
                <a:cs typeface="Arial" panose="020B0604020202020204" pitchFamily="34" charset="0"/>
              </a:rPr>
              <a:t>minimum</a:t>
            </a:r>
            <a:r>
              <a:rPr lang="en-US" sz="2000" b="1" dirty="0">
                <a:latin typeface="Arial" panose="020B0604020202020204" pitchFamily="34" charset="0"/>
                <a:cs typeface="Arial" panose="020B0604020202020204" pitchFamily="34" charset="0"/>
              </a:rPr>
              <a:t> density and affordability standard </a:t>
            </a:r>
            <a:r>
              <a:rPr lang="en-US" sz="2000" b="1" u="sng" dirty="0">
                <a:latin typeface="Arial" panose="020B0604020202020204" pitchFamily="34" charset="0"/>
                <a:cs typeface="Arial" panose="020B0604020202020204" pitchFamily="34" charset="0"/>
              </a:rPr>
              <a:t>on vacant and redeveloping properties </a:t>
            </a:r>
            <a:r>
              <a:rPr lang="en-US" sz="2000" b="1" dirty="0">
                <a:latin typeface="Arial" panose="020B0604020202020204" pitchFamily="34" charset="0"/>
                <a:cs typeface="Arial" panose="020B0604020202020204" pitchFamily="34" charset="0"/>
              </a:rPr>
              <a:t>– </a:t>
            </a:r>
          </a:p>
          <a:p>
            <a:pPr>
              <a:buFont typeface="Courier New" panose="02070309020205020404" pitchFamily="49" charset="0"/>
              <a:buChar char="o"/>
            </a:pPr>
            <a:r>
              <a:rPr lang="en-US" sz="2000" b="1" dirty="0">
                <a:latin typeface="Arial" panose="020B0604020202020204" pitchFamily="34" charset="0"/>
                <a:cs typeface="Arial" panose="020B0604020202020204" pitchFamily="34" charset="0"/>
              </a:rPr>
              <a:t>and allowing each jurisdiction to figure out how best to meet those minimums</a:t>
            </a:r>
          </a:p>
          <a:p>
            <a:r>
              <a:rPr lang="en-US" sz="2000" b="1" dirty="0">
                <a:latin typeface="Arial" panose="020B0604020202020204" pitchFamily="34" charset="0"/>
                <a:cs typeface="Arial" panose="020B0604020202020204" pitchFamily="34" charset="0"/>
              </a:rPr>
              <a:t>Appropriate protections for existing housing must also be part of that process</a:t>
            </a:r>
            <a:endParaRPr lang="en-US" sz="2000" dirty="0">
              <a:latin typeface="Arial" panose="020B0604020202020204" pitchFamily="34" charset="0"/>
              <a:cs typeface="Arial" panose="020B0604020202020204" pitchFamily="34" charset="0"/>
            </a:endParaRPr>
          </a:p>
          <a:p>
            <a:pPr marL="0" indent="0">
              <a:buNone/>
            </a:pPr>
            <a:r>
              <a:rPr lang="en-US" sz="2000" b="1" dirty="0">
                <a:solidFill>
                  <a:srgbClr val="0070C0"/>
                </a:solidFill>
                <a:latin typeface="Arial" panose="020B0604020202020204" pitchFamily="34" charset="0"/>
                <a:cs typeface="Arial" panose="020B0604020202020204" pitchFamily="34" charset="0"/>
              </a:rPr>
              <a:t>THIS WILL BE BACK</a:t>
            </a:r>
            <a:r>
              <a:rPr lang="en-US" sz="2000" dirty="0">
                <a:latin typeface="Arial" panose="020B0604020202020204" pitchFamily="34" charset="0"/>
                <a:cs typeface="Arial" panose="020B0604020202020204" pitchFamily="34" charset="0"/>
              </a:rPr>
              <a:t>.</a:t>
            </a:r>
          </a:p>
          <a:p>
            <a:pPr marL="0" indent="0">
              <a:buNone/>
            </a:pPr>
            <a:r>
              <a:rPr lang="en-US" sz="2000" b="1" dirty="0">
                <a:latin typeface="Arial" panose="020B0604020202020204" pitchFamily="34" charset="0"/>
                <a:cs typeface="Arial" panose="020B0604020202020204" pitchFamily="34" charset="0"/>
              </a:rPr>
              <a:t>OPPOSE - DIED IN COMMITTEE </a:t>
            </a:r>
          </a:p>
        </p:txBody>
      </p:sp>
    </p:spTree>
    <p:extLst>
      <p:ext uri="{BB962C8B-B14F-4D97-AF65-F5344CB8AC3E}">
        <p14:creationId xmlns:p14="http://schemas.microsoft.com/office/powerpoint/2010/main" val="1590017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ctr"/>
            <a:r>
              <a:rPr lang="en-US" sz="4000" b="1" dirty="0">
                <a:solidFill>
                  <a:schemeClr val="accent1"/>
                </a:solidFill>
                <a:latin typeface="Arial" panose="020B0604020202020204" pitchFamily="34" charset="0"/>
                <a:cs typeface="Arial" panose="020B0604020202020204" pitchFamily="34" charset="0"/>
              </a:rPr>
              <a:t>Accessory Dwelling Unit Bills </a:t>
            </a:r>
            <a:br>
              <a:rPr lang="en-US" sz="4000" i="1" dirty="0">
                <a:solidFill>
                  <a:schemeClr val="accent1"/>
                </a:solidFill>
                <a:latin typeface="Arial" panose="020B0604020202020204" pitchFamily="34" charset="0"/>
                <a:cs typeface="Arial" panose="020B0604020202020204" pitchFamily="34" charset="0"/>
              </a:rPr>
            </a:br>
            <a:br>
              <a:rPr lang="en-US" sz="4000" i="1" dirty="0">
                <a:solidFill>
                  <a:schemeClr val="accent1"/>
                </a:solidFill>
                <a:latin typeface="Arial" panose="020B0604020202020204" pitchFamily="34" charset="0"/>
                <a:cs typeface="Arial" panose="020B0604020202020204" pitchFamily="34" charset="0"/>
              </a:rPr>
            </a:br>
            <a:r>
              <a:rPr lang="en-US" sz="4000" i="1" dirty="0">
                <a:solidFill>
                  <a:schemeClr val="accent1"/>
                </a:solidFill>
                <a:latin typeface="Arial" panose="020B0604020202020204" pitchFamily="34" charset="0"/>
                <a:cs typeface="Arial" panose="020B0604020202020204" pitchFamily="34" charset="0"/>
              </a:rPr>
              <a:t>APA California's Position on ADUs </a:t>
            </a:r>
            <a:endParaRPr lang="en-US" sz="4000" dirty="0">
              <a:solidFill>
                <a:schemeClr val="accent1"/>
              </a:solidFill>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320040"/>
            <a:ext cx="6894405" cy="6217920"/>
          </a:xfrm>
        </p:spPr>
        <p:txBody>
          <a:bodyPr anchor="ctr">
            <a:noAutofit/>
          </a:bodyPr>
          <a:lstStyle/>
          <a:p>
            <a:r>
              <a:rPr lang="en-US" sz="1600" b="1" dirty="0">
                <a:solidFill>
                  <a:schemeClr val="accent1"/>
                </a:solidFill>
                <a:latin typeface="Arial" charset="0"/>
                <a:ea typeface="Arial" charset="0"/>
                <a:cs typeface="Arial" charset="0"/>
              </a:rPr>
              <a:t>APA California Supports:</a:t>
            </a:r>
          </a:p>
          <a:p>
            <a:pPr lvl="1"/>
            <a:r>
              <a:rPr lang="en-US" sz="1600" dirty="0">
                <a:latin typeface="Arial" charset="0"/>
                <a:ea typeface="Arial" charset="0"/>
                <a:cs typeface="Arial" charset="0"/>
              </a:rPr>
              <a:t>ADUs as an important source of housing to help combat the housing crisis</a:t>
            </a:r>
          </a:p>
          <a:p>
            <a:pPr lvl="1"/>
            <a:r>
              <a:rPr lang="en-US" sz="1600" dirty="0">
                <a:latin typeface="Arial" charset="0"/>
                <a:ea typeface="Arial" charset="0"/>
                <a:cs typeface="Arial" charset="0"/>
              </a:rPr>
              <a:t>Standards that encourage the development of ADUs</a:t>
            </a:r>
          </a:p>
          <a:p>
            <a:pPr lvl="1"/>
            <a:r>
              <a:rPr lang="en-US" sz="1600" b="1" dirty="0">
                <a:latin typeface="Arial" charset="0"/>
                <a:ea typeface="Arial" charset="0"/>
                <a:cs typeface="Arial" charset="0"/>
              </a:rPr>
              <a:t>Time</a:t>
            </a:r>
            <a:r>
              <a:rPr lang="en-US" sz="1600" dirty="0">
                <a:latin typeface="Arial" charset="0"/>
                <a:ea typeface="Arial" charset="0"/>
                <a:cs typeface="Arial" charset="0"/>
              </a:rPr>
              <a:t> to allow jurisdictions to implement recent changes </a:t>
            </a:r>
          </a:p>
          <a:p>
            <a:r>
              <a:rPr lang="en-US" sz="1600" b="1" dirty="0">
                <a:solidFill>
                  <a:schemeClr val="accent1"/>
                </a:solidFill>
                <a:latin typeface="Arial" charset="0"/>
                <a:ea typeface="Arial" charset="0"/>
                <a:cs typeface="Arial" charset="0"/>
              </a:rPr>
              <a:t>Legislative Platform Statement: </a:t>
            </a:r>
          </a:p>
          <a:p>
            <a:pPr marL="0" indent="0">
              <a:buNone/>
            </a:pPr>
            <a:r>
              <a:rPr lang="en-US" sz="1600" i="1" dirty="0">
                <a:solidFill>
                  <a:schemeClr val="tx2"/>
                </a:solidFill>
                <a:latin typeface="Arial" charset="0"/>
                <a:ea typeface="Arial" charset="0"/>
                <a:cs typeface="Arial" charset="0"/>
              </a:rPr>
              <a:t>	</a:t>
            </a:r>
            <a:r>
              <a:rPr lang="en-US" sz="1400" i="1" dirty="0">
                <a:latin typeface="Arial" charset="0"/>
                <a:ea typeface="Arial" charset="0"/>
                <a:cs typeface="Arial" charset="0"/>
              </a:rPr>
              <a:t>“</a:t>
            </a:r>
            <a:r>
              <a:rPr lang="en-US" sz="1400" dirty="0">
                <a:latin typeface="Arial" charset="0"/>
                <a:ea typeface="Arial" charset="0"/>
                <a:cs typeface="Arial" charset="0"/>
              </a:rPr>
              <a:t>Support the expanded development of accessory dwelling units (ADU’s) 	through relaxed development standards and fees that balance the needs 	of future and current neighborhood stakeholders and service needs, while 	preserving local options to mandate owner occupancy and limit short term 	rentals.”</a:t>
            </a:r>
          </a:p>
          <a:p>
            <a:r>
              <a:rPr lang="en-US" sz="1600" b="1" dirty="0">
                <a:solidFill>
                  <a:schemeClr val="accent1"/>
                </a:solidFill>
                <a:latin typeface="Arial" charset="0"/>
                <a:ea typeface="Arial" charset="0"/>
                <a:cs typeface="Arial" charset="0"/>
              </a:rPr>
              <a:t>APA California Opposes:</a:t>
            </a:r>
          </a:p>
          <a:p>
            <a:pPr lvl="1"/>
            <a:r>
              <a:rPr lang="en-US" sz="1600" dirty="0">
                <a:latin typeface="Arial" charset="0"/>
                <a:ea typeface="Arial" charset="0"/>
                <a:cs typeface="Arial" charset="0"/>
              </a:rPr>
              <a:t>Changes that are not functional/create unintended consequences </a:t>
            </a:r>
          </a:p>
          <a:p>
            <a:pPr lvl="1"/>
            <a:r>
              <a:rPr lang="en-US" sz="1600" dirty="0">
                <a:latin typeface="Arial" charset="0"/>
                <a:ea typeface="Arial" charset="0"/>
                <a:cs typeface="Arial" charset="0"/>
              </a:rPr>
              <a:t>One size fits all requirements that may not work in every jurisdiction</a:t>
            </a:r>
          </a:p>
          <a:p>
            <a:pPr lvl="1"/>
            <a:r>
              <a:rPr lang="en-US" sz="1600" dirty="0">
                <a:latin typeface="Arial" charset="0"/>
                <a:ea typeface="Arial" charset="0"/>
                <a:cs typeface="Arial" charset="0"/>
              </a:rPr>
              <a:t>Annual new requirements that haven't allowed for time to assess the impacts or recent changes </a:t>
            </a:r>
          </a:p>
          <a:p>
            <a:pPr lvl="1"/>
            <a:r>
              <a:rPr lang="en-US" sz="1600" dirty="0">
                <a:latin typeface="Arial" charset="0"/>
                <a:ea typeface="Arial" charset="0"/>
                <a:cs typeface="Arial" charset="0"/>
              </a:rPr>
              <a:t>Lack of a holistic approach to achieve both the goals of providing more housing and well-planned communities – these goals can and should be achieved simultaneously							</a:t>
            </a:r>
          </a:p>
        </p:txBody>
      </p:sp>
    </p:spTree>
    <p:extLst>
      <p:ext uri="{BB962C8B-B14F-4D97-AF65-F5344CB8AC3E}">
        <p14:creationId xmlns:p14="http://schemas.microsoft.com/office/powerpoint/2010/main" val="10410089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ctr"/>
            <a:r>
              <a:rPr lang="en-US" sz="4000" b="1" dirty="0">
                <a:solidFill>
                  <a:schemeClr val="accent1"/>
                </a:solidFill>
                <a:latin typeface="Arial" panose="020B0604020202020204" pitchFamily="34" charset="0"/>
                <a:cs typeface="Arial" panose="020B0604020202020204" pitchFamily="34" charset="0"/>
              </a:rPr>
              <a:t>AB 2890 (Ting) </a:t>
            </a:r>
            <a:br>
              <a:rPr lang="en-US" sz="4000" b="1" dirty="0">
                <a:solidFill>
                  <a:schemeClr val="accent1"/>
                </a:solidFill>
                <a:latin typeface="Arial" panose="020B0604020202020204" pitchFamily="34" charset="0"/>
                <a:cs typeface="Arial" panose="020B0604020202020204" pitchFamily="34" charset="0"/>
              </a:rPr>
            </a:br>
            <a:r>
              <a:rPr lang="en-US" sz="4000" b="1" dirty="0">
                <a:solidFill>
                  <a:schemeClr val="accent1"/>
                </a:solidFill>
                <a:latin typeface="Arial" panose="020B0604020202020204" pitchFamily="34" charset="0"/>
                <a:cs typeface="Arial" panose="020B0604020202020204" pitchFamily="34" charset="0"/>
              </a:rPr>
              <a:t>and </a:t>
            </a:r>
            <a:br>
              <a:rPr lang="en-US" sz="4000" b="1" dirty="0">
                <a:solidFill>
                  <a:schemeClr val="accent1"/>
                </a:solidFill>
                <a:latin typeface="Arial" panose="020B0604020202020204" pitchFamily="34" charset="0"/>
                <a:cs typeface="Arial" panose="020B0604020202020204" pitchFamily="34" charset="0"/>
              </a:rPr>
            </a:br>
            <a:r>
              <a:rPr lang="en-US" sz="4000" b="1" dirty="0">
                <a:solidFill>
                  <a:schemeClr val="accent1"/>
                </a:solidFill>
                <a:latin typeface="Arial" panose="020B0604020202020204" pitchFamily="34" charset="0"/>
                <a:cs typeface="Arial" panose="020B0604020202020204" pitchFamily="34" charset="0"/>
              </a:rPr>
              <a:t>SB 1469 (Skinner)</a:t>
            </a:r>
            <a:br>
              <a:rPr lang="en-US" sz="4000" dirty="0">
                <a:solidFill>
                  <a:schemeClr val="accent1"/>
                </a:solidFill>
                <a:latin typeface="Arial" panose="020B0604020202020204" pitchFamily="34" charset="0"/>
                <a:cs typeface="Arial" panose="020B0604020202020204" pitchFamily="34" charset="0"/>
              </a:rPr>
            </a:br>
            <a:br>
              <a:rPr lang="en-US" sz="4000" dirty="0">
                <a:solidFill>
                  <a:schemeClr val="accent1"/>
                </a:solidFill>
                <a:latin typeface="Arial" panose="020B0604020202020204" pitchFamily="34" charset="0"/>
                <a:cs typeface="Arial" panose="020B0604020202020204" pitchFamily="34" charset="0"/>
              </a:rPr>
            </a:br>
            <a:r>
              <a:rPr lang="en-US" sz="4000" dirty="0">
                <a:solidFill>
                  <a:schemeClr val="accent1"/>
                </a:solidFill>
                <a:latin typeface="Arial" panose="020B0604020202020204" pitchFamily="34" charset="0"/>
                <a:cs typeface="Arial" panose="020B0604020202020204" pitchFamily="34" charset="0"/>
              </a:rPr>
              <a:t>Major ADU Changes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320040"/>
            <a:ext cx="6894405" cy="6217920"/>
          </a:xfrm>
        </p:spPr>
        <p:txBody>
          <a:bodyPr anchor="ctr">
            <a:normAutofit lnSpcReduction="10000"/>
          </a:bodyPr>
          <a:lstStyle/>
          <a:p>
            <a:pPr marL="0" indent="0">
              <a:buNone/>
            </a:pPr>
            <a:endParaRPr lang="en-US" sz="1800" b="1" cap="all" dirty="0">
              <a:latin typeface="Arial" charset="0"/>
              <a:ea typeface="Arial" charset="0"/>
              <a:cs typeface="Arial" charset="0"/>
            </a:endParaRPr>
          </a:p>
          <a:p>
            <a:pPr marL="0" indent="0">
              <a:buNone/>
            </a:pPr>
            <a:r>
              <a:rPr lang="en-US" sz="1800" b="1" cap="all" dirty="0">
                <a:latin typeface="Arial" charset="0"/>
                <a:ea typeface="Arial" charset="0"/>
                <a:cs typeface="Arial" charset="0"/>
              </a:rPr>
              <a:t>Various permitting changes</a:t>
            </a:r>
            <a:r>
              <a:rPr lang="en-US" sz="1800" cap="all" dirty="0">
                <a:latin typeface="Arial" charset="0"/>
                <a:ea typeface="Arial" charset="0"/>
                <a:cs typeface="Arial" charset="0"/>
              </a:rPr>
              <a:t> </a:t>
            </a:r>
            <a:endParaRPr lang="en-US" sz="1800" dirty="0">
              <a:latin typeface="Arial" charset="0"/>
              <a:ea typeface="Arial" charset="0"/>
              <a:cs typeface="Arial" charset="0"/>
            </a:endParaRPr>
          </a:p>
          <a:p>
            <a:pPr lvl="0"/>
            <a:r>
              <a:rPr lang="en-US" sz="1800" b="1" dirty="0">
                <a:latin typeface="Arial" charset="0"/>
                <a:ea typeface="Arial" charset="0"/>
                <a:cs typeface="Arial" charset="0"/>
              </a:rPr>
              <a:t>Mandated that ADUs and JADUs be allowed on the same lot </a:t>
            </a:r>
            <a:r>
              <a:rPr lang="mr-IN" sz="1800" b="1" dirty="0">
                <a:latin typeface="Arial" charset="0"/>
                <a:ea typeface="Arial" charset="0"/>
                <a:cs typeface="Arial" charset="0"/>
              </a:rPr>
              <a:t>–</a:t>
            </a:r>
            <a:r>
              <a:rPr lang="en-US" sz="1800" b="1" dirty="0">
                <a:latin typeface="Arial" charset="0"/>
                <a:ea typeface="Arial" charset="0"/>
                <a:cs typeface="Arial" charset="0"/>
              </a:rPr>
              <a:t> bills were not clear however how many must be allowed of each (attached, new stand alone and JADUs??)</a:t>
            </a:r>
          </a:p>
          <a:p>
            <a:pPr lvl="0"/>
            <a:r>
              <a:rPr lang="en-US" sz="1800" b="1" dirty="0">
                <a:latin typeface="Arial" charset="0"/>
                <a:ea typeface="Arial" charset="0"/>
                <a:cs typeface="Arial" charset="0"/>
              </a:rPr>
              <a:t>By right ADUs in multi-family buildings in “unused” spaces as well as up to two detached ADUs </a:t>
            </a:r>
          </a:p>
          <a:p>
            <a:pPr lvl="0"/>
            <a:r>
              <a:rPr lang="en-US" sz="1800" b="1" dirty="0">
                <a:latin typeface="Arial" charset="0"/>
                <a:ea typeface="Arial" charset="0"/>
                <a:cs typeface="Arial" charset="0"/>
              </a:rPr>
              <a:t>Eliminated all floor area ratio lot coverage standards</a:t>
            </a:r>
          </a:p>
          <a:p>
            <a:pPr lvl="0"/>
            <a:r>
              <a:rPr lang="en-US" sz="1800" dirty="0">
                <a:latin typeface="Arial" charset="0"/>
                <a:ea typeface="Arial" charset="0"/>
                <a:cs typeface="Arial" charset="0"/>
              </a:rPr>
              <a:t>Prohibited local agencies from imposing height limits on ADUs of less than 16 feet and requires a local ordinance to allow an ADU of at least 800 square feet</a:t>
            </a:r>
          </a:p>
          <a:p>
            <a:pPr lvl="0"/>
            <a:r>
              <a:rPr lang="en-US" sz="1800" dirty="0">
                <a:latin typeface="Arial" charset="0"/>
                <a:ea typeface="Arial" charset="0"/>
                <a:cs typeface="Arial" charset="0"/>
              </a:rPr>
              <a:t>Required a local agency to act on a permit within 60 days</a:t>
            </a:r>
          </a:p>
          <a:p>
            <a:r>
              <a:rPr lang="en-US" sz="1800" dirty="0">
                <a:latin typeface="Arial" charset="0"/>
                <a:ea typeface="Arial" charset="0"/>
                <a:cs typeface="Arial" charset="0"/>
              </a:rPr>
              <a:t>Provided for flexibility on owner occupancy requirements - also only allowing verification of owner occupancy once a year, if desired</a:t>
            </a:r>
          </a:p>
          <a:p>
            <a:r>
              <a:rPr lang="en-US" sz="1800" dirty="0">
                <a:latin typeface="Arial" charset="0"/>
                <a:ea typeface="Arial" charset="0"/>
                <a:cs typeface="Arial" charset="0"/>
              </a:rPr>
              <a:t>Required local agencies to prohibit rentals of ADUs for terms shorter than 30 days </a:t>
            </a:r>
          </a:p>
          <a:p>
            <a:pPr marL="0" indent="0">
              <a:buNone/>
            </a:pPr>
            <a:r>
              <a:rPr lang="en-US" sz="1800" dirty="0">
                <a:latin typeface="Arial" charset="0"/>
                <a:ea typeface="Arial" charset="0"/>
                <a:cs typeface="Arial" charset="0"/>
              </a:rPr>
              <a:t>**Both bills originally restricted all fee authority </a:t>
            </a:r>
            <a:r>
              <a:rPr lang="mr-IN" sz="1800" dirty="0">
                <a:latin typeface="Arial" charset="0"/>
                <a:ea typeface="Arial" charset="0"/>
                <a:cs typeface="Arial" charset="0"/>
              </a:rPr>
              <a:t>–</a:t>
            </a:r>
            <a:r>
              <a:rPr lang="en-US" sz="1800" dirty="0">
                <a:latin typeface="Arial" charset="0"/>
                <a:ea typeface="Arial" charset="0"/>
                <a:cs typeface="Arial" charset="0"/>
              </a:rPr>
              <a:t> they would have  prohibited all fees, including impact fees, school district fees, connection fees, capacity charges, and any other fees levied by a local agency, school district, special district, or water corporation. However both removed that language and returned to existing law </a:t>
            </a:r>
          </a:p>
          <a:p>
            <a:pPr lvl="0"/>
            <a:endParaRPr lang="en-US" sz="1800" dirty="0"/>
          </a:p>
        </p:txBody>
      </p:sp>
    </p:spTree>
    <p:extLst>
      <p:ext uri="{BB962C8B-B14F-4D97-AF65-F5344CB8AC3E}">
        <p14:creationId xmlns:p14="http://schemas.microsoft.com/office/powerpoint/2010/main" val="332811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ctr"/>
            <a:r>
              <a:rPr lang="en-US" sz="4000" b="1" dirty="0">
                <a:solidFill>
                  <a:schemeClr val="accent1"/>
                </a:solidFill>
                <a:latin typeface="Arial" panose="020B0604020202020204" pitchFamily="34" charset="0"/>
                <a:cs typeface="Arial" panose="020B0604020202020204" pitchFamily="34" charset="0"/>
              </a:rPr>
              <a:t>SB 831 (Wieckowski)</a:t>
            </a:r>
            <a:br>
              <a:rPr lang="en-US" sz="4000" b="1" dirty="0">
                <a:solidFill>
                  <a:schemeClr val="accent1"/>
                </a:solidFill>
                <a:latin typeface="Arial" panose="020B0604020202020204" pitchFamily="34" charset="0"/>
                <a:cs typeface="Arial" panose="020B0604020202020204" pitchFamily="34" charset="0"/>
              </a:rPr>
            </a:br>
            <a:br>
              <a:rPr lang="en-US" sz="4000" b="1" dirty="0">
                <a:solidFill>
                  <a:schemeClr val="accent1"/>
                </a:solidFill>
                <a:latin typeface="Arial" panose="020B0604020202020204" pitchFamily="34" charset="0"/>
                <a:cs typeface="Arial" panose="020B0604020202020204" pitchFamily="34" charset="0"/>
              </a:rPr>
            </a:br>
            <a:r>
              <a:rPr lang="en-US" sz="4000" dirty="0">
                <a:solidFill>
                  <a:schemeClr val="accent1"/>
                </a:solidFill>
                <a:latin typeface="Arial" panose="020B0604020202020204" pitchFamily="34" charset="0"/>
                <a:cs typeface="Arial" panose="020B0604020202020204" pitchFamily="34" charset="0"/>
              </a:rPr>
              <a:t>Major ADU Changes</a:t>
            </a:r>
            <a:br>
              <a:rPr lang="en-US" sz="4000" dirty="0">
                <a:solidFill>
                  <a:schemeClr val="accent1"/>
                </a:solidFill>
                <a:latin typeface="Arial" panose="020B0604020202020204" pitchFamily="34" charset="0"/>
                <a:cs typeface="Arial" panose="020B0604020202020204" pitchFamily="34" charset="0"/>
              </a:rPr>
            </a:br>
            <a:endParaRPr lang="en-US" sz="4000" dirty="0">
              <a:solidFill>
                <a:schemeClr val="accent1"/>
              </a:solidFill>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320040"/>
            <a:ext cx="6894405" cy="6217920"/>
          </a:xfrm>
        </p:spPr>
        <p:txBody>
          <a:bodyPr anchor="ctr">
            <a:normAutofit/>
          </a:bodyPr>
          <a:lstStyle/>
          <a:p>
            <a:pPr marL="0" indent="0">
              <a:buNone/>
            </a:pPr>
            <a:r>
              <a:rPr lang="en-US" sz="1800" b="1" dirty="0">
                <a:latin typeface="Arial" charset="0"/>
                <a:ea typeface="Arial" charset="0"/>
                <a:cs typeface="Arial" charset="0"/>
              </a:rPr>
              <a:t>Generally contained most of the permitting requirements in AB 2890/SB 1469, however SB 831 had a few key differences: </a:t>
            </a:r>
          </a:p>
          <a:p>
            <a:r>
              <a:rPr lang="en-US" sz="1800" b="1" dirty="0">
                <a:latin typeface="Arial" charset="0"/>
                <a:ea typeface="Arial" charset="0"/>
                <a:cs typeface="Arial" charset="0"/>
              </a:rPr>
              <a:t>Removed owner-occupancy requirements completely </a:t>
            </a:r>
            <a:r>
              <a:rPr lang="en-US" sz="1800" dirty="0">
                <a:latin typeface="Arial" charset="0"/>
                <a:ea typeface="Arial" charset="0"/>
                <a:cs typeface="Arial" charset="0"/>
              </a:rPr>
              <a:t>-- without any affordability requirements, this could have allowed for-profit developers to rent out both the main dwelling and the accessory dwelling at whatever rent they chose 	</a:t>
            </a:r>
          </a:p>
          <a:p>
            <a:r>
              <a:rPr lang="en-US" sz="1800" dirty="0">
                <a:latin typeface="Arial" charset="0"/>
                <a:ea typeface="Arial" charset="0"/>
                <a:cs typeface="Arial" charset="0"/>
              </a:rPr>
              <a:t>Provided no restrictions of short term rentals of ADUs </a:t>
            </a:r>
          </a:p>
          <a:p>
            <a:r>
              <a:rPr lang="en-US" sz="1800" b="1" dirty="0">
                <a:latin typeface="Arial" charset="0"/>
                <a:ea typeface="Arial" charset="0"/>
                <a:cs typeface="Arial" charset="0"/>
              </a:rPr>
              <a:t>Required ordinances to designate areas where ADUs are NOT allowed based on preponderance of evidence of health/safety/fire risk, </a:t>
            </a:r>
            <a:r>
              <a:rPr lang="en-US" sz="1800" dirty="0">
                <a:latin typeface="Arial" charset="0"/>
                <a:ea typeface="Arial" charset="0"/>
                <a:cs typeface="Arial" charset="0"/>
              </a:rPr>
              <a:t>rather than existing law that allows local governments to designate areas where ADUs ARE allowed </a:t>
            </a:r>
          </a:p>
          <a:p>
            <a:r>
              <a:rPr lang="en-US" sz="1800" dirty="0">
                <a:latin typeface="Arial" charset="0"/>
                <a:ea typeface="Arial" charset="0"/>
                <a:cs typeface="Arial" charset="0"/>
              </a:rPr>
              <a:t>Eliminated the ability to require replacement of existing parking spaces in a garage conversion, which would result in a loss of all off-street parking spaces for both the primary residence and the ADU (and potential JADU) </a:t>
            </a:r>
          </a:p>
          <a:p>
            <a:r>
              <a:rPr lang="en-US" sz="1800" dirty="0">
                <a:latin typeface="Arial" charset="0"/>
                <a:ea typeface="Arial" charset="0"/>
                <a:cs typeface="Arial" charset="0"/>
              </a:rPr>
              <a:t>Prohibited a setback requirement for an existing area or structure that is converted to an ADU, and limited any setback requirement to three feet for an ADU that is not converted from an existing structure</a:t>
            </a:r>
          </a:p>
          <a:p>
            <a:endParaRPr lang="en-US" sz="1800" dirty="0">
              <a:latin typeface="Arial" charset="0"/>
              <a:ea typeface="Arial" charset="0"/>
              <a:cs typeface="Arial" charset="0"/>
            </a:endParaRPr>
          </a:p>
        </p:txBody>
      </p:sp>
    </p:spTree>
    <p:extLst>
      <p:ext uri="{BB962C8B-B14F-4D97-AF65-F5344CB8AC3E}">
        <p14:creationId xmlns:p14="http://schemas.microsoft.com/office/powerpoint/2010/main" val="11585877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ctr"/>
            <a:r>
              <a:rPr lang="en-US" sz="4000" b="1" dirty="0">
                <a:solidFill>
                  <a:schemeClr val="accent1"/>
                </a:solidFill>
                <a:latin typeface="Arial" panose="020B0604020202020204" pitchFamily="34" charset="0"/>
                <a:cs typeface="Arial" panose="020B0604020202020204" pitchFamily="34" charset="0"/>
              </a:rPr>
              <a:t>SB 831 (Wieckowski)</a:t>
            </a:r>
            <a:br>
              <a:rPr lang="en-US" sz="4000" b="1" dirty="0">
                <a:solidFill>
                  <a:schemeClr val="accent1"/>
                </a:solidFill>
                <a:latin typeface="Arial" panose="020B0604020202020204" pitchFamily="34" charset="0"/>
                <a:cs typeface="Arial" panose="020B0604020202020204" pitchFamily="34" charset="0"/>
              </a:rPr>
            </a:br>
            <a:br>
              <a:rPr lang="en-US" sz="4000" b="1" dirty="0">
                <a:solidFill>
                  <a:schemeClr val="accent1"/>
                </a:solidFill>
                <a:latin typeface="Arial" panose="020B0604020202020204" pitchFamily="34" charset="0"/>
                <a:cs typeface="Arial" panose="020B0604020202020204" pitchFamily="34" charset="0"/>
              </a:rPr>
            </a:br>
            <a:r>
              <a:rPr lang="en-US" sz="4000" dirty="0">
                <a:solidFill>
                  <a:schemeClr val="accent1"/>
                </a:solidFill>
                <a:latin typeface="Arial" panose="020B0604020202020204" pitchFamily="34" charset="0"/>
                <a:cs typeface="Arial" panose="020B0604020202020204" pitchFamily="34" charset="0"/>
              </a:rPr>
              <a:t>Major ADU Changes</a:t>
            </a:r>
            <a:br>
              <a:rPr lang="en-US" sz="4000" dirty="0">
                <a:solidFill>
                  <a:schemeClr val="accent1"/>
                </a:solidFill>
                <a:latin typeface="Arial" panose="020B0604020202020204" pitchFamily="34" charset="0"/>
                <a:cs typeface="Arial" panose="020B0604020202020204" pitchFamily="34" charset="0"/>
              </a:rPr>
            </a:br>
            <a:endParaRPr lang="en-US" sz="4000" dirty="0">
              <a:solidFill>
                <a:schemeClr val="accent1"/>
              </a:solidFill>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320040"/>
            <a:ext cx="6894405" cy="6217920"/>
          </a:xfrm>
        </p:spPr>
        <p:txBody>
          <a:bodyPr anchor="ctr">
            <a:noAutofit/>
          </a:bodyPr>
          <a:lstStyle/>
          <a:p>
            <a:r>
              <a:rPr lang="en-US" sz="2200" dirty="0">
                <a:latin typeface="Arial" panose="020B0604020202020204" pitchFamily="34" charset="0"/>
                <a:cs typeface="Arial" panose="020B0604020202020204" pitchFamily="34" charset="0"/>
              </a:rPr>
              <a:t>Requires that where a building official finds that a substandard ADU presents an imminent risk to the health and safety of the building’s residents, upon request by an ADU owner, a building official must approve a delay of not less than 10 years of any California Building Standards Code requirement that, in the judgment of the building official, is not necessary to protect public health and safety</a:t>
            </a:r>
          </a:p>
          <a:p>
            <a:pPr marL="0" indent="0">
              <a:buNone/>
            </a:pPr>
            <a:r>
              <a:rPr lang="en-US" sz="2200" dirty="0">
                <a:latin typeface="Arial" panose="020B0604020202020204" pitchFamily="34" charset="0"/>
                <a:ea typeface="Arial" charset="0"/>
                <a:cs typeface="Arial" panose="020B0604020202020204" pitchFamily="34" charset="0"/>
              </a:rPr>
              <a:t>(This could have created unintended consequences of encouraging residents to illegally build an ADU and then requesting that the unit be permitted after the fact, rather than complying with existing law)</a:t>
            </a:r>
          </a:p>
          <a:p>
            <a:r>
              <a:rPr lang="en-US" sz="2200" b="1" dirty="0">
                <a:latin typeface="Arial" panose="020B0604020202020204" pitchFamily="34" charset="0"/>
                <a:ea typeface="Arial" charset="0"/>
                <a:cs typeface="Arial" panose="020B0604020202020204" pitchFamily="34" charset="0"/>
              </a:rPr>
              <a:t>Eliminated impact fees - while the bill initially prohibited all fees, a compromise was made with water and sewer agencies to return to existing law (new hook ups charge a proportionate amount)</a:t>
            </a:r>
          </a:p>
        </p:txBody>
      </p:sp>
    </p:spTree>
    <p:extLst>
      <p:ext uri="{BB962C8B-B14F-4D97-AF65-F5344CB8AC3E}">
        <p14:creationId xmlns:p14="http://schemas.microsoft.com/office/powerpoint/2010/main" val="5494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fontScale="90000"/>
          </a:bodyPr>
          <a:lstStyle/>
          <a:p>
            <a:pPr algn="ctr"/>
            <a:r>
              <a:rPr lang="en-US" sz="3700" dirty="0">
                <a:solidFill>
                  <a:srgbClr val="FFFFFF"/>
                </a:solidFill>
                <a:latin typeface="Arial" panose="020B0604020202020204" pitchFamily="34" charset="0"/>
                <a:cs typeface="Arial" panose="020B0604020202020204" pitchFamily="34" charset="0"/>
              </a:rPr>
              <a:t>AB 686 (Santiago) </a:t>
            </a:r>
            <a:br>
              <a:rPr lang="en-US" sz="3700" dirty="0">
                <a:solidFill>
                  <a:srgbClr val="FFFFFF"/>
                </a:solidFill>
                <a:latin typeface="Arial" panose="020B0604020202020204" pitchFamily="34" charset="0"/>
                <a:cs typeface="Arial" panose="020B0604020202020204" pitchFamily="34" charset="0"/>
              </a:rPr>
            </a:br>
            <a:r>
              <a:rPr lang="en-US" sz="3700" dirty="0">
                <a:solidFill>
                  <a:srgbClr val="FFFFFF"/>
                </a:solidFill>
                <a:latin typeface="Arial" panose="020B0604020202020204" pitchFamily="34" charset="0"/>
                <a:cs typeface="Arial" panose="020B0604020202020204" pitchFamily="34" charset="0"/>
              </a:rPr>
              <a:t>Affirmatively Further Fair Housing Requirements </a:t>
            </a:r>
          </a:p>
        </p:txBody>
      </p:sp>
      <p:sp>
        <p:nvSpPr>
          <p:cNvPr id="3" name="Content Placeholder 2"/>
          <p:cNvSpPr>
            <a:spLocks noGrp="1"/>
          </p:cNvSpPr>
          <p:nvPr>
            <p:ph idx="1"/>
          </p:nvPr>
        </p:nvSpPr>
        <p:spPr>
          <a:xfrm>
            <a:off x="355601" y="2632363"/>
            <a:ext cx="11616266" cy="3629891"/>
          </a:xfrm>
        </p:spPr>
        <p:txBody>
          <a:bodyPr>
            <a:noAutofit/>
          </a:bodyPr>
          <a:lstStyle/>
          <a:p>
            <a:r>
              <a:rPr lang="en-US" sz="2400" dirty="0">
                <a:solidFill>
                  <a:srgbClr val="000000"/>
                </a:solidFill>
                <a:latin typeface="Arial" panose="020B0604020202020204" pitchFamily="34" charset="0"/>
                <a:cs typeface="Arial" panose="020B0604020202020204" pitchFamily="34" charset="0"/>
              </a:rPr>
              <a:t>Adds federal “affirmatively further fair housing” requirements to California law</a:t>
            </a:r>
          </a:p>
          <a:p>
            <a:r>
              <a:rPr lang="en-US" sz="2400" dirty="0">
                <a:solidFill>
                  <a:srgbClr val="000000"/>
                </a:solidFill>
                <a:latin typeface="Arial" panose="020B0604020202020204" pitchFamily="34" charset="0"/>
                <a:cs typeface="Arial" panose="020B0604020202020204" pitchFamily="34" charset="0"/>
              </a:rPr>
              <a:t>Originally: required new actions substantially beyond federal AFFH, including long lists of new requirements related to barriers/meaningful actions/programs/activities</a:t>
            </a:r>
          </a:p>
          <a:p>
            <a:r>
              <a:rPr lang="en-US" sz="2400" dirty="0">
                <a:solidFill>
                  <a:srgbClr val="000000"/>
                </a:solidFill>
                <a:latin typeface="Arial" panose="020B0604020202020204" pitchFamily="34" charset="0"/>
                <a:cs typeface="Arial" panose="020B0604020202020204" pitchFamily="34" charset="0"/>
              </a:rPr>
              <a:t>Too broad and not financially feasible or beyond capabilities of a city or county</a:t>
            </a:r>
          </a:p>
          <a:p>
            <a:pPr marL="0" indent="0">
              <a:buNone/>
            </a:pPr>
            <a:r>
              <a:rPr lang="en-US" sz="2400" u="sng" dirty="0">
                <a:latin typeface="Arial" panose="020B0604020202020204" pitchFamily="34" charset="0"/>
                <a:cs typeface="Arial" panose="020B0604020202020204" pitchFamily="34" charset="0"/>
              </a:rPr>
              <a:t>As sent to the Governor:</a:t>
            </a:r>
          </a:p>
          <a:p>
            <a:r>
              <a:rPr lang="en-US" sz="2400" dirty="0">
                <a:latin typeface="Arial" panose="020B0604020202020204" pitchFamily="34" charset="0"/>
                <a:cs typeface="Arial" panose="020B0604020202020204" pitchFamily="34" charset="0"/>
              </a:rPr>
              <a:t>Requires a public agency to administer its programs and activities relating to housing and community development to affirmatively further fair housing, and prohibits any action that is materially inconsistent with that obligation  </a:t>
            </a:r>
          </a:p>
          <a:p>
            <a:pPr marL="0" indent="0">
              <a:buNone/>
            </a:pPr>
            <a:endParaRPr lang="en-US" sz="2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0779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ctr"/>
            <a:r>
              <a:rPr lang="en-US" sz="4000" b="1" dirty="0">
                <a:solidFill>
                  <a:schemeClr val="accent1"/>
                </a:solidFill>
                <a:latin typeface="Arial" panose="020B0604020202020204" pitchFamily="34" charset="0"/>
                <a:cs typeface="Arial" panose="020B0604020202020204" pitchFamily="34" charset="0"/>
              </a:rPr>
              <a:t>Accessory Dwelling Unit Bills </a:t>
            </a:r>
            <a:br>
              <a:rPr lang="en-US" sz="4000" i="1" dirty="0">
                <a:solidFill>
                  <a:schemeClr val="accent1"/>
                </a:solidFill>
                <a:latin typeface="Arial" panose="020B0604020202020204" pitchFamily="34" charset="0"/>
                <a:cs typeface="Arial" panose="020B0604020202020204" pitchFamily="34" charset="0"/>
              </a:rPr>
            </a:br>
            <a:br>
              <a:rPr lang="en-US" sz="4000" i="1" dirty="0">
                <a:solidFill>
                  <a:schemeClr val="accent1"/>
                </a:solidFill>
                <a:latin typeface="Arial" panose="020B0604020202020204" pitchFamily="34" charset="0"/>
                <a:cs typeface="Arial" panose="020B0604020202020204" pitchFamily="34" charset="0"/>
              </a:rPr>
            </a:br>
            <a:r>
              <a:rPr lang="en-US" sz="4000" i="1" dirty="0">
                <a:solidFill>
                  <a:schemeClr val="accent1"/>
                </a:solidFill>
                <a:latin typeface="Arial" panose="020B0604020202020204" pitchFamily="34" charset="0"/>
                <a:cs typeface="Arial" panose="020B0604020202020204" pitchFamily="34" charset="0"/>
              </a:rPr>
              <a:t>What Happened??</a:t>
            </a:r>
            <a:br>
              <a:rPr lang="en-US" sz="4000" dirty="0">
                <a:solidFill>
                  <a:schemeClr val="accent1"/>
                </a:solidFill>
                <a:latin typeface="Arial" panose="020B0604020202020204" pitchFamily="34" charset="0"/>
                <a:cs typeface="Arial" panose="020B0604020202020204" pitchFamily="34" charset="0"/>
              </a:rPr>
            </a:br>
            <a:endParaRPr lang="en-US" sz="4000" dirty="0">
              <a:solidFill>
                <a:schemeClr val="accent1"/>
              </a:solidFill>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320040"/>
            <a:ext cx="6894405" cy="6217920"/>
          </a:xfrm>
        </p:spPr>
        <p:txBody>
          <a:bodyPr anchor="ctr">
            <a:normAutofit/>
          </a:bodyPr>
          <a:lstStyle/>
          <a:p>
            <a:r>
              <a:rPr lang="en-US" sz="2000" dirty="0">
                <a:latin typeface="Arial" charset="0"/>
                <a:ea typeface="Arial" charset="0"/>
                <a:cs typeface="Arial" charset="0"/>
              </a:rPr>
              <a:t>Conflicting language created problems for the bills once the bills crossed over to the other house</a:t>
            </a:r>
          </a:p>
          <a:p>
            <a:r>
              <a:rPr lang="en-US" sz="2000" dirty="0">
                <a:latin typeface="Arial" charset="0"/>
                <a:ea typeface="Arial" charset="0"/>
                <a:cs typeface="Arial" charset="0"/>
              </a:rPr>
              <a:t>Concerns raised over another major redo of ADU law </a:t>
            </a:r>
          </a:p>
          <a:p>
            <a:r>
              <a:rPr lang="en-US" sz="2000" dirty="0">
                <a:latin typeface="Arial" charset="0"/>
                <a:ea typeface="Arial" charset="0"/>
                <a:cs typeface="Arial" charset="0"/>
              </a:rPr>
              <a:t>SB 1469 died early </a:t>
            </a:r>
            <a:r>
              <a:rPr lang="mr-IN" sz="2000" dirty="0">
                <a:latin typeface="Arial" charset="0"/>
                <a:ea typeface="Arial" charset="0"/>
                <a:cs typeface="Arial" charset="0"/>
              </a:rPr>
              <a:t>–</a:t>
            </a:r>
            <a:r>
              <a:rPr lang="en-US" sz="2000" dirty="0">
                <a:latin typeface="Arial" charset="0"/>
                <a:ea typeface="Arial" charset="0"/>
                <a:cs typeface="Arial" charset="0"/>
              </a:rPr>
              <a:t> was held by Senate Appropriations Committee </a:t>
            </a:r>
          </a:p>
          <a:p>
            <a:r>
              <a:rPr lang="en-US" sz="2000" dirty="0">
                <a:latin typeface="Arial" charset="0"/>
                <a:ea typeface="Arial" charset="0"/>
                <a:cs typeface="Arial" charset="0"/>
              </a:rPr>
              <a:t>SB 831 was stopped in the Assembly, Senator Wieckowski wanted to put his language into AB 2890 </a:t>
            </a:r>
          </a:p>
          <a:p>
            <a:r>
              <a:rPr lang="en-US" sz="2000" dirty="0">
                <a:latin typeface="Arial" charset="0"/>
                <a:ea typeface="Arial" charset="0"/>
                <a:cs typeface="Arial" charset="0"/>
              </a:rPr>
              <a:t>APA California offered amendments to AB 2890 and agreed to remove opposition if they were accepted </a:t>
            </a:r>
          </a:p>
          <a:p>
            <a:r>
              <a:rPr lang="en-US" sz="2000" dirty="0">
                <a:latin typeface="Arial" charset="0"/>
                <a:ea typeface="Arial" charset="0"/>
                <a:cs typeface="Arial" charset="0"/>
              </a:rPr>
              <a:t>Both houses had different policy priorities and couldn’t agree </a:t>
            </a:r>
          </a:p>
          <a:p>
            <a:r>
              <a:rPr lang="en-US" sz="2000" dirty="0">
                <a:latin typeface="Arial" charset="0"/>
                <a:ea typeface="Arial" charset="0"/>
                <a:cs typeface="Arial" charset="0"/>
              </a:rPr>
              <a:t>SB 831 will likely be back in 2019 </a:t>
            </a:r>
          </a:p>
          <a:p>
            <a:pPr marL="0" indent="0">
              <a:buNone/>
            </a:pPr>
            <a:r>
              <a:rPr lang="en-US" sz="2000" b="1" dirty="0">
                <a:latin typeface="Arial" charset="0"/>
                <a:ea typeface="Arial" charset="0"/>
                <a:cs typeface="Arial" charset="0"/>
              </a:rPr>
              <a:t>AB 2890 DIED IN SENATE RULES COMMITTEE AND </a:t>
            </a:r>
          </a:p>
          <a:p>
            <a:pPr marL="0" indent="0">
              <a:buNone/>
            </a:pPr>
            <a:r>
              <a:rPr lang="en-US" sz="2000" b="1" dirty="0">
                <a:latin typeface="Arial" charset="0"/>
                <a:ea typeface="Arial" charset="0"/>
                <a:cs typeface="Arial" charset="0"/>
              </a:rPr>
              <a:t>SB 1469 DIED EARLIER ON IN SENATE APPROPRIATIONS COMMITTEE </a:t>
            </a:r>
          </a:p>
          <a:p>
            <a:pPr marL="0" indent="0">
              <a:buNone/>
            </a:pPr>
            <a:r>
              <a:rPr lang="en-US" sz="2000" b="1" dirty="0">
                <a:latin typeface="Arial" panose="020B0604020202020204" pitchFamily="34" charset="0"/>
                <a:ea typeface="Arial" charset="0"/>
                <a:cs typeface="Arial" panose="020B0604020202020204" pitchFamily="34" charset="0"/>
              </a:rPr>
              <a:t>SB 831 DIED IN ASSEMBLY LOCAL GOVERNMENT COMMITTEE</a:t>
            </a:r>
          </a:p>
          <a:p>
            <a:pPr marL="0" indent="0">
              <a:buNone/>
            </a:pPr>
            <a:endParaRPr lang="en-US" sz="2000" dirty="0">
              <a:latin typeface="Arial" charset="0"/>
              <a:ea typeface="Arial" charset="0"/>
              <a:cs typeface="Arial" charset="0"/>
            </a:endParaRPr>
          </a:p>
        </p:txBody>
      </p:sp>
    </p:spTree>
    <p:extLst>
      <p:ext uri="{BB962C8B-B14F-4D97-AF65-F5344CB8AC3E}">
        <p14:creationId xmlns:p14="http://schemas.microsoft.com/office/powerpoint/2010/main" val="4144727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4070275" y="802955"/>
            <a:ext cx="7001806" cy="984281"/>
          </a:xfrm>
        </p:spPr>
        <p:txBody>
          <a:bodyPr>
            <a:normAutofit/>
          </a:bodyPr>
          <a:lstStyle/>
          <a:p>
            <a:r>
              <a:rPr lang="en-US">
                <a:solidFill>
                  <a:srgbClr val="000000"/>
                </a:solidFill>
              </a:rPr>
              <a:t>2018-2019 California Budget </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Dollar">
            <a:extLst>
              <a:ext uri="{FF2B5EF4-FFF2-40B4-BE49-F238E27FC236}">
                <a16:creationId xmlns:a16="http://schemas.microsoft.com/office/drawing/2014/main" id="{BC70AE54-8F68-4C83-930E-775E1B5A8B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p:cNvSpPr>
            <a:spLocks noGrp="1"/>
          </p:cNvSpPr>
          <p:nvPr>
            <p:ph idx="1"/>
          </p:nvPr>
        </p:nvSpPr>
        <p:spPr>
          <a:xfrm>
            <a:off x="3283527" y="1625363"/>
            <a:ext cx="8672946" cy="5107946"/>
          </a:xfrm>
        </p:spPr>
        <p:txBody>
          <a:bodyPr anchor="ctr">
            <a:normAutofit fontScale="62500" lnSpcReduction="20000"/>
          </a:bodyPr>
          <a:lstStyle/>
          <a:p>
            <a:pPr marL="457200" lvl="1" indent="0">
              <a:buNone/>
            </a:pPr>
            <a:r>
              <a:rPr lang="en-US" sz="3000" b="1" u="sng" dirty="0">
                <a:solidFill>
                  <a:srgbClr val="000000"/>
                </a:solidFill>
                <a:latin typeface="Arial" panose="020B0604020202020204" pitchFamily="34" charset="0"/>
                <a:cs typeface="Arial" panose="020B0604020202020204" pitchFamily="34" charset="0"/>
              </a:rPr>
              <a:t>Counteracting the Effects of Poverty and Combating Homelessness</a:t>
            </a:r>
            <a:endParaRPr lang="en-US" sz="3000" b="1" dirty="0">
              <a:solidFill>
                <a:srgbClr val="000000"/>
              </a:solidFill>
              <a:latin typeface="Arial" panose="020B0604020202020204" pitchFamily="34" charset="0"/>
              <a:cs typeface="Arial" panose="020B0604020202020204" pitchFamily="34" charset="0"/>
            </a:endParaRPr>
          </a:p>
          <a:p>
            <a:pPr lvl="1"/>
            <a:r>
              <a:rPr lang="en-US" sz="3000" dirty="0">
                <a:solidFill>
                  <a:srgbClr val="000000"/>
                </a:solidFill>
                <a:latin typeface="Arial" panose="020B0604020202020204" pitchFamily="34" charset="0"/>
                <a:cs typeface="Arial" panose="020B0604020202020204" pitchFamily="34" charset="0"/>
              </a:rPr>
              <a:t>Appropriates $5 billion to help address challenges with affordable housing and homelessness, including $500 million to assist local governments in their immediate efforts to help homeless Californians</a:t>
            </a:r>
          </a:p>
          <a:p>
            <a:pPr marL="457200" lvl="1" indent="0">
              <a:buNone/>
            </a:pPr>
            <a:r>
              <a:rPr lang="en-US" sz="3000" b="1" u="sng" dirty="0">
                <a:latin typeface="Arial" panose="020B0604020202020204" pitchFamily="34" charset="0"/>
                <a:cs typeface="Arial" panose="020B0604020202020204" pitchFamily="34" charset="0"/>
              </a:rPr>
              <a:t>Strengthening Infrastructure</a:t>
            </a:r>
            <a:endParaRPr lang="en-US" sz="3000" b="1" dirty="0">
              <a:latin typeface="Arial" panose="020B0604020202020204" pitchFamily="34" charset="0"/>
              <a:cs typeface="Arial" panose="020B0604020202020204" pitchFamily="34" charset="0"/>
            </a:endParaRPr>
          </a:p>
          <a:p>
            <a:pPr lvl="1"/>
            <a:r>
              <a:rPr lang="en-US" sz="3000" dirty="0">
                <a:latin typeface="Arial" panose="020B0604020202020204" pitchFamily="34" charset="0"/>
                <a:cs typeface="Arial" panose="020B0604020202020204" pitchFamily="34" charset="0"/>
              </a:rPr>
              <a:t>Delivers the first full year of funding under Senate Bill 1 – the state’s Road Repair and Accountability Act – with $4.6 billion in new transportation funding in 2018-19 -  for repair of neighborhood roads, state highways and bridges; to fill potholes, ease congestion in busy trade and commute corridors and improve and modernize passenger rail and public transit</a:t>
            </a:r>
            <a:endParaRPr lang="en-US" sz="3000" dirty="0">
              <a:solidFill>
                <a:srgbClr val="000000"/>
              </a:solidFill>
              <a:latin typeface="Arial" panose="020B0604020202020204" pitchFamily="34" charset="0"/>
              <a:cs typeface="Arial" panose="020B0604020202020204" pitchFamily="34" charset="0"/>
            </a:endParaRPr>
          </a:p>
          <a:p>
            <a:pPr marL="457200" lvl="1" indent="0">
              <a:buNone/>
            </a:pPr>
            <a:r>
              <a:rPr lang="en-US" sz="3000" b="1" u="sng" dirty="0">
                <a:latin typeface="Arial" panose="020B0604020202020204" pitchFamily="34" charset="0"/>
                <a:cs typeface="Arial" panose="020B0604020202020204" pitchFamily="34" charset="0"/>
              </a:rPr>
              <a:t>Combating Climate Change</a:t>
            </a:r>
            <a:endParaRPr lang="en-US" sz="3000" b="1" dirty="0">
              <a:latin typeface="Arial" panose="020B0604020202020204" pitchFamily="34" charset="0"/>
              <a:cs typeface="Arial" panose="020B0604020202020204" pitchFamily="34" charset="0"/>
            </a:endParaRPr>
          </a:p>
          <a:p>
            <a:pPr lvl="1"/>
            <a:r>
              <a:rPr lang="en-US" sz="3000" dirty="0">
                <a:latin typeface="Arial" panose="020B0604020202020204" pitchFamily="34" charset="0"/>
                <a:cs typeface="Arial" panose="020B0604020202020204" pitchFamily="34" charset="0"/>
              </a:rPr>
              <a:t>Creates a $1.4 billion Cap and Trade Expenditure Plan to invest in programs that further reduce carbon pollution and support climate resiliency efforts, including $210 million for forest improvement and fire prevention projects that protect the state’s forests from wildfires and $334.5 million for the California Energy Commission and the California Air Resources Board to begin the implementation of a multi-year initiative to accelerate sales of zero-emission vehicles</a:t>
            </a:r>
          </a:p>
          <a:p>
            <a:pPr lvl="1"/>
            <a:endParaRPr lang="en-US" sz="1100" dirty="0">
              <a:solidFill>
                <a:srgbClr val="000000"/>
              </a:solidFill>
            </a:endParaRPr>
          </a:p>
        </p:txBody>
      </p:sp>
    </p:spTree>
    <p:extLst>
      <p:ext uri="{BB962C8B-B14F-4D97-AF65-F5344CB8AC3E}">
        <p14:creationId xmlns:p14="http://schemas.microsoft.com/office/powerpoint/2010/main" val="6211936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DB66F6E8-4D4A-4907-940A-774703A2D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016005" y="5367908"/>
            <a:ext cx="3175996" cy="1490093"/>
          </a:xfrm>
          <a:custGeom>
            <a:avLst/>
            <a:gdLst>
              <a:gd name="connsiteX0" fmla="*/ 2485888 w 3175996"/>
              <a:gd name="connsiteY0" fmla="*/ 1490093 h 1490093"/>
              <a:gd name="connsiteX1" fmla="*/ 0 w 3175996"/>
              <a:gd name="connsiteY1" fmla="*/ 1490093 h 1490093"/>
              <a:gd name="connsiteX2" fmla="*/ 0 w 3175996"/>
              <a:gd name="connsiteY2" fmla="*/ 0 h 1490093"/>
              <a:gd name="connsiteX3" fmla="*/ 3175996 w 3175996"/>
              <a:gd name="connsiteY3" fmla="*/ 0 h 1490093"/>
            </a:gdLst>
            <a:ahLst/>
            <a:cxnLst>
              <a:cxn ang="0">
                <a:pos x="connsiteX0" y="connsiteY0"/>
              </a:cxn>
              <a:cxn ang="0">
                <a:pos x="connsiteX1" y="connsiteY1"/>
              </a:cxn>
              <a:cxn ang="0">
                <a:pos x="connsiteX2" y="connsiteY2"/>
              </a:cxn>
              <a:cxn ang="0">
                <a:pos x="connsiteX3" y="connsiteY3"/>
              </a:cxn>
            </a:cxnLst>
            <a:rect l="l" t="t" r="r" b="b"/>
            <a:pathLst>
              <a:path w="3175996" h="1490093">
                <a:moveTo>
                  <a:pt x="2485888" y="1490093"/>
                </a:moveTo>
                <a:lnTo>
                  <a:pt x="0" y="1490093"/>
                </a:lnTo>
                <a:lnTo>
                  <a:pt x="0" y="0"/>
                </a:lnTo>
                <a:lnTo>
                  <a:pt x="3175996"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8F1F5A56-E82B-4FD5-9025-B72896FFB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566296" cy="1490093"/>
          </a:xfrm>
          <a:custGeom>
            <a:avLst/>
            <a:gdLst>
              <a:gd name="connsiteX0" fmla="*/ 0 w 9566296"/>
              <a:gd name="connsiteY0" fmla="*/ 0 h 1490093"/>
              <a:gd name="connsiteX1" fmla="*/ 405267 w 9566296"/>
              <a:gd name="connsiteY1" fmla="*/ 0 h 1490093"/>
              <a:gd name="connsiteX2" fmla="*/ 631857 w 9566296"/>
              <a:gd name="connsiteY2" fmla="*/ 0 h 1490093"/>
              <a:gd name="connsiteX3" fmla="*/ 2451761 w 9566296"/>
              <a:gd name="connsiteY3" fmla="*/ 0 h 1490093"/>
              <a:gd name="connsiteX4" fmla="*/ 2901880 w 9566296"/>
              <a:gd name="connsiteY4" fmla="*/ 0 h 1490093"/>
              <a:gd name="connsiteX5" fmla="*/ 3641106 w 9566296"/>
              <a:gd name="connsiteY5" fmla="*/ 0 h 1490093"/>
              <a:gd name="connsiteX6" fmla="*/ 9566296 w 9566296"/>
              <a:gd name="connsiteY6" fmla="*/ 0 h 1490093"/>
              <a:gd name="connsiteX7" fmla="*/ 8876188 w 9566296"/>
              <a:gd name="connsiteY7" fmla="*/ 1490093 h 1490093"/>
              <a:gd name="connsiteX8" fmla="*/ 631857 w 9566296"/>
              <a:gd name="connsiteY8" fmla="*/ 1490093 h 1490093"/>
              <a:gd name="connsiteX9" fmla="*/ 405267 w 9566296"/>
              <a:gd name="connsiteY9" fmla="*/ 1490093 h 1490093"/>
              <a:gd name="connsiteX10" fmla="*/ 0 w 9566296"/>
              <a:gd name="connsiteY10"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66296" h="1490093">
                <a:moveTo>
                  <a:pt x="0" y="0"/>
                </a:moveTo>
                <a:lnTo>
                  <a:pt x="405267" y="0"/>
                </a:lnTo>
                <a:lnTo>
                  <a:pt x="631857" y="0"/>
                </a:lnTo>
                <a:lnTo>
                  <a:pt x="2451761" y="0"/>
                </a:lnTo>
                <a:lnTo>
                  <a:pt x="2901880" y="0"/>
                </a:lnTo>
                <a:lnTo>
                  <a:pt x="3641106" y="0"/>
                </a:lnTo>
                <a:lnTo>
                  <a:pt x="9566296" y="0"/>
                </a:lnTo>
                <a:lnTo>
                  <a:pt x="8876188" y="1490093"/>
                </a:lnTo>
                <a:lnTo>
                  <a:pt x="631857" y="1490093"/>
                </a:lnTo>
                <a:lnTo>
                  <a:pt x="405267" y="1490093"/>
                </a:lnTo>
                <a:lnTo>
                  <a:pt x="0" y="1490093"/>
                </a:lnTo>
                <a:close/>
              </a:path>
            </a:pathLst>
          </a:cu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p:cNvSpPr>
            <a:spLocks noGrp="1"/>
          </p:cNvSpPr>
          <p:nvPr>
            <p:ph type="title"/>
          </p:nvPr>
        </p:nvSpPr>
        <p:spPr>
          <a:xfrm>
            <a:off x="838200" y="5529884"/>
            <a:ext cx="8078342" cy="1096331"/>
          </a:xfrm>
        </p:spPr>
        <p:txBody>
          <a:bodyPr>
            <a:normAutofit/>
          </a:bodyPr>
          <a:lstStyle/>
          <a:p>
            <a:r>
              <a:rPr lang="en-US" dirty="0">
                <a:latin typeface="Arial" panose="020B0604020202020204" pitchFamily="34" charset="0"/>
                <a:cs typeface="Arial" panose="020B0604020202020204" pitchFamily="34" charset="0"/>
              </a:rPr>
              <a:t>New Governor in 2019 </a:t>
            </a:r>
          </a:p>
        </p:txBody>
      </p:sp>
      <p:graphicFrame>
        <p:nvGraphicFramePr>
          <p:cNvPr id="5" name="Content Placeholder 2">
            <a:extLst>
              <a:ext uri="{FF2B5EF4-FFF2-40B4-BE49-F238E27FC236}">
                <a16:creationId xmlns:a16="http://schemas.microsoft.com/office/drawing/2014/main" id="{8F7A1D4D-A13B-40E6-93A8-AE3B3403FED5}"/>
              </a:ext>
            </a:extLst>
          </p:cNvPr>
          <p:cNvGraphicFramePr>
            <a:graphicFrameLocks noGrp="1"/>
          </p:cNvGraphicFramePr>
          <p:nvPr>
            <p:ph idx="1"/>
            <p:extLst>
              <p:ext uri="{D42A27DB-BD31-4B8C-83A1-F6EECF244321}">
                <p14:modId xmlns:p14="http://schemas.microsoft.com/office/powerpoint/2010/main" val="1457993926"/>
              </p:ext>
            </p:extLst>
          </p:nvPr>
        </p:nvGraphicFramePr>
        <p:xfrm>
          <a:off x="838200" y="193964"/>
          <a:ext cx="10515600" cy="4696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91756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179226" y="826680"/>
            <a:ext cx="9833548" cy="1325563"/>
          </a:xfrm>
        </p:spPr>
        <p:txBody>
          <a:bodyPr>
            <a:normAutofit/>
          </a:bodyPr>
          <a:lstStyle/>
          <a:p>
            <a:pPr algn="ctr"/>
            <a:r>
              <a:rPr lang="en-US" sz="4000" dirty="0">
                <a:solidFill>
                  <a:srgbClr val="FFFFFF"/>
                </a:solidFill>
                <a:latin typeface="Arial" panose="020B0604020202020204" pitchFamily="34" charset="0"/>
                <a:cs typeface="Arial" panose="020B0604020202020204" pitchFamily="34" charset="0"/>
              </a:rPr>
              <a:t>HCD Update</a:t>
            </a:r>
            <a:r>
              <a:rPr lang="en-US" sz="4000" dirty="0">
                <a:solidFill>
                  <a:srgbClr val="FFFFFF"/>
                </a:solidFill>
              </a:rPr>
              <a:t>s </a:t>
            </a:r>
          </a:p>
        </p:txBody>
      </p:sp>
      <p:graphicFrame>
        <p:nvGraphicFramePr>
          <p:cNvPr id="5" name="Content Placeholder 2">
            <a:extLst>
              <a:ext uri="{FF2B5EF4-FFF2-40B4-BE49-F238E27FC236}">
                <a16:creationId xmlns:a16="http://schemas.microsoft.com/office/drawing/2014/main" id="{5642D290-7561-4E4F-9D51-694F6DB31165}"/>
              </a:ext>
            </a:extLst>
          </p:cNvPr>
          <p:cNvGraphicFramePr>
            <a:graphicFrameLocks noGrp="1"/>
          </p:cNvGraphicFramePr>
          <p:nvPr>
            <p:ph idx="1"/>
            <p:extLst>
              <p:ext uri="{D42A27DB-BD31-4B8C-83A1-F6EECF244321}">
                <p14:modId xmlns:p14="http://schemas.microsoft.com/office/powerpoint/2010/main" val="209667786"/>
              </p:ext>
            </p:extLst>
          </p:nvPr>
        </p:nvGraphicFramePr>
        <p:xfrm>
          <a:off x="1036320" y="2438400"/>
          <a:ext cx="10119360" cy="3592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04509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5" name="Rectangle 11">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76173" y="1608667"/>
            <a:ext cx="2556390" cy="4491015"/>
          </a:xfrm>
        </p:spPr>
        <p:txBody>
          <a:bodyPr anchor="t">
            <a:normAutofit/>
          </a:bodyPr>
          <a:lstStyle/>
          <a:p>
            <a:pPr algn="r"/>
            <a:r>
              <a:rPr lang="en-US" sz="3600" dirty="0">
                <a:solidFill>
                  <a:srgbClr val="FFFFFF"/>
                </a:solidFill>
                <a:latin typeface="Arial" panose="020B0604020202020204" pitchFamily="34" charset="0"/>
                <a:cs typeface="Arial" panose="020B0604020202020204" pitchFamily="34" charset="0"/>
              </a:rPr>
              <a:t>Predictions for 2019 Legislative Session </a:t>
            </a:r>
          </a:p>
        </p:txBody>
      </p:sp>
      <p:sp>
        <p:nvSpPr>
          <p:cNvPr id="3" name="Content Placeholder 2"/>
          <p:cNvSpPr>
            <a:spLocks noGrp="1"/>
          </p:cNvSpPr>
          <p:nvPr>
            <p:ph idx="1"/>
          </p:nvPr>
        </p:nvSpPr>
        <p:spPr>
          <a:xfrm>
            <a:off x="4976030" y="389467"/>
            <a:ext cx="6961970" cy="6163733"/>
          </a:xfrm>
        </p:spPr>
        <p:txBody>
          <a:bodyPr>
            <a:normAutofit/>
          </a:bodyPr>
          <a:lstStyle/>
          <a:p>
            <a:r>
              <a:rPr lang="en-US" sz="2200" dirty="0">
                <a:solidFill>
                  <a:srgbClr val="FFFFFF"/>
                </a:solidFill>
                <a:latin typeface="Arial" panose="020B0604020202020204" pitchFamily="34" charset="0"/>
                <a:cs typeface="Arial" panose="020B0604020202020204" pitchFamily="34" charset="0"/>
              </a:rPr>
              <a:t>Mitigation and impact fees </a:t>
            </a:r>
            <a:r>
              <a:rPr lang="mr-IN" sz="2200" dirty="0">
                <a:solidFill>
                  <a:srgbClr val="FFFFFF"/>
                </a:solidFill>
                <a:latin typeface="Arial" panose="020B0604020202020204" pitchFamily="34" charset="0"/>
              </a:rPr>
              <a:t>–</a:t>
            </a:r>
            <a:r>
              <a:rPr lang="en-US" sz="2200" dirty="0">
                <a:solidFill>
                  <a:srgbClr val="FFFFFF"/>
                </a:solidFill>
                <a:latin typeface="Arial" panose="020B0604020202020204" pitchFamily="34" charset="0"/>
                <a:cs typeface="Arial" panose="020B0604020202020204" pitchFamily="34" charset="0"/>
              </a:rPr>
              <a:t> </a:t>
            </a:r>
            <a:r>
              <a:rPr lang="en-US" sz="2200" dirty="0" err="1">
                <a:solidFill>
                  <a:srgbClr val="FFFFFF"/>
                </a:solidFill>
                <a:latin typeface="Arial" panose="020B0604020202020204" pitchFamily="34" charset="0"/>
                <a:cs typeface="Arial" panose="020B0604020202020204" pitchFamily="34" charset="0"/>
              </a:rPr>
              <a:t>Terner</a:t>
            </a:r>
            <a:r>
              <a:rPr lang="en-US" sz="2200" dirty="0">
                <a:solidFill>
                  <a:srgbClr val="FFFFFF"/>
                </a:solidFill>
                <a:latin typeface="Arial" panose="020B0604020202020204" pitchFamily="34" charset="0"/>
                <a:cs typeface="Arial" panose="020B0604020202020204" pitchFamily="34" charset="0"/>
              </a:rPr>
              <a:t> Center Fee Study due July 2019 </a:t>
            </a:r>
          </a:p>
          <a:p>
            <a:r>
              <a:rPr lang="en-US" sz="2200" dirty="0">
                <a:solidFill>
                  <a:srgbClr val="FFFFFF"/>
                </a:solidFill>
                <a:latin typeface="Arial" panose="020B0604020202020204" pitchFamily="34" charset="0"/>
                <a:cs typeface="Arial" panose="020B0604020202020204" pitchFamily="34" charset="0"/>
              </a:rPr>
              <a:t>More changes to land use/zoning authority – reintroduction of SB 827 override of local zoning authority near transit</a:t>
            </a:r>
          </a:p>
          <a:p>
            <a:r>
              <a:rPr lang="en-US" sz="2200" dirty="0">
                <a:solidFill>
                  <a:srgbClr val="FFFFFF"/>
                </a:solidFill>
                <a:latin typeface="Arial" panose="020B0604020202020204" pitchFamily="34" charset="0"/>
                <a:cs typeface="Arial" panose="020B0604020202020204" pitchFamily="34" charset="0"/>
              </a:rPr>
              <a:t>Wildfires and land use planning</a:t>
            </a:r>
          </a:p>
          <a:p>
            <a:pPr lvl="1"/>
            <a:r>
              <a:rPr lang="en-US" sz="2200" dirty="0">
                <a:solidFill>
                  <a:srgbClr val="FFFFFF"/>
                </a:solidFill>
                <a:latin typeface="Arial" panose="020B0604020202020204" pitchFamily="34" charset="0"/>
                <a:cs typeface="Arial" panose="020B0604020202020204" pitchFamily="34" charset="0"/>
              </a:rPr>
              <a:t>Further coordination with other agencies</a:t>
            </a:r>
          </a:p>
          <a:p>
            <a:pPr lvl="1"/>
            <a:r>
              <a:rPr lang="en-US" sz="2200" dirty="0">
                <a:solidFill>
                  <a:srgbClr val="FFFFFF"/>
                </a:solidFill>
                <a:latin typeface="Arial" panose="020B0604020202020204" pitchFamily="34" charset="0"/>
                <a:cs typeface="Arial" panose="020B0604020202020204" pitchFamily="34" charset="0"/>
              </a:rPr>
              <a:t>Development in high risk fire areas </a:t>
            </a:r>
          </a:p>
          <a:p>
            <a:pPr lvl="1"/>
            <a:r>
              <a:rPr lang="en-US" sz="2200" dirty="0">
                <a:solidFill>
                  <a:srgbClr val="FFFFFF"/>
                </a:solidFill>
                <a:latin typeface="Arial" panose="020B0604020202020204" pitchFamily="34" charset="0"/>
                <a:cs typeface="Arial" panose="020B0604020202020204" pitchFamily="34" charset="0"/>
              </a:rPr>
              <a:t>Rebuilding in areas destroyed by recent fires or in HFHSZ</a:t>
            </a:r>
          </a:p>
          <a:p>
            <a:pPr lvl="1"/>
            <a:r>
              <a:rPr lang="en-US" sz="2200" dirty="0">
                <a:solidFill>
                  <a:srgbClr val="FFFFFF"/>
                </a:solidFill>
                <a:latin typeface="Arial" panose="020B0604020202020204" pitchFamily="34" charset="0"/>
                <a:cs typeface="Arial" panose="020B0604020202020204" pitchFamily="34" charset="0"/>
              </a:rPr>
              <a:t>Designing communities to withstand fires </a:t>
            </a:r>
          </a:p>
          <a:p>
            <a:r>
              <a:rPr lang="en-US" sz="2200" dirty="0">
                <a:solidFill>
                  <a:srgbClr val="FFFFFF"/>
                </a:solidFill>
                <a:latin typeface="Arial" panose="020B0604020202020204" pitchFamily="34" charset="0"/>
                <a:cs typeface="Arial" panose="020B0604020202020204" pitchFamily="34" charset="0"/>
              </a:rPr>
              <a:t>Redevelopment 2.0</a:t>
            </a:r>
          </a:p>
          <a:p>
            <a:r>
              <a:rPr lang="en-US" sz="2200" dirty="0">
                <a:solidFill>
                  <a:srgbClr val="FFFFFF"/>
                </a:solidFill>
                <a:latin typeface="Arial" panose="020B0604020202020204" pitchFamily="34" charset="0"/>
                <a:cs typeface="Arial" panose="020B0604020202020204" pitchFamily="34" charset="0"/>
              </a:rPr>
              <a:t>ADU 3.0</a:t>
            </a:r>
          </a:p>
          <a:p>
            <a:pPr lvl="1"/>
            <a:r>
              <a:rPr lang="en-US" sz="2200" dirty="0">
                <a:solidFill>
                  <a:srgbClr val="FFFFFF"/>
                </a:solidFill>
                <a:latin typeface="Arial" panose="020B0604020202020204" pitchFamily="34" charset="0"/>
                <a:cs typeface="Arial" panose="020B0604020202020204" pitchFamily="34" charset="0"/>
              </a:rPr>
              <a:t>Another attempt at SB 831</a:t>
            </a:r>
          </a:p>
          <a:p>
            <a:pPr lvl="1"/>
            <a:endParaRPr lang="en-US" sz="2200" dirty="0">
              <a:solidFill>
                <a:srgbClr val="FFFFFF"/>
              </a:solidFill>
              <a:latin typeface="Arial" panose="020B0604020202020204" pitchFamily="34" charset="0"/>
              <a:cs typeface="Arial" panose="020B0604020202020204" pitchFamily="34" charset="0"/>
            </a:endParaRPr>
          </a:p>
          <a:p>
            <a:endParaRPr lang="en-US" sz="2000" dirty="0">
              <a:solidFill>
                <a:srgbClr val="FFFFFF"/>
              </a:solidFill>
            </a:endParaRPr>
          </a:p>
        </p:txBody>
      </p:sp>
    </p:spTree>
    <p:extLst>
      <p:ext uri="{BB962C8B-B14F-4D97-AF65-F5344CB8AC3E}">
        <p14:creationId xmlns:p14="http://schemas.microsoft.com/office/powerpoint/2010/main" val="1751510014"/>
      </p:ext>
    </p:extLst>
  </p:cSld>
  <p:clrMapOvr>
    <a:overrideClrMapping bg1="dk1" tx1="lt1" bg2="dk2" tx2="lt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5" name="Rectangle 11">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76173" y="1608667"/>
            <a:ext cx="2556390" cy="4491015"/>
          </a:xfrm>
        </p:spPr>
        <p:txBody>
          <a:bodyPr anchor="t">
            <a:normAutofit/>
          </a:bodyPr>
          <a:lstStyle/>
          <a:p>
            <a:pPr algn="r"/>
            <a:r>
              <a:rPr lang="en-US" sz="4000" dirty="0">
                <a:solidFill>
                  <a:srgbClr val="FFFFFF"/>
                </a:solidFill>
                <a:latin typeface="Arial" panose="020B0604020202020204" pitchFamily="34" charset="0"/>
                <a:cs typeface="Arial" panose="020B0604020202020204" pitchFamily="34" charset="0"/>
              </a:rPr>
              <a:t>FCC Action on Small Cells </a:t>
            </a:r>
          </a:p>
        </p:txBody>
      </p:sp>
      <p:sp>
        <p:nvSpPr>
          <p:cNvPr id="3" name="Content Placeholder 2"/>
          <p:cNvSpPr>
            <a:spLocks noGrp="1"/>
          </p:cNvSpPr>
          <p:nvPr>
            <p:ph idx="1"/>
          </p:nvPr>
        </p:nvSpPr>
        <p:spPr>
          <a:xfrm>
            <a:off x="4976030" y="389467"/>
            <a:ext cx="6961970" cy="6163733"/>
          </a:xfrm>
        </p:spPr>
        <p:txBody>
          <a:bodyPr>
            <a:normAutofit fontScale="85000" lnSpcReduction="20000"/>
          </a:bodyPr>
          <a:lstStyle/>
          <a:p>
            <a:pPr marL="0" indent="0">
              <a:buNone/>
            </a:pPr>
            <a:r>
              <a:rPr lang="en-US" sz="2200" b="1" dirty="0">
                <a:solidFill>
                  <a:srgbClr val="FFFFFF"/>
                </a:solidFill>
                <a:latin typeface="Arial" panose="020B0604020202020204" pitchFamily="34" charset="0"/>
                <a:cs typeface="Arial" panose="020B0604020202020204" pitchFamily="34" charset="0"/>
              </a:rPr>
              <a:t>Federal Communications Commission Action on Small Cells Infrastructure Siting </a:t>
            </a:r>
          </a:p>
          <a:p>
            <a:pPr marL="0" indent="0">
              <a:buNone/>
            </a:pPr>
            <a:endParaRPr lang="en-US" sz="2200" b="1" dirty="0">
              <a:solidFill>
                <a:srgbClr val="FFFFFF"/>
              </a:solidFill>
              <a:latin typeface="Arial" panose="020B0604020202020204" pitchFamily="34" charset="0"/>
              <a:cs typeface="Arial" panose="020B0604020202020204" pitchFamily="34" charset="0"/>
            </a:endParaRPr>
          </a:p>
          <a:p>
            <a:pPr lvl="1"/>
            <a:r>
              <a:rPr lang="en-US" sz="2200" dirty="0">
                <a:solidFill>
                  <a:srgbClr val="FFFFFF"/>
                </a:solidFill>
                <a:latin typeface="Arial" panose="020B0604020202020204" pitchFamily="34" charset="0"/>
                <a:cs typeface="Arial" panose="020B0604020202020204" pitchFamily="34" charset="0"/>
              </a:rPr>
              <a:t>FCC Declaratory Ruling and Third Report and Order, aimed at accelerating the deployment of next-generation 5G wireless networks.</a:t>
            </a:r>
          </a:p>
          <a:p>
            <a:pPr lvl="1"/>
            <a:r>
              <a:rPr lang="en-US" sz="2200" dirty="0">
                <a:solidFill>
                  <a:srgbClr val="FFFFFF"/>
                </a:solidFill>
                <a:latin typeface="Arial" panose="020B0604020202020204" pitchFamily="34" charset="0"/>
                <a:cs typeface="Arial" panose="020B0604020202020204" pitchFamily="34" charset="0"/>
              </a:rPr>
              <a:t>Mirrors SB 649 from 2017</a:t>
            </a:r>
          </a:p>
          <a:p>
            <a:r>
              <a:rPr lang="en-US" sz="2200" dirty="0"/>
              <a:t>The FCC approved its Ruling and Report and Order 4-0 on September 26</a:t>
            </a:r>
            <a:r>
              <a:rPr lang="en-US" sz="2200" baseline="30000" dirty="0"/>
              <a:t>th</a:t>
            </a:r>
            <a:r>
              <a:rPr lang="en-US" sz="2200" dirty="0"/>
              <a:t> , which will go into effect in 90 days after being posted on the Federal Register</a:t>
            </a:r>
          </a:p>
          <a:p>
            <a:pPr lvl="1"/>
            <a:r>
              <a:rPr lang="en-US" dirty="0"/>
              <a:t>Significantly shorten to approve small cell applications  down to 60 or 90 days;</a:t>
            </a:r>
          </a:p>
          <a:p>
            <a:pPr lvl="1"/>
            <a:r>
              <a:rPr lang="en-US" dirty="0"/>
              <a:t>Prohibits the ability for cities/counties to impose fees for basic cost recovery for reviewing small cell applications to $100 per site </a:t>
            </a:r>
          </a:p>
          <a:p>
            <a:pPr lvl="1"/>
            <a:r>
              <a:rPr lang="en-US" dirty="0"/>
              <a:t>Prohibits cities/counties from imposing market rates for the use public property at $270 for the installation of small cell wireless facilities</a:t>
            </a:r>
          </a:p>
          <a:p>
            <a:pPr lvl="1"/>
            <a:r>
              <a:rPr lang="en-US" dirty="0"/>
              <a:t>Lowers standards for aesthetic review and undergrounding, historic, and environmental requirements to those that are “reasonable, comparable” requirements for other rights-of-way users, and published in advance</a:t>
            </a:r>
          </a:p>
          <a:p>
            <a:pPr marL="457200" lvl="1" indent="0">
              <a:buNone/>
            </a:pPr>
            <a:endParaRPr lang="en-US" sz="2200" dirty="0">
              <a:solidFill>
                <a:srgbClr val="FF0000"/>
              </a:solidFill>
              <a:latin typeface="Arial" panose="020B0604020202020204" pitchFamily="34" charset="0"/>
              <a:cs typeface="Arial" panose="020B0604020202020204" pitchFamily="34" charset="0"/>
            </a:endParaRPr>
          </a:p>
          <a:p>
            <a:pPr marL="457200" lvl="1" indent="0">
              <a:buNone/>
            </a:pPr>
            <a:r>
              <a:rPr lang="en-US" sz="2200" b="1" dirty="0">
                <a:solidFill>
                  <a:srgbClr val="FF0000"/>
                </a:solidFill>
                <a:latin typeface="Arial" panose="020B0604020202020204" pitchFamily="34" charset="0"/>
                <a:cs typeface="Arial" panose="020B0604020202020204" pitchFamily="34" charset="0"/>
              </a:rPr>
              <a:t>Possible round 3 in California next year  - codify the law or go beyond it</a:t>
            </a:r>
          </a:p>
          <a:p>
            <a:pPr lvl="1"/>
            <a:endParaRPr lang="en-US" sz="2200" dirty="0">
              <a:solidFill>
                <a:srgbClr val="FFFFFF"/>
              </a:solidFill>
              <a:latin typeface="Arial" panose="020B0604020202020204" pitchFamily="34" charset="0"/>
              <a:cs typeface="Arial" panose="020B0604020202020204" pitchFamily="34" charset="0"/>
            </a:endParaRPr>
          </a:p>
          <a:p>
            <a:endParaRPr lang="en-US" sz="2000" dirty="0">
              <a:solidFill>
                <a:srgbClr val="FFFFFF"/>
              </a:solidFill>
            </a:endParaRPr>
          </a:p>
        </p:txBody>
      </p:sp>
    </p:spTree>
    <p:extLst>
      <p:ext uri="{BB962C8B-B14F-4D97-AF65-F5344CB8AC3E}">
        <p14:creationId xmlns:p14="http://schemas.microsoft.com/office/powerpoint/2010/main" val="590356659"/>
      </p:ext>
    </p:extLst>
  </p:cSld>
  <p:clrMapOvr>
    <a:overrideClrMapping bg1="dk1" tx1="lt1" bg2="dk2" tx2="lt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a:bodyPr>
          <a:lstStyle/>
          <a:p>
            <a:r>
              <a:rPr lang="en-US" sz="3600" cap="all" dirty="0">
                <a:solidFill>
                  <a:srgbClr val="FFFFFF"/>
                </a:solidFill>
                <a:latin typeface="Arial" panose="020B0604020202020204" pitchFamily="34" charset="0"/>
                <a:cs typeface="Arial" panose="020B0604020202020204" pitchFamily="34" charset="0"/>
              </a:rPr>
              <a:t>How you can get involved</a:t>
            </a:r>
            <a:br>
              <a:rPr lang="en-US" dirty="0">
                <a:solidFill>
                  <a:srgbClr val="FFFFFF"/>
                </a:solidFill>
              </a:rPr>
            </a:br>
            <a:endParaRPr lang="en-US" dirty="0">
              <a:solidFill>
                <a:srgbClr val="FFFFFF"/>
              </a:solidFill>
            </a:endParaRPr>
          </a:p>
        </p:txBody>
      </p:sp>
      <p:cxnSp>
        <p:nvCxnSpPr>
          <p:cNvPr id="16"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A22CD74-D459-470E-8507-2946C613D33B}"/>
              </a:ext>
            </a:extLst>
          </p:cNvPr>
          <p:cNvGraphicFramePr>
            <a:graphicFrameLocks noGrp="1"/>
          </p:cNvGraphicFramePr>
          <p:nvPr>
            <p:ph idx="1"/>
            <p:extLst>
              <p:ext uri="{D42A27DB-BD31-4B8C-83A1-F6EECF244321}">
                <p14:modId xmlns:p14="http://schemas.microsoft.com/office/powerpoint/2010/main" val="2135563560"/>
              </p:ext>
            </p:extLst>
          </p:nvPr>
        </p:nvGraphicFramePr>
        <p:xfrm>
          <a:off x="3463636" y="0"/>
          <a:ext cx="8728364" cy="6733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2698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4000" cap="all" dirty="0">
                <a:solidFill>
                  <a:srgbClr val="FFFFFF"/>
                </a:solidFill>
                <a:latin typeface="Arial" panose="020B0604020202020204" pitchFamily="34" charset="0"/>
                <a:cs typeface="Arial" panose="020B0604020202020204" pitchFamily="34" charset="0"/>
              </a:rPr>
              <a:t>Join the Legislative review team</a:t>
            </a:r>
          </a:p>
        </p:txBody>
      </p:sp>
      <p:sp>
        <p:nvSpPr>
          <p:cNvPr id="3" name="Content Placeholder 2"/>
          <p:cNvSpPr>
            <a:spLocks noGrp="1"/>
          </p:cNvSpPr>
          <p:nvPr>
            <p:ph idx="1"/>
          </p:nvPr>
        </p:nvSpPr>
        <p:spPr>
          <a:xfrm>
            <a:off x="5112327" y="221673"/>
            <a:ext cx="6954982" cy="6317672"/>
          </a:xfrm>
        </p:spPr>
        <p:txBody>
          <a:bodyPr anchor="ctr">
            <a:normAutofit fontScale="92500" lnSpcReduction="20000"/>
          </a:bodyPr>
          <a:lstStyle/>
          <a:p>
            <a:endParaRPr lang="en-US" sz="3900" dirty="0">
              <a:solidFill>
                <a:srgbClr val="000000"/>
              </a:solidFill>
            </a:endParaRPr>
          </a:p>
          <a:p>
            <a:r>
              <a:rPr lang="en-US" sz="3200" dirty="0">
                <a:solidFill>
                  <a:srgbClr val="000000"/>
                </a:solidFill>
                <a:latin typeface="Arial" panose="020B0604020202020204" pitchFamily="34" charset="0"/>
                <a:cs typeface="Arial" panose="020B0604020202020204" pitchFamily="34" charset="0"/>
              </a:rPr>
              <a:t>The review team meets in the beginning of each year to review and take positions on all bills of interest to APA California, and in June to review amendments</a:t>
            </a:r>
          </a:p>
          <a:p>
            <a:r>
              <a:rPr lang="en-US" sz="3200" dirty="0">
                <a:solidFill>
                  <a:srgbClr val="000000"/>
                </a:solidFill>
                <a:latin typeface="Arial" panose="020B0604020202020204" pitchFamily="34" charset="0"/>
                <a:cs typeface="Arial" panose="020B0604020202020204" pitchFamily="34" charset="0"/>
              </a:rPr>
              <a:t>The review team distribution list is also used by email throughout the year to get feedback on important hot bills and to send out alerts when action is needed</a:t>
            </a:r>
          </a:p>
          <a:p>
            <a:r>
              <a:rPr lang="en-US" sz="3200" dirty="0">
                <a:solidFill>
                  <a:srgbClr val="000000"/>
                </a:solidFill>
                <a:latin typeface="Arial" panose="020B0604020202020204" pitchFamily="34" charset="0"/>
                <a:cs typeface="Arial" panose="020B0604020202020204" pitchFamily="34" charset="0"/>
              </a:rPr>
              <a:t>There are no requirements to join, just send an email to Lauren De Valencia at </a:t>
            </a:r>
            <a:r>
              <a:rPr lang="en-US" sz="3200" dirty="0">
                <a:solidFill>
                  <a:srgbClr val="000000"/>
                </a:solidFill>
                <a:latin typeface="Arial" panose="020B0604020202020204" pitchFamily="34" charset="0"/>
                <a:cs typeface="Arial" panose="020B0604020202020204" pitchFamily="34" charset="0"/>
                <a:hlinkClick r:id="rId3"/>
              </a:rPr>
              <a:t>Lauren@stefangeorge.com</a:t>
            </a:r>
            <a:r>
              <a:rPr lang="en-US" sz="3200" dirty="0">
                <a:solidFill>
                  <a:srgbClr val="000000"/>
                </a:solidFill>
                <a:latin typeface="Arial" panose="020B0604020202020204" pitchFamily="34" charset="0"/>
                <a:cs typeface="Arial" panose="020B0604020202020204" pitchFamily="34" charset="0"/>
              </a:rPr>
              <a:t>                   </a:t>
            </a:r>
            <a:r>
              <a:rPr lang="en-US" sz="3200" dirty="0">
                <a:solidFill>
                  <a:srgbClr val="000000"/>
                </a:solidFill>
              </a:rPr>
              <a:t>												</a:t>
            </a:r>
          </a:p>
          <a:p>
            <a:endParaRPr lang="en-US" sz="1500" dirty="0">
              <a:solidFill>
                <a:srgbClr val="000000"/>
              </a:solidFill>
            </a:endParaRPr>
          </a:p>
          <a:p>
            <a:endParaRPr lang="en-US" sz="1500" dirty="0">
              <a:solidFill>
                <a:srgbClr val="000000"/>
              </a:solidFill>
            </a:endParaRPr>
          </a:p>
          <a:p>
            <a:endParaRPr lang="en-US" sz="1500" dirty="0">
              <a:solidFill>
                <a:srgbClr val="000000"/>
              </a:solidFill>
            </a:endParaRPr>
          </a:p>
        </p:txBody>
      </p:sp>
    </p:spTree>
    <p:extLst>
      <p:ext uri="{BB962C8B-B14F-4D97-AF65-F5344CB8AC3E}">
        <p14:creationId xmlns:p14="http://schemas.microsoft.com/office/powerpoint/2010/main" val="21400452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5168E7B-6D42-4B3A-B7A1-17D4C49E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8A030C2-9F23-4593-9F99-7B73C232A4C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726432" y="1741337"/>
            <a:ext cx="6739136" cy="2387918"/>
          </a:xfrm>
        </p:spPr>
        <p:txBody>
          <a:bodyPr vert="horz" lIns="91440" tIns="45720" rIns="91440" bIns="45720" rtlCol="0" anchor="b">
            <a:normAutofit fontScale="90000"/>
          </a:bodyPr>
          <a:lstStyle/>
          <a:p>
            <a:pPr algn="ctr"/>
            <a:r>
              <a:rPr lang="en-US" sz="6600" kern="1200" cap="all" dirty="0">
                <a:solidFill>
                  <a:srgbClr val="FFFFFF"/>
                </a:solidFill>
                <a:latin typeface="Arial" panose="020B0604020202020204" pitchFamily="34" charset="0"/>
                <a:cs typeface="Arial" panose="020B0604020202020204" pitchFamily="34" charset="0"/>
              </a:rPr>
              <a:t>Questions and comments </a:t>
            </a:r>
          </a:p>
        </p:txBody>
      </p:sp>
      <p:sp>
        <p:nvSpPr>
          <p:cNvPr id="3" name="Content Placeholder 2"/>
          <p:cNvSpPr>
            <a:spLocks noGrp="1"/>
          </p:cNvSpPr>
          <p:nvPr>
            <p:ph idx="1"/>
          </p:nvPr>
        </p:nvSpPr>
        <p:spPr>
          <a:xfrm>
            <a:off x="2729559" y="4200522"/>
            <a:ext cx="6740685" cy="682079"/>
          </a:xfrm>
        </p:spPr>
        <p:txBody>
          <a:bodyPr vert="horz" lIns="91440" tIns="45720" rIns="91440" bIns="45720" rtlCol="0">
            <a:normAutofit/>
          </a:bodyPr>
          <a:lstStyle/>
          <a:p>
            <a:pPr marL="0" indent="0" algn="ctr">
              <a:buNone/>
            </a:pPr>
            <a:r>
              <a:rPr lang="en-US" sz="2400" kern="1200" dirty="0">
                <a:solidFill>
                  <a:srgbClr val="FFFFFF"/>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76560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E1DE42B-57B5-7E45-8E6D-9C1700F5ABFD}"/>
              </a:ext>
            </a:extLst>
          </p:cNvPr>
          <p:cNvSpPr>
            <a:spLocks noGrp="1"/>
          </p:cNvSpPr>
          <p:nvPr>
            <p:ph type="title"/>
          </p:nvPr>
        </p:nvSpPr>
        <p:spPr>
          <a:xfrm>
            <a:off x="1179226" y="826680"/>
            <a:ext cx="9833548" cy="1325563"/>
          </a:xfrm>
        </p:spPr>
        <p:txBody>
          <a:bodyPr>
            <a:noAutofit/>
          </a:bodyPr>
          <a:lstStyle/>
          <a:p>
            <a:pPr algn="ctr"/>
            <a:r>
              <a:rPr lang="en-US" sz="3200" dirty="0">
                <a:solidFill>
                  <a:srgbClr val="FFFFFF"/>
                </a:solidFill>
                <a:latin typeface="Arial" panose="020B0604020202020204" pitchFamily="34" charset="0"/>
                <a:cs typeface="Arial" panose="020B0604020202020204" pitchFamily="34" charset="0"/>
              </a:rPr>
              <a:t>AB 686 (Santiago) </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Affirmatively Further Fair Housing Requirements continued</a:t>
            </a:r>
            <a:endParaRPr lang="en-US" sz="3200" dirty="0">
              <a:solidFill>
                <a:srgbClr val="FFFFFF"/>
              </a:solidFill>
            </a:endParaRPr>
          </a:p>
        </p:txBody>
      </p:sp>
      <p:sp>
        <p:nvSpPr>
          <p:cNvPr id="3" name="Content Placeholder 2">
            <a:extLst>
              <a:ext uri="{FF2B5EF4-FFF2-40B4-BE49-F238E27FC236}">
                <a16:creationId xmlns:a16="http://schemas.microsoft.com/office/drawing/2014/main" id="{CA54129A-AB9F-CE4E-99DB-3BD017A1E946}"/>
              </a:ext>
            </a:extLst>
          </p:cNvPr>
          <p:cNvSpPr>
            <a:spLocks noGrp="1"/>
          </p:cNvSpPr>
          <p:nvPr>
            <p:ph idx="1"/>
          </p:nvPr>
        </p:nvSpPr>
        <p:spPr>
          <a:xfrm>
            <a:off x="355601" y="2472267"/>
            <a:ext cx="11480494" cy="4064000"/>
          </a:xfrm>
        </p:spPr>
        <p:txBody>
          <a:bodyPr>
            <a:noAutofit/>
          </a:bodyPr>
          <a:lstStyle/>
          <a:p>
            <a:r>
              <a:rPr lang="en-US" sz="2300" dirty="0">
                <a:latin typeface="Arial" panose="020B0604020202020204" pitchFamily="34" charset="0"/>
                <a:cs typeface="Arial" panose="020B0604020202020204" pitchFamily="34" charset="0"/>
              </a:rPr>
              <a:t>Provides that in selecting meaningful actions a public agency is not required to take, nor prohibited from taking, any one particular action</a:t>
            </a:r>
          </a:p>
          <a:p>
            <a:r>
              <a:rPr lang="en-US" sz="2300" dirty="0">
                <a:latin typeface="Arial" panose="020B0604020202020204" pitchFamily="34" charset="0"/>
                <a:cs typeface="Arial" panose="020B0604020202020204" pitchFamily="34" charset="0"/>
              </a:rPr>
              <a:t>Defines "public agency" as the state, city, county, redevelopment agency, public housing authority, public housing agency, and agencies that receive certain HUD funds (</a:t>
            </a:r>
            <a:r>
              <a:rPr lang="en-US" sz="2400" dirty="0">
                <a:solidFill>
                  <a:srgbClr val="000000"/>
                </a:solidFill>
                <a:latin typeface="Arial" panose="020B0604020202020204" pitchFamily="34" charset="0"/>
                <a:cs typeface="Arial" panose="020B0604020202020204" pitchFamily="34" charset="0"/>
              </a:rPr>
              <a:t>COGs from the requirements of the bill)</a:t>
            </a:r>
            <a:endParaRPr lang="en-US" sz="2300" dirty="0">
              <a:latin typeface="Arial" panose="020B0604020202020204" pitchFamily="34" charset="0"/>
              <a:cs typeface="Arial" panose="020B0604020202020204" pitchFamily="34" charset="0"/>
            </a:endParaRPr>
          </a:p>
          <a:p>
            <a:r>
              <a:rPr lang="en-US" sz="2300" dirty="0">
                <a:latin typeface="Arial" panose="020B0604020202020204" pitchFamily="34" charset="0"/>
                <a:cs typeface="Arial" panose="020B0604020202020204" pitchFamily="34" charset="0"/>
              </a:rPr>
              <a:t>Defines "affirmatively furthering fair housing" as taking meaningful actions, in addition to combating discrimination, that: overcome patterns of segregation and foster inclusive communities free from barriers that restrict access to opportunity; that together address segregated living patterns with truly integrated and balanced living patterns; transform racially and ethnically concentrated areas of poverty into areas of opportunity; foster and maintain compliance with civil rights and fair housing laws </a:t>
            </a:r>
            <a:br>
              <a:rPr lang="en-US" sz="2300" dirty="0">
                <a:latin typeface="Arial" panose="020B0604020202020204" pitchFamily="34" charset="0"/>
                <a:cs typeface="Arial" panose="020B0604020202020204" pitchFamily="34" charset="0"/>
              </a:rPr>
            </a:br>
            <a:endParaRPr lang="en-US" sz="23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858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CAC8FE9-4C5F-BE48-AAD8-5BFB9B96B35C}"/>
              </a:ext>
            </a:extLst>
          </p:cNvPr>
          <p:cNvSpPr>
            <a:spLocks noGrp="1"/>
          </p:cNvSpPr>
          <p:nvPr>
            <p:ph type="title"/>
          </p:nvPr>
        </p:nvSpPr>
        <p:spPr>
          <a:xfrm>
            <a:off x="1179226" y="826680"/>
            <a:ext cx="9833548" cy="1325563"/>
          </a:xfrm>
        </p:spPr>
        <p:txBody>
          <a:bodyPr>
            <a:noAutofit/>
          </a:bodyPr>
          <a:lstStyle/>
          <a:p>
            <a:pPr algn="ctr"/>
            <a:r>
              <a:rPr lang="en-US" sz="3200" dirty="0">
                <a:solidFill>
                  <a:srgbClr val="FFFFFF"/>
                </a:solidFill>
                <a:latin typeface="Arial" panose="020B0604020202020204" pitchFamily="34" charset="0"/>
                <a:cs typeface="Arial" panose="020B0604020202020204" pitchFamily="34" charset="0"/>
              </a:rPr>
              <a:t>AB 686 (Santiago) </a:t>
            </a:r>
            <a:br>
              <a:rPr lang="en-US" sz="3200" dirty="0">
                <a:solidFill>
                  <a:srgbClr val="FFFFFF"/>
                </a:solidFill>
                <a:latin typeface="Arial" panose="020B0604020202020204" pitchFamily="34" charset="0"/>
                <a:cs typeface="Arial" panose="020B0604020202020204" pitchFamily="34" charset="0"/>
              </a:rPr>
            </a:br>
            <a:r>
              <a:rPr lang="en-US" sz="3200" dirty="0">
                <a:solidFill>
                  <a:srgbClr val="FFFFFF"/>
                </a:solidFill>
                <a:latin typeface="Arial" panose="020B0604020202020204" pitchFamily="34" charset="0"/>
                <a:cs typeface="Arial" panose="020B0604020202020204" pitchFamily="34" charset="0"/>
              </a:rPr>
              <a:t>Affirmatively Further Fair Housing Requirements continued</a:t>
            </a:r>
            <a:endParaRPr lang="en-US" sz="3200" dirty="0">
              <a:solidFill>
                <a:srgbClr val="FFFFFF"/>
              </a:solidFill>
            </a:endParaRPr>
          </a:p>
        </p:txBody>
      </p:sp>
      <p:sp>
        <p:nvSpPr>
          <p:cNvPr id="3" name="Content Placeholder 2">
            <a:extLst>
              <a:ext uri="{FF2B5EF4-FFF2-40B4-BE49-F238E27FC236}">
                <a16:creationId xmlns:a16="http://schemas.microsoft.com/office/drawing/2014/main" id="{7A62EC04-2D01-904D-8775-01DAD916E7A1}"/>
              </a:ext>
            </a:extLst>
          </p:cNvPr>
          <p:cNvSpPr>
            <a:spLocks noGrp="1"/>
          </p:cNvSpPr>
          <p:nvPr>
            <p:ph idx="1"/>
          </p:nvPr>
        </p:nvSpPr>
        <p:spPr>
          <a:xfrm>
            <a:off x="383359" y="2404533"/>
            <a:ext cx="11452735" cy="4080933"/>
          </a:xfrm>
        </p:spPr>
        <p:txBody>
          <a:bodyPr>
            <a:normAutofit fontScale="40000" lnSpcReduction="20000"/>
          </a:bodyPr>
          <a:lstStyle/>
          <a:p>
            <a:r>
              <a:rPr lang="en-US" sz="5500" u="sng" dirty="0">
                <a:latin typeface="Arial" panose="020B0604020202020204" pitchFamily="34" charset="0"/>
                <a:cs typeface="Arial" panose="020B0604020202020204" pitchFamily="34" charset="0"/>
              </a:rPr>
              <a:t>Requires housing elements to include an assessment of fair housing including:</a:t>
            </a:r>
          </a:p>
          <a:p>
            <a:pPr>
              <a:buFont typeface="Courier New" panose="02070309020205020404" pitchFamily="49" charset="0"/>
              <a:buChar char="o"/>
            </a:pPr>
            <a:r>
              <a:rPr lang="en-US" sz="5500" dirty="0">
                <a:latin typeface="Arial" panose="020B0604020202020204" pitchFamily="34" charset="0"/>
                <a:cs typeface="Arial" panose="020B0604020202020204" pitchFamily="34" charset="0"/>
              </a:rPr>
              <a:t>Summary of fair housing issues and assessment of fair housing enforcement and outreach capabilities</a:t>
            </a:r>
          </a:p>
          <a:p>
            <a:pPr>
              <a:buFont typeface="Courier New" panose="02070309020205020404" pitchFamily="49" charset="0"/>
              <a:buChar char="o"/>
            </a:pPr>
            <a:r>
              <a:rPr lang="en-US" sz="5500" dirty="0">
                <a:latin typeface="Arial" panose="020B0604020202020204" pitchFamily="34" charset="0"/>
                <a:cs typeface="Arial" panose="020B0604020202020204" pitchFamily="34" charset="0"/>
              </a:rPr>
              <a:t>Analysis of available federal, state, and local data to identify integration and segregation patterns and trends, racially or ethnically concentrated areas of poverty, disparities in access to opportunity, and disproportionate housing needs including displacement risk </a:t>
            </a:r>
          </a:p>
          <a:p>
            <a:pPr>
              <a:buFont typeface="Courier New" panose="02070309020205020404" pitchFamily="49" charset="0"/>
              <a:buChar char="o"/>
            </a:pPr>
            <a:r>
              <a:rPr lang="en-US" sz="5500" dirty="0">
                <a:latin typeface="Arial" panose="020B0604020202020204" pitchFamily="34" charset="0"/>
                <a:cs typeface="Arial" panose="020B0604020202020204" pitchFamily="34" charset="0"/>
              </a:rPr>
              <a:t>Assessment of the contributing factors for fair housing issues identified </a:t>
            </a:r>
          </a:p>
          <a:p>
            <a:pPr>
              <a:buFont typeface="Courier New" panose="02070309020205020404" pitchFamily="49" charset="0"/>
              <a:buChar char="o"/>
            </a:pPr>
            <a:r>
              <a:rPr lang="en-US" sz="5500" dirty="0">
                <a:latin typeface="Arial" panose="020B0604020202020204" pitchFamily="34" charset="0"/>
                <a:cs typeface="Arial" panose="020B0604020202020204" pitchFamily="34" charset="0"/>
              </a:rPr>
              <a:t>Identification of the jurisdiction's fair housing priorities and goals that limit or deny fair housing choice or opportunity, or negatively impact fair housing or civil rights compliance, and metrics and milestones for fair housing results to be achieved</a:t>
            </a:r>
          </a:p>
          <a:p>
            <a:pPr>
              <a:buFont typeface="Courier New" panose="02070309020205020404" pitchFamily="49" charset="0"/>
              <a:buChar char="o"/>
            </a:pPr>
            <a:r>
              <a:rPr lang="en-US" sz="5500" dirty="0">
                <a:latin typeface="Arial" panose="020B0604020202020204" pitchFamily="34" charset="0"/>
                <a:cs typeface="Arial" panose="020B0604020202020204" pitchFamily="34" charset="0"/>
              </a:rPr>
              <a:t>Strategies and actions to implement priorities and goals, such as enhancing mobility strategies, encouraging development of new affordable housing in areas of opportunity, community revitalization, preservation of existing affordable housing, and avoiding displacement</a:t>
            </a:r>
          </a:p>
          <a:p>
            <a:endParaRPr lang="en-US" sz="3300" dirty="0">
              <a:latin typeface="Arial" panose="020B0604020202020204" pitchFamily="34" charset="0"/>
              <a:cs typeface="Arial" panose="020B0604020202020204" pitchFamily="34" charset="0"/>
            </a:endParaRPr>
          </a:p>
          <a:p>
            <a:endParaRPr lang="en-US" sz="2000" dirty="0">
              <a:solidFill>
                <a:srgbClr val="000000"/>
              </a:solidFill>
            </a:endParaRPr>
          </a:p>
        </p:txBody>
      </p:sp>
    </p:spTree>
    <p:extLst>
      <p:ext uri="{BB962C8B-B14F-4D97-AF65-F5344CB8AC3E}">
        <p14:creationId xmlns:p14="http://schemas.microsoft.com/office/powerpoint/2010/main" val="313594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D4769E-0D04-A143-A7E4-28DBA621948C}"/>
              </a:ext>
            </a:extLst>
          </p:cNvPr>
          <p:cNvSpPr>
            <a:spLocks noGrp="1"/>
          </p:cNvSpPr>
          <p:nvPr>
            <p:ph type="title"/>
          </p:nvPr>
        </p:nvSpPr>
        <p:spPr>
          <a:xfrm>
            <a:off x="1179226" y="826680"/>
            <a:ext cx="9833548" cy="1325563"/>
          </a:xfrm>
        </p:spPr>
        <p:txBody>
          <a:bodyPr>
            <a:normAutofit fontScale="90000"/>
          </a:bodyPr>
          <a:lstStyle/>
          <a:p>
            <a:pPr algn="ctr"/>
            <a:r>
              <a:rPr lang="en-US" sz="4000" dirty="0">
                <a:solidFill>
                  <a:srgbClr val="FFFFFF"/>
                </a:solidFill>
                <a:latin typeface="Arial" panose="020B0604020202020204" pitchFamily="34" charset="0"/>
                <a:cs typeface="Arial" panose="020B0604020202020204" pitchFamily="34" charset="0"/>
              </a:rPr>
              <a:t>AB 686 (Santiago) </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Affirmatively Further Fair Housing Requirements - continued</a:t>
            </a:r>
            <a:endParaRPr lang="en-US" sz="4000" dirty="0">
              <a:solidFill>
                <a:srgbClr val="FFFFFF"/>
              </a:solidFill>
            </a:endParaRPr>
          </a:p>
        </p:txBody>
      </p:sp>
      <p:sp>
        <p:nvSpPr>
          <p:cNvPr id="3" name="Content Placeholder 2">
            <a:extLst>
              <a:ext uri="{FF2B5EF4-FFF2-40B4-BE49-F238E27FC236}">
                <a16:creationId xmlns:a16="http://schemas.microsoft.com/office/drawing/2014/main" id="{2E8DA1C3-9CCC-604C-A8E2-FB8B2C27BF6B}"/>
              </a:ext>
            </a:extLst>
          </p:cNvPr>
          <p:cNvSpPr>
            <a:spLocks noGrp="1"/>
          </p:cNvSpPr>
          <p:nvPr>
            <p:ph idx="1"/>
          </p:nvPr>
        </p:nvSpPr>
        <p:spPr>
          <a:xfrm>
            <a:off x="355601" y="2506133"/>
            <a:ext cx="11328399" cy="4013200"/>
          </a:xfrm>
        </p:spPr>
        <p:txBody>
          <a:bodyPr>
            <a:noAutofit/>
          </a:bodyPr>
          <a:lstStyle/>
          <a:p>
            <a:r>
              <a:rPr lang="en-US" sz="2200" dirty="0">
                <a:latin typeface="Arial" panose="020B0604020202020204" pitchFamily="34" charset="0"/>
                <a:cs typeface="Arial" panose="020B0604020202020204" pitchFamily="34" charset="0"/>
              </a:rPr>
              <a:t>Requires inventory of land suitable for residential development to be used to identify sites throughout the community, consistent with these requirements</a:t>
            </a:r>
          </a:p>
          <a:p>
            <a:r>
              <a:rPr lang="en-US" sz="2200" dirty="0">
                <a:latin typeface="Arial" panose="020B0604020202020204" pitchFamily="34" charset="0"/>
                <a:cs typeface="Arial" panose="020B0604020202020204" pitchFamily="34" charset="0"/>
              </a:rPr>
              <a:t>Applies to housing elements due to be revised on or after January 1, 2021 </a:t>
            </a:r>
          </a:p>
          <a:p>
            <a:r>
              <a:rPr lang="en-US" sz="2200" dirty="0">
                <a:latin typeface="Arial" panose="020B0604020202020204" pitchFamily="34" charset="0"/>
                <a:cs typeface="Arial" panose="020B0604020202020204" pitchFamily="34" charset="0"/>
              </a:rPr>
              <a:t>Authorizes a jurisdiction that completes a federal assessment of fair housing or an analysis of impediments to fair housing choice to incorporate assessment or analysis into its housing element</a:t>
            </a:r>
          </a:p>
          <a:p>
            <a:r>
              <a:rPr lang="en-US" sz="2200" dirty="0">
                <a:latin typeface="Arial" panose="020B0604020202020204" pitchFamily="34" charset="0"/>
                <a:cs typeface="Arial" panose="020B0604020202020204" pitchFamily="34" charset="0"/>
              </a:rPr>
              <a:t>Deleted the provision that if a public agency fails to meet its obligation to affirmatively further fair housing, that failure would constitute housing discrimination under the California Fair Employment and Housing Act (FEHA)</a:t>
            </a:r>
          </a:p>
          <a:p>
            <a:r>
              <a:rPr lang="en-US" sz="2200" b="1" dirty="0">
                <a:solidFill>
                  <a:srgbClr val="000000"/>
                </a:solidFill>
                <a:latin typeface="Arial" panose="020B0604020202020204" pitchFamily="34" charset="0"/>
                <a:cs typeface="Arial" panose="020B0604020202020204" pitchFamily="34" charset="0"/>
              </a:rPr>
              <a:t>SUPPORT AS AMENDED </a:t>
            </a:r>
            <a:r>
              <a:rPr lang="mr-IN" sz="2200" b="1" dirty="0">
                <a:solidFill>
                  <a:srgbClr val="000000"/>
                </a:solidFill>
                <a:latin typeface="Arial" panose="020B0604020202020204" pitchFamily="34" charset="0"/>
                <a:cs typeface="Arial" panose="020B0604020202020204" pitchFamily="34" charset="0"/>
              </a:rPr>
              <a:t>–</a:t>
            </a:r>
            <a:r>
              <a:rPr lang="en-US" sz="2200" b="1" dirty="0">
                <a:solidFill>
                  <a:srgbClr val="000000"/>
                </a:solidFill>
                <a:latin typeface="Arial" panose="020B0604020202020204" pitchFamily="34" charset="0"/>
                <a:cs typeface="Arial" panose="020B0604020202020204" pitchFamily="34" charset="0"/>
              </a:rPr>
              <a:t> </a:t>
            </a:r>
            <a:r>
              <a:rPr lang="en-US" sz="2200" b="1" cap="all" dirty="0">
                <a:solidFill>
                  <a:srgbClr val="000000"/>
                </a:solidFill>
                <a:latin typeface="Arial" panose="020B0604020202020204" pitchFamily="34" charset="0"/>
                <a:cs typeface="Arial" panose="020B0604020202020204" pitchFamily="34" charset="0"/>
              </a:rPr>
              <a:t>Signed by the Governor</a:t>
            </a:r>
            <a:endParaRPr lang="en-US" sz="2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476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4665</TotalTime>
  <Words>5646</Words>
  <Application>Microsoft Office PowerPoint</Application>
  <PresentationFormat>Widescreen</PresentationFormat>
  <Paragraphs>511</Paragraphs>
  <Slides>68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Calibri Light</vt:lpstr>
      <vt:lpstr>Courier New</vt:lpstr>
      <vt:lpstr>Mangal</vt:lpstr>
      <vt:lpstr>Wingdings</vt:lpstr>
      <vt:lpstr>Office Theme</vt:lpstr>
      <vt:lpstr>APA CALIFORNIA LEGISLATIVE UPDATE   JOHN C. TERELL, AICP , VP, POLICY &amp; LEGISLATION  SANDE GEORGE, STEFAN/GEORGE ASSOCIATES  LAUREN DE VALENCIA, STEFAN/GEORGE ASSOCIATES</vt:lpstr>
      <vt:lpstr>OVERVIEW</vt:lpstr>
      <vt:lpstr>APA California’s Legislative Platform – “Plan California” – Updated</vt:lpstr>
      <vt:lpstr> Hot Bill Overview    </vt:lpstr>
      <vt:lpstr>HOT BILLS SIGNED INTO LAW</vt:lpstr>
      <vt:lpstr>AB 686 (Santiago)  Affirmatively Further Fair Housing Requirements </vt:lpstr>
      <vt:lpstr>AB 686 (Santiago)  Affirmatively Further Fair Housing Requirements continued</vt:lpstr>
      <vt:lpstr>AB 686 (Santiago)  Affirmatively Further Fair Housing Requirements continued</vt:lpstr>
      <vt:lpstr>AB 686 (Santiago)  Affirmatively Further Fair Housing Requirements - continued</vt:lpstr>
      <vt:lpstr>AB 1771 (Bloom) RHNA ALLOCATION REFORM</vt:lpstr>
      <vt:lpstr>AB 1771 (Bloom) RHNA ALLOCATION REFORM - continued</vt:lpstr>
      <vt:lpstr>AB 1771 (Bloom) RHNA ALLOCATION REFORM - continued</vt:lpstr>
      <vt:lpstr>AB 1771 (Bloom) RHNA ALLOCATION REFORM - continued</vt:lpstr>
      <vt:lpstr>AB 1804 (Berman) CEQA Exemption for Counties </vt:lpstr>
      <vt:lpstr>AB 2162 (Chiu) By Right Supportive Housing </vt:lpstr>
      <vt:lpstr>AB 2263 (Friedman) Limits Parking Requirements for Historical Projects</vt:lpstr>
      <vt:lpstr>AB 2263 (Friedman) Limits Parking Requirements for Historical Projects - continued</vt:lpstr>
      <vt:lpstr>AB 2341 (Mathis) Aesthetic Effects on Projects in CEQA</vt:lpstr>
      <vt:lpstr>AB 2372 (Gloria) Floor Area Ratio “Density” Bonus </vt:lpstr>
      <vt:lpstr>AB 2372 (Gloria) Floor Area Ratio “Density” Bonus - continued </vt:lpstr>
      <vt:lpstr>AB 2753 (Friedman)  New Density Bonus Notifications  </vt:lpstr>
      <vt:lpstr>AB 2797 (Bloom) Density Bonus and the Coastal Act </vt:lpstr>
      <vt:lpstr>AB 2797 (Bloom) Density Bonus and the Coastal Act - continued</vt:lpstr>
      <vt:lpstr>AB 2913 (Wood) Original Life of Building Permit Extended</vt:lpstr>
      <vt:lpstr>AB 2913 (Wood) Original Life of Building Permit Extended – continued  </vt:lpstr>
      <vt:lpstr>AB 2923 (Chiu) BART Land Use Authority</vt:lpstr>
      <vt:lpstr>AB 2923 (Chiu) BART Land Use Authority - continued</vt:lpstr>
      <vt:lpstr>AB 2973 (Gray) Map Act Extensions  </vt:lpstr>
      <vt:lpstr>AB 3147 (Caballero) Freezes on Mitigation and Impact Fees</vt:lpstr>
      <vt:lpstr>AB 3147 (Caballero) Freezes on Mitigation and Impact Fees - continued</vt:lpstr>
      <vt:lpstr>AB 3147 (Caballero) Freezes on Mitigation and Impact Fees - continued</vt:lpstr>
      <vt:lpstr>AB 3147 (Caballero) Freeze on Mitigation and Impact Fees - continued</vt:lpstr>
      <vt:lpstr>AB 3194 (Daly)  Zoning Changes </vt:lpstr>
      <vt:lpstr>AB 3194 (Daly)  Zoning Changes - continued </vt:lpstr>
      <vt:lpstr>AB 3194 (Daly)  Zoning Changes - continued </vt:lpstr>
      <vt:lpstr>SB 765 (Wiener)  Changes to SB 35 Approval Process </vt:lpstr>
      <vt:lpstr>SB 765 (Wiener)  Changes to SB 35 Approval Process - continued</vt:lpstr>
      <vt:lpstr>SB 765 (Wiener)  Changes to SB 35 Approval Process - continued </vt:lpstr>
      <vt:lpstr>SB 828 (Wiener) RHNA Allocation Changes And Goal to Meet RHNA</vt:lpstr>
      <vt:lpstr>SB 828 (Wiener) RHNA Allocation Changes And Goal to Meet RHNA - continued</vt:lpstr>
      <vt:lpstr>SB 828 (Wiener) RHNA Allocation Changes And Goal to Meet RHNA - continued</vt:lpstr>
      <vt:lpstr>SB 828 (Wiener) RHNA Allocation Changes And Goal to Meet RHNA - continued</vt:lpstr>
      <vt:lpstr>SB 901 (Dodd) Major Changes Related to Utility Rates, Wildfire Planning, Resiliency and Safety Maintenance</vt:lpstr>
      <vt:lpstr>SB 1035 (Jackson) Climate Adaptation and Resiliency Planning</vt:lpstr>
      <vt:lpstr>SB 1260 (Jackson) Wildfire Planning and Prevention </vt:lpstr>
      <vt:lpstr>SB 1260 (Jackson) Wildfire Planning and Prevention - continued</vt:lpstr>
      <vt:lpstr>SB 1333 (Wieckowski)  Charter Cities and Local Zoning Requirements </vt:lpstr>
      <vt:lpstr>SB 1333 (Wieckowski)  Charter Cities and Local Zoning Requirements - continued</vt:lpstr>
      <vt:lpstr>HOT BILLS THAT DIED </vt:lpstr>
      <vt:lpstr>AB 1905 (Grayson) CEQA Review on Transportation-Related Projects Included in an SCS </vt:lpstr>
      <vt:lpstr>AB 2447 (Reyes) New CEQA Noticing Requirements</vt:lpstr>
      <vt:lpstr>AB 3037 (Chiu)  Redevelopment 2.0</vt:lpstr>
      <vt:lpstr>AB 3037 (Chiu)  Redevelopment 2.0 - Continued</vt:lpstr>
      <vt:lpstr>SB 827 (Wiener)  Overriding Zoning Authority Near Transit</vt:lpstr>
      <vt:lpstr>SB 827 (Wiener)  Overriding Zoning Authority Near Transit - continued</vt:lpstr>
      <vt:lpstr>Accessory Dwelling Unit Bills   APA California's Position on ADUs </vt:lpstr>
      <vt:lpstr>AB 2890 (Ting)  and  SB 1469 (Skinner)  Major ADU Changes </vt:lpstr>
      <vt:lpstr>SB 831 (Wieckowski)  Major ADU Changes </vt:lpstr>
      <vt:lpstr>SB 831 (Wieckowski)  Major ADU Changes </vt:lpstr>
      <vt:lpstr>Accessory Dwelling Unit Bills   What Happened?? </vt:lpstr>
      <vt:lpstr>2018-2019 California Budget </vt:lpstr>
      <vt:lpstr>New Governor in 2019 </vt:lpstr>
      <vt:lpstr>HCD Updates </vt:lpstr>
      <vt:lpstr>Predictions for 2019 Legislative Session </vt:lpstr>
      <vt:lpstr>FCC Action on Small Cells </vt:lpstr>
      <vt:lpstr>How you can get involved </vt:lpstr>
      <vt:lpstr>Join the Legislative review team</vt:lpstr>
      <vt:lpstr>Questions and comments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PLANNING ROUNDTABLE CALIFORNIA LEGISLATIVE UPDATE: MAJOR PLANNING TOPICS FOR 2017</dc:title>
  <dc:creator>Sande Stefan</dc:creator>
  <cp:lastModifiedBy>Francine Farrell</cp:lastModifiedBy>
  <cp:revision>562</cp:revision>
  <cp:lastPrinted>2017-09-21T17:43:40Z</cp:lastPrinted>
  <dcterms:created xsi:type="dcterms:W3CDTF">2017-01-17T21:19:27Z</dcterms:created>
  <dcterms:modified xsi:type="dcterms:W3CDTF">2018-10-17T16:38:47Z</dcterms:modified>
</cp:coreProperties>
</file>