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3" r:id="rId16"/>
    <p:sldId id="274" r:id="rId17"/>
    <p:sldId id="275" r:id="rId18"/>
    <p:sldId id="272" r:id="rId19"/>
    <p:sldId id="277" r:id="rId20"/>
    <p:sldId id="283" r:id="rId21"/>
    <p:sldId id="278" r:id="rId22"/>
    <p:sldId id="279" r:id="rId23"/>
    <p:sldId id="276" r:id="rId24"/>
    <p:sldId id="284" r:id="rId25"/>
    <p:sldId id="270" r:id="rId26"/>
    <p:sldId id="281" r:id="rId27"/>
    <p:sldId id="280" r:id="rId28"/>
    <p:sldId id="285" r:id="rId29"/>
    <p:sldId id="286" r:id="rId30"/>
    <p:sldId id="287" r:id="rId31"/>
    <p:sldId id="289" r:id="rId32"/>
    <p:sldId id="288" r:id="rId33"/>
    <p:sldId id="292" r:id="rId34"/>
    <p:sldId id="290" r:id="rId35"/>
    <p:sldId id="291" r:id="rId36"/>
    <p:sldId id="28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81"/>
    <p:restoredTop sz="94654"/>
  </p:normalViewPr>
  <p:slideViewPr>
    <p:cSldViewPr snapToGrid="0" snapToObjects="1">
      <p:cViewPr varScale="1">
        <p:scale>
          <a:sx n="104" d="100"/>
          <a:sy n="104" d="100"/>
        </p:scale>
        <p:origin x="408" y="192"/>
      </p:cViewPr>
      <p:guideLst/>
    </p:cSldViewPr>
  </p:slideViewPr>
  <p:outlineViewPr>
    <p:cViewPr>
      <p:scale>
        <a:sx n="33" d="100"/>
        <a:sy n="33" d="100"/>
      </p:scale>
      <p:origin x="0" y="-2388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0D47E-4AC1-A746-BEA7-B242BEE81032}"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A58D0855-5911-FB42-8BB0-78FD09B75B76}">
      <dgm:prSet/>
      <dgm:spPr/>
      <dgm:t>
        <a:bodyPr/>
        <a:lstStyle/>
        <a:p>
          <a:pPr rtl="0"/>
          <a:r>
            <a:rPr lang="en-US" dirty="0"/>
            <a:t>Legislative Review Team meets in the Spring</a:t>
          </a:r>
        </a:p>
      </dgm:t>
    </dgm:pt>
    <dgm:pt modelId="{E20526A6-F34B-4748-885A-AA6B5FEB4FA9}" type="parTrans" cxnId="{5F2B3BDA-FBCF-DE47-9DE3-48AA302A13AB}">
      <dgm:prSet/>
      <dgm:spPr/>
      <dgm:t>
        <a:bodyPr/>
        <a:lstStyle/>
        <a:p>
          <a:endParaRPr lang="en-US"/>
        </a:p>
      </dgm:t>
    </dgm:pt>
    <dgm:pt modelId="{A32D5AA7-23A8-8448-AA24-89F0EFEF913B}" type="sibTrans" cxnId="{5F2B3BDA-FBCF-DE47-9DE3-48AA302A13AB}">
      <dgm:prSet/>
      <dgm:spPr/>
      <dgm:t>
        <a:bodyPr/>
        <a:lstStyle/>
        <a:p>
          <a:endParaRPr lang="en-US"/>
        </a:p>
      </dgm:t>
    </dgm:pt>
    <dgm:pt modelId="{B1330394-B761-8441-A975-D380DA09470D}">
      <dgm:prSet/>
      <dgm:spPr/>
      <dgm:t>
        <a:bodyPr/>
        <a:lstStyle/>
        <a:p>
          <a:pPr rtl="0"/>
          <a:r>
            <a:rPr lang="en-US"/>
            <a:t>Content-specific working groups discuss bills throughout the session</a:t>
          </a:r>
        </a:p>
      </dgm:t>
    </dgm:pt>
    <dgm:pt modelId="{6BDCB04A-A022-2945-8753-C7BD76F422E1}" type="parTrans" cxnId="{73E1224F-0C65-1143-B9CA-75DD0A13179A}">
      <dgm:prSet/>
      <dgm:spPr/>
      <dgm:t>
        <a:bodyPr/>
        <a:lstStyle/>
        <a:p>
          <a:endParaRPr lang="en-US"/>
        </a:p>
      </dgm:t>
    </dgm:pt>
    <dgm:pt modelId="{92539AD9-B38E-CD42-98F7-06582113A874}" type="sibTrans" cxnId="{73E1224F-0C65-1143-B9CA-75DD0A13179A}">
      <dgm:prSet/>
      <dgm:spPr/>
      <dgm:t>
        <a:bodyPr/>
        <a:lstStyle/>
        <a:p>
          <a:endParaRPr lang="en-US"/>
        </a:p>
      </dgm:t>
    </dgm:pt>
    <dgm:pt modelId="{EC5A5B12-631D-4C4C-93A4-A5B0AA5FBD1D}">
      <dgm:prSet/>
      <dgm:spPr/>
      <dgm:t>
        <a:bodyPr/>
        <a:lstStyle/>
        <a:p>
          <a:pPr rtl="0"/>
          <a:r>
            <a:rPr lang="en-US"/>
            <a:t>Chapter e-blasts provide mid-session updates on hot topics and positions</a:t>
          </a:r>
        </a:p>
      </dgm:t>
    </dgm:pt>
    <dgm:pt modelId="{870200DA-55D1-8C44-A97F-879DBCD882C0}" type="parTrans" cxnId="{B306C15D-69AB-D94A-BA14-A01E4BA1D6B2}">
      <dgm:prSet/>
      <dgm:spPr/>
      <dgm:t>
        <a:bodyPr/>
        <a:lstStyle/>
        <a:p>
          <a:endParaRPr lang="en-US"/>
        </a:p>
      </dgm:t>
    </dgm:pt>
    <dgm:pt modelId="{0ADDEFE9-183D-C84B-93B4-485B2EB9E364}" type="sibTrans" cxnId="{B306C15D-69AB-D94A-BA14-A01E4BA1D6B2}">
      <dgm:prSet/>
      <dgm:spPr/>
      <dgm:t>
        <a:bodyPr/>
        <a:lstStyle/>
        <a:p>
          <a:endParaRPr lang="en-US"/>
        </a:p>
      </dgm:t>
    </dgm:pt>
    <dgm:pt modelId="{61BACD1E-5F03-4D4D-BA57-FE5E85B1F7C7}" type="pres">
      <dgm:prSet presAssocID="{4D90D47E-4AC1-A746-BEA7-B242BEE81032}" presName="Name0" presStyleCnt="0">
        <dgm:presLayoutVars>
          <dgm:dir/>
          <dgm:animLvl val="lvl"/>
          <dgm:resizeHandles val="exact"/>
        </dgm:presLayoutVars>
      </dgm:prSet>
      <dgm:spPr/>
    </dgm:pt>
    <dgm:pt modelId="{9B9D2B36-7811-1044-8F36-3597002A6FC4}" type="pres">
      <dgm:prSet presAssocID="{A58D0855-5911-FB42-8BB0-78FD09B75B76}" presName="linNode" presStyleCnt="0"/>
      <dgm:spPr/>
    </dgm:pt>
    <dgm:pt modelId="{37D0922C-B147-384A-9664-44A99B3938DD}" type="pres">
      <dgm:prSet presAssocID="{A58D0855-5911-FB42-8BB0-78FD09B75B76}" presName="parentText" presStyleLbl="node1" presStyleIdx="0" presStyleCnt="3">
        <dgm:presLayoutVars>
          <dgm:chMax val="1"/>
          <dgm:bulletEnabled val="1"/>
        </dgm:presLayoutVars>
      </dgm:prSet>
      <dgm:spPr/>
    </dgm:pt>
    <dgm:pt modelId="{BA83FC9C-BFA4-A34B-97D8-F9FED52A94A0}" type="pres">
      <dgm:prSet presAssocID="{A32D5AA7-23A8-8448-AA24-89F0EFEF913B}" presName="sp" presStyleCnt="0"/>
      <dgm:spPr/>
    </dgm:pt>
    <dgm:pt modelId="{8E1A0683-0C9B-2F40-8D1B-36D86BDCEDF6}" type="pres">
      <dgm:prSet presAssocID="{B1330394-B761-8441-A975-D380DA09470D}" presName="linNode" presStyleCnt="0"/>
      <dgm:spPr/>
    </dgm:pt>
    <dgm:pt modelId="{7689162A-700E-F946-A19D-7F9DDBF8C11F}" type="pres">
      <dgm:prSet presAssocID="{B1330394-B761-8441-A975-D380DA09470D}" presName="parentText" presStyleLbl="node1" presStyleIdx="1" presStyleCnt="3">
        <dgm:presLayoutVars>
          <dgm:chMax val="1"/>
          <dgm:bulletEnabled val="1"/>
        </dgm:presLayoutVars>
      </dgm:prSet>
      <dgm:spPr/>
    </dgm:pt>
    <dgm:pt modelId="{44CFCB49-B3EA-8347-AB99-EB5C32118DFC}" type="pres">
      <dgm:prSet presAssocID="{92539AD9-B38E-CD42-98F7-06582113A874}" presName="sp" presStyleCnt="0"/>
      <dgm:spPr/>
    </dgm:pt>
    <dgm:pt modelId="{C2ADDEBA-201D-2346-9FD8-DEC60EE2AF6A}" type="pres">
      <dgm:prSet presAssocID="{EC5A5B12-631D-4C4C-93A4-A5B0AA5FBD1D}" presName="linNode" presStyleCnt="0"/>
      <dgm:spPr/>
    </dgm:pt>
    <dgm:pt modelId="{DB8E0290-C4C2-2D4A-9998-D8CDF61226C3}" type="pres">
      <dgm:prSet presAssocID="{EC5A5B12-631D-4C4C-93A4-A5B0AA5FBD1D}" presName="parentText" presStyleLbl="node1" presStyleIdx="2" presStyleCnt="3">
        <dgm:presLayoutVars>
          <dgm:chMax val="1"/>
          <dgm:bulletEnabled val="1"/>
        </dgm:presLayoutVars>
      </dgm:prSet>
      <dgm:spPr/>
    </dgm:pt>
  </dgm:ptLst>
  <dgm:cxnLst>
    <dgm:cxn modelId="{4E786C0A-C95B-7044-A3F6-1D0BE625E5EE}" type="presOf" srcId="{A58D0855-5911-FB42-8BB0-78FD09B75B76}" destId="{37D0922C-B147-384A-9664-44A99B3938DD}" srcOrd="0" destOrd="0" presId="urn:microsoft.com/office/officeart/2005/8/layout/vList5"/>
    <dgm:cxn modelId="{73E1224F-0C65-1143-B9CA-75DD0A13179A}" srcId="{4D90D47E-4AC1-A746-BEA7-B242BEE81032}" destId="{B1330394-B761-8441-A975-D380DA09470D}" srcOrd="1" destOrd="0" parTransId="{6BDCB04A-A022-2945-8753-C7BD76F422E1}" sibTransId="{92539AD9-B38E-CD42-98F7-06582113A874}"/>
    <dgm:cxn modelId="{2475BA51-C816-254A-9269-A40E36BD8D46}" type="presOf" srcId="{B1330394-B761-8441-A975-D380DA09470D}" destId="{7689162A-700E-F946-A19D-7F9DDBF8C11F}" srcOrd="0" destOrd="0" presId="urn:microsoft.com/office/officeart/2005/8/layout/vList5"/>
    <dgm:cxn modelId="{34F69B53-4B46-B441-812A-5E093CCFC381}" type="presOf" srcId="{EC5A5B12-631D-4C4C-93A4-A5B0AA5FBD1D}" destId="{DB8E0290-C4C2-2D4A-9998-D8CDF61226C3}" srcOrd="0" destOrd="0" presId="urn:microsoft.com/office/officeart/2005/8/layout/vList5"/>
    <dgm:cxn modelId="{B306C15D-69AB-D94A-BA14-A01E4BA1D6B2}" srcId="{4D90D47E-4AC1-A746-BEA7-B242BEE81032}" destId="{EC5A5B12-631D-4C4C-93A4-A5B0AA5FBD1D}" srcOrd="2" destOrd="0" parTransId="{870200DA-55D1-8C44-A97F-879DBCD882C0}" sibTransId="{0ADDEFE9-183D-C84B-93B4-485B2EB9E364}"/>
    <dgm:cxn modelId="{5F2B3BDA-FBCF-DE47-9DE3-48AA302A13AB}" srcId="{4D90D47E-4AC1-A746-BEA7-B242BEE81032}" destId="{A58D0855-5911-FB42-8BB0-78FD09B75B76}" srcOrd="0" destOrd="0" parTransId="{E20526A6-F34B-4748-885A-AA6B5FEB4FA9}" sibTransId="{A32D5AA7-23A8-8448-AA24-89F0EFEF913B}"/>
    <dgm:cxn modelId="{397DFDF3-50A9-2447-A106-F92188D296A1}" type="presOf" srcId="{4D90D47E-4AC1-A746-BEA7-B242BEE81032}" destId="{61BACD1E-5F03-4D4D-BA57-FE5E85B1F7C7}" srcOrd="0" destOrd="0" presId="urn:microsoft.com/office/officeart/2005/8/layout/vList5"/>
    <dgm:cxn modelId="{0220D155-9FB4-DE40-A1AE-CFFFA1242BA1}" type="presParOf" srcId="{61BACD1E-5F03-4D4D-BA57-FE5E85B1F7C7}" destId="{9B9D2B36-7811-1044-8F36-3597002A6FC4}" srcOrd="0" destOrd="0" presId="urn:microsoft.com/office/officeart/2005/8/layout/vList5"/>
    <dgm:cxn modelId="{2E776758-8B7F-4F48-8020-34350933B811}" type="presParOf" srcId="{9B9D2B36-7811-1044-8F36-3597002A6FC4}" destId="{37D0922C-B147-384A-9664-44A99B3938DD}" srcOrd="0" destOrd="0" presId="urn:microsoft.com/office/officeart/2005/8/layout/vList5"/>
    <dgm:cxn modelId="{7A771943-78F2-6849-9351-B64271B730AA}" type="presParOf" srcId="{61BACD1E-5F03-4D4D-BA57-FE5E85B1F7C7}" destId="{BA83FC9C-BFA4-A34B-97D8-F9FED52A94A0}" srcOrd="1" destOrd="0" presId="urn:microsoft.com/office/officeart/2005/8/layout/vList5"/>
    <dgm:cxn modelId="{F9FA7569-8FAF-E145-96E2-7525F236D332}" type="presParOf" srcId="{61BACD1E-5F03-4D4D-BA57-FE5E85B1F7C7}" destId="{8E1A0683-0C9B-2F40-8D1B-36D86BDCEDF6}" srcOrd="2" destOrd="0" presId="urn:microsoft.com/office/officeart/2005/8/layout/vList5"/>
    <dgm:cxn modelId="{FEDD7D78-BE56-FF47-8718-6B863D09A0EA}" type="presParOf" srcId="{8E1A0683-0C9B-2F40-8D1B-36D86BDCEDF6}" destId="{7689162A-700E-F946-A19D-7F9DDBF8C11F}" srcOrd="0" destOrd="0" presId="urn:microsoft.com/office/officeart/2005/8/layout/vList5"/>
    <dgm:cxn modelId="{0D06DFD9-203A-FB4B-92BE-BCAB14602667}" type="presParOf" srcId="{61BACD1E-5F03-4D4D-BA57-FE5E85B1F7C7}" destId="{44CFCB49-B3EA-8347-AB99-EB5C32118DFC}" srcOrd="3" destOrd="0" presId="urn:microsoft.com/office/officeart/2005/8/layout/vList5"/>
    <dgm:cxn modelId="{6DD62CC1-81C9-E64D-B97F-1167A5C0464F}" type="presParOf" srcId="{61BACD1E-5F03-4D4D-BA57-FE5E85B1F7C7}" destId="{C2ADDEBA-201D-2346-9FD8-DEC60EE2AF6A}" srcOrd="4" destOrd="0" presId="urn:microsoft.com/office/officeart/2005/8/layout/vList5"/>
    <dgm:cxn modelId="{0BAE8C46-5CC7-4F4E-8630-48F36F8E2E16}" type="presParOf" srcId="{C2ADDEBA-201D-2346-9FD8-DEC60EE2AF6A}" destId="{DB8E0290-C4C2-2D4A-9998-D8CDF61226C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0922C-B147-384A-9664-44A99B3938DD}">
      <dsp:nvSpPr>
        <dsp:cNvPr id="0" name=""/>
        <dsp:cNvSpPr/>
      </dsp:nvSpPr>
      <dsp:spPr>
        <a:xfrm>
          <a:off x="2473512" y="1514"/>
          <a:ext cx="2782702" cy="999662"/>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Legislative Review Team meets in the Spring</a:t>
          </a:r>
        </a:p>
      </dsp:txBody>
      <dsp:txXfrm>
        <a:off x="2522311" y="50313"/>
        <a:ext cx="2685104" cy="902064"/>
      </dsp:txXfrm>
    </dsp:sp>
    <dsp:sp modelId="{7689162A-700E-F946-A19D-7F9DDBF8C11F}">
      <dsp:nvSpPr>
        <dsp:cNvPr id="0" name=""/>
        <dsp:cNvSpPr/>
      </dsp:nvSpPr>
      <dsp:spPr>
        <a:xfrm>
          <a:off x="2473512" y="1051160"/>
          <a:ext cx="2782702" cy="999662"/>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t>Content-specific working groups discuss bills throughout the session</a:t>
          </a:r>
        </a:p>
      </dsp:txBody>
      <dsp:txXfrm>
        <a:off x="2522311" y="1099959"/>
        <a:ext cx="2685104" cy="902064"/>
      </dsp:txXfrm>
    </dsp:sp>
    <dsp:sp modelId="{DB8E0290-C4C2-2D4A-9998-D8CDF61226C3}">
      <dsp:nvSpPr>
        <dsp:cNvPr id="0" name=""/>
        <dsp:cNvSpPr/>
      </dsp:nvSpPr>
      <dsp:spPr>
        <a:xfrm>
          <a:off x="2473512" y="2100805"/>
          <a:ext cx="2782702" cy="999662"/>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t>Chapter e-blasts provide mid-session updates on hot topics and positions</a:t>
          </a:r>
        </a:p>
      </dsp:txBody>
      <dsp:txXfrm>
        <a:off x="2522311" y="2149604"/>
        <a:ext cx="2685104" cy="9020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CB1CE-F53F-9C40-8A8C-845F4C279B6D}" type="datetimeFigureOut">
              <a:rPr lang="en-US" smtClean="0"/>
              <a:t>9/17/19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B1B20-5433-8244-A435-BFFA8EF9CC7D}" type="slidenum">
              <a:rPr lang="en-US" smtClean="0"/>
              <a:t>‹#›</a:t>
            </a:fld>
            <a:endParaRPr lang="en-US"/>
          </a:p>
        </p:txBody>
      </p:sp>
    </p:spTree>
    <p:extLst>
      <p:ext uri="{BB962C8B-B14F-4D97-AF65-F5344CB8AC3E}">
        <p14:creationId xmlns:p14="http://schemas.microsoft.com/office/powerpoint/2010/main" val="207012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B1B20-5433-8244-A435-BFFA8EF9CC7D}" type="slidenum">
              <a:rPr lang="en-US" smtClean="0"/>
              <a:t>1</a:t>
            </a:fld>
            <a:endParaRPr lang="en-US"/>
          </a:p>
        </p:txBody>
      </p:sp>
    </p:spTree>
    <p:extLst>
      <p:ext uri="{BB962C8B-B14F-4D97-AF65-F5344CB8AC3E}">
        <p14:creationId xmlns:p14="http://schemas.microsoft.com/office/powerpoint/2010/main" val="345562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738274F-9BDF-3747-9F7F-52DA856E9428}" type="datetimeFigureOut">
              <a:rPr lang="en-US" smtClean="0"/>
              <a:t>9/17/19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B1973-3365-1849-A08F-160AA849391C}" type="slidenum">
              <a:rPr lang="en-US" smtClean="0"/>
              <a:t>‹#›</a:t>
            </a:fld>
            <a:endParaRPr lang="en-US"/>
          </a:p>
        </p:txBody>
      </p:sp>
    </p:spTree>
    <p:extLst>
      <p:ext uri="{BB962C8B-B14F-4D97-AF65-F5344CB8AC3E}">
        <p14:creationId xmlns:p14="http://schemas.microsoft.com/office/powerpoint/2010/main" val="7081722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8274F-9BDF-3747-9F7F-52DA856E9428}" type="datetimeFigureOut">
              <a:rPr lang="en-US" smtClean="0"/>
              <a:t>9/17/19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B1973-3365-1849-A08F-160AA849391C}" type="slidenum">
              <a:rPr lang="en-US" smtClean="0"/>
              <a:t>‹#›</a:t>
            </a:fld>
            <a:endParaRPr lang="en-US"/>
          </a:p>
        </p:txBody>
      </p:sp>
    </p:spTree>
    <p:extLst>
      <p:ext uri="{BB962C8B-B14F-4D97-AF65-F5344CB8AC3E}">
        <p14:creationId xmlns:p14="http://schemas.microsoft.com/office/powerpoint/2010/main" val="377715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8274F-9BDF-3747-9F7F-52DA856E9428}" type="datetimeFigureOut">
              <a:rPr lang="en-US" smtClean="0"/>
              <a:t>9/17/19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B1973-3365-1849-A08F-160AA849391C}" type="slidenum">
              <a:rPr lang="en-US" smtClean="0"/>
              <a:t>‹#›</a:t>
            </a:fld>
            <a:endParaRPr lang="en-US"/>
          </a:p>
        </p:txBody>
      </p:sp>
    </p:spTree>
    <p:extLst>
      <p:ext uri="{BB962C8B-B14F-4D97-AF65-F5344CB8AC3E}">
        <p14:creationId xmlns:p14="http://schemas.microsoft.com/office/powerpoint/2010/main" val="395676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38274F-9BDF-3747-9F7F-52DA856E9428}" type="datetimeFigureOut">
              <a:rPr lang="en-US" smtClean="0"/>
              <a:t>9/17/19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B1973-3365-1849-A08F-160AA849391C}" type="slidenum">
              <a:rPr lang="en-US" smtClean="0"/>
              <a:t>‹#›</a:t>
            </a:fld>
            <a:endParaRPr lang="en-US"/>
          </a:p>
        </p:txBody>
      </p:sp>
    </p:spTree>
    <p:extLst>
      <p:ext uri="{BB962C8B-B14F-4D97-AF65-F5344CB8AC3E}">
        <p14:creationId xmlns:p14="http://schemas.microsoft.com/office/powerpoint/2010/main" val="286256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738274F-9BDF-3747-9F7F-52DA856E9428}" type="datetimeFigureOut">
              <a:rPr lang="en-US" smtClean="0"/>
              <a:t>9/17/19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B1973-3365-1849-A08F-160AA849391C}" type="slidenum">
              <a:rPr lang="en-US" smtClean="0"/>
              <a:t>‹#›</a:t>
            </a:fld>
            <a:endParaRPr lang="en-US"/>
          </a:p>
        </p:txBody>
      </p:sp>
    </p:spTree>
    <p:extLst>
      <p:ext uri="{BB962C8B-B14F-4D97-AF65-F5344CB8AC3E}">
        <p14:creationId xmlns:p14="http://schemas.microsoft.com/office/powerpoint/2010/main" val="41574966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738274F-9BDF-3747-9F7F-52DA856E9428}" type="datetimeFigureOut">
              <a:rPr lang="en-US" smtClean="0"/>
              <a:t>9/17/19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C6B1973-3365-1849-A08F-160AA849391C}" type="slidenum">
              <a:rPr lang="en-US" smtClean="0"/>
              <a:t>‹#›</a:t>
            </a:fld>
            <a:endParaRPr lang="en-US"/>
          </a:p>
        </p:txBody>
      </p:sp>
    </p:spTree>
    <p:extLst>
      <p:ext uri="{BB962C8B-B14F-4D97-AF65-F5344CB8AC3E}">
        <p14:creationId xmlns:p14="http://schemas.microsoft.com/office/powerpoint/2010/main" val="1905895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738274F-9BDF-3747-9F7F-52DA856E9428}" type="datetimeFigureOut">
              <a:rPr lang="en-US" smtClean="0"/>
              <a:t>9/17/19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B1973-3365-1849-A08F-160AA849391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3462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38274F-9BDF-3747-9F7F-52DA856E9428}" type="datetimeFigureOut">
              <a:rPr lang="en-US" smtClean="0"/>
              <a:t>9/17/19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B1973-3365-1849-A08F-160AA849391C}" type="slidenum">
              <a:rPr lang="en-US" smtClean="0"/>
              <a:t>‹#›</a:t>
            </a:fld>
            <a:endParaRPr lang="en-US"/>
          </a:p>
        </p:txBody>
      </p:sp>
    </p:spTree>
    <p:extLst>
      <p:ext uri="{BB962C8B-B14F-4D97-AF65-F5344CB8AC3E}">
        <p14:creationId xmlns:p14="http://schemas.microsoft.com/office/powerpoint/2010/main" val="293317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8274F-9BDF-3747-9F7F-52DA856E9428}" type="datetimeFigureOut">
              <a:rPr lang="en-US" smtClean="0"/>
              <a:t>9/17/19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B1973-3365-1849-A08F-160AA849391C}" type="slidenum">
              <a:rPr lang="en-US" smtClean="0"/>
              <a:t>‹#›</a:t>
            </a:fld>
            <a:endParaRPr lang="en-US"/>
          </a:p>
        </p:txBody>
      </p:sp>
    </p:spTree>
    <p:extLst>
      <p:ext uri="{BB962C8B-B14F-4D97-AF65-F5344CB8AC3E}">
        <p14:creationId xmlns:p14="http://schemas.microsoft.com/office/powerpoint/2010/main" val="57092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738274F-9BDF-3747-9F7F-52DA856E9428}" type="datetimeFigureOut">
              <a:rPr lang="en-US" smtClean="0"/>
              <a:t>9/17/19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C6B1973-3365-1849-A08F-160AA849391C}" type="slidenum">
              <a:rPr lang="en-US" smtClean="0"/>
              <a:t>‹#›</a:t>
            </a:fld>
            <a:endParaRPr lang="en-US"/>
          </a:p>
        </p:txBody>
      </p:sp>
    </p:spTree>
    <p:extLst>
      <p:ext uri="{BB962C8B-B14F-4D97-AF65-F5344CB8AC3E}">
        <p14:creationId xmlns:p14="http://schemas.microsoft.com/office/powerpoint/2010/main" val="239391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738274F-9BDF-3747-9F7F-52DA856E9428}" type="datetimeFigureOut">
              <a:rPr lang="en-US" smtClean="0"/>
              <a:t>9/17/19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FC6B1973-3365-1849-A08F-160AA849391C}" type="slidenum">
              <a:rPr lang="en-US" smtClean="0"/>
              <a:t>‹#›</a:t>
            </a:fld>
            <a:endParaRPr lang="en-US"/>
          </a:p>
        </p:txBody>
      </p:sp>
    </p:spTree>
    <p:extLst>
      <p:ext uri="{BB962C8B-B14F-4D97-AF65-F5344CB8AC3E}">
        <p14:creationId xmlns:p14="http://schemas.microsoft.com/office/powerpoint/2010/main" val="363173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738274F-9BDF-3747-9F7F-52DA856E9428}" type="datetimeFigureOut">
              <a:rPr lang="en-US" smtClean="0"/>
              <a:t>9/17/19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C6B1973-3365-1849-A08F-160AA849391C}" type="slidenum">
              <a:rPr lang="en-US" smtClean="0"/>
              <a:t>‹#›</a:t>
            </a:fld>
            <a:endParaRPr lang="en-US"/>
          </a:p>
        </p:txBody>
      </p:sp>
    </p:spTree>
    <p:extLst>
      <p:ext uri="{BB962C8B-B14F-4D97-AF65-F5344CB8AC3E}">
        <p14:creationId xmlns:p14="http://schemas.microsoft.com/office/powerpoint/2010/main" val="282047026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Lauren@stefangeorge.com"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F1C9685A-FB49-F542-8CAB-B19242E30077}"/>
              </a:ext>
            </a:extLst>
          </p:cNvPr>
          <p:cNvPicPr>
            <a:picLocks noChangeAspect="1"/>
          </p:cNvPicPr>
          <p:nvPr/>
        </p:nvPicPr>
        <p:blipFill rotWithShape="1">
          <a:blip r:embed="rId3">
            <a:alphaModFix amt="40000"/>
          </a:blip>
          <a:srcRect t="13711" b="4471"/>
          <a:stretch/>
        </p:blipFill>
        <p:spPr>
          <a:xfrm>
            <a:off x="750104" y="320253"/>
            <a:ext cx="10691792" cy="6014134"/>
          </a:xfrm>
          <a:prstGeom prst="rect">
            <a:avLst/>
          </a:prstGeom>
        </p:spPr>
      </p:pic>
      <p:sp>
        <p:nvSpPr>
          <p:cNvPr id="2" name="Title 1">
            <a:extLst>
              <a:ext uri="{FF2B5EF4-FFF2-40B4-BE49-F238E27FC236}">
                <a16:creationId xmlns:a16="http://schemas.microsoft.com/office/drawing/2014/main" id="{B4D95195-C24B-904A-8833-60D7A0622DFE}"/>
              </a:ext>
            </a:extLst>
          </p:cNvPr>
          <p:cNvSpPr>
            <a:spLocks noGrp="1"/>
          </p:cNvSpPr>
          <p:nvPr>
            <p:ph type="ctrTitle"/>
          </p:nvPr>
        </p:nvSpPr>
        <p:spPr>
          <a:xfrm>
            <a:off x="2340759" y="320252"/>
            <a:ext cx="7729728" cy="1188720"/>
          </a:xfrm>
          <a:noFill/>
          <a:ln>
            <a:solidFill>
              <a:srgbClr val="FFFFFF"/>
            </a:solidFill>
          </a:ln>
        </p:spPr>
        <p:txBody>
          <a:bodyPr vert="horz" lIns="182880" tIns="182880" rIns="182880" bIns="182880" rtlCol="0" anchor="ctr">
            <a:normAutofit fontScale="90000"/>
          </a:bodyPr>
          <a:lstStyle/>
          <a:p>
            <a:r>
              <a:rPr lang="en-US" sz="3200" dirty="0">
                <a:solidFill>
                  <a:schemeClr val="tx1"/>
                </a:solidFill>
                <a:latin typeface="Calibri" panose="020F0502020204030204" pitchFamily="34" charset="0"/>
                <a:cs typeface="Calibri" panose="020F0502020204030204" pitchFamily="34" charset="0"/>
              </a:rPr>
              <a:t>2019 Legislative Update</a:t>
            </a:r>
            <a:br>
              <a:rPr lang="en-US" sz="3200"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Santa Barbara, California  </a:t>
            </a:r>
          </a:p>
        </p:txBody>
      </p:sp>
      <p:sp>
        <p:nvSpPr>
          <p:cNvPr id="3" name="Subtitle 2">
            <a:extLst>
              <a:ext uri="{FF2B5EF4-FFF2-40B4-BE49-F238E27FC236}">
                <a16:creationId xmlns:a16="http://schemas.microsoft.com/office/drawing/2014/main" id="{4C5A99EF-437D-2345-BBCD-41C22FA4B711}"/>
              </a:ext>
            </a:extLst>
          </p:cNvPr>
          <p:cNvSpPr>
            <a:spLocks noGrp="1"/>
          </p:cNvSpPr>
          <p:nvPr>
            <p:ph type="subTitle" idx="1"/>
          </p:nvPr>
        </p:nvSpPr>
        <p:spPr>
          <a:xfrm>
            <a:off x="2438295" y="1508974"/>
            <a:ext cx="7729728" cy="4825414"/>
          </a:xfrm>
        </p:spPr>
        <p:txBody>
          <a:bodyPr vert="horz" lIns="91440" tIns="45720" rIns="91440" bIns="45720" rtlCol="0">
            <a:noAutofit/>
          </a:bodyPr>
          <a:lstStyle/>
          <a:p>
            <a:pPr>
              <a:lnSpc>
                <a:spcPct val="90000"/>
              </a:lnSpc>
            </a:pPr>
            <a:r>
              <a:rPr lang="en-US" b="1" u="sng" dirty="0">
                <a:solidFill>
                  <a:schemeClr val="tx1">
                    <a:lumMod val="85000"/>
                    <a:lumOff val="15000"/>
                  </a:schemeClr>
                </a:solidFill>
                <a:latin typeface="Calibri" panose="020F0502020204030204" pitchFamily="34" charset="0"/>
                <a:cs typeface="Calibri" panose="020F0502020204030204" pitchFamily="34" charset="0"/>
              </a:rPr>
              <a:t>Presented by:</a:t>
            </a:r>
          </a:p>
          <a:p>
            <a:pPr>
              <a:lnSpc>
                <a:spcPct val="90000"/>
              </a:lnSpc>
            </a:pPr>
            <a:endParaRPr lang="en-US" sz="800" b="1" dirty="0">
              <a:solidFill>
                <a:schemeClr val="tx1"/>
              </a:solidFill>
              <a:latin typeface="Calibri" panose="020F0502020204030204" pitchFamily="34" charset="0"/>
              <a:cs typeface="Calibri" panose="020F0502020204030204" pitchFamily="34" charset="0"/>
            </a:endParaRPr>
          </a:p>
          <a:p>
            <a:pPr>
              <a:lnSpc>
                <a:spcPct val="90000"/>
              </a:lnSpc>
            </a:pPr>
            <a:r>
              <a:rPr lang="en-US" b="1" dirty="0">
                <a:solidFill>
                  <a:schemeClr val="tx1"/>
                </a:solidFill>
                <a:latin typeface="Calibri" panose="020F0502020204030204" pitchFamily="34" charset="0"/>
                <a:cs typeface="Calibri" panose="020F0502020204030204" pitchFamily="34" charset="0"/>
              </a:rPr>
              <a:t>Eric S. Phillips </a:t>
            </a:r>
          </a:p>
          <a:p>
            <a:pPr>
              <a:lnSpc>
                <a:spcPct val="90000"/>
              </a:lnSpc>
            </a:pPr>
            <a:r>
              <a:rPr lang="en-US" sz="1800" i="1" dirty="0">
                <a:solidFill>
                  <a:schemeClr val="tx1">
                    <a:lumMod val="85000"/>
                    <a:lumOff val="15000"/>
                  </a:schemeClr>
                </a:solidFill>
                <a:latin typeface="Calibri" panose="020F0502020204030204" pitchFamily="34" charset="0"/>
                <a:cs typeface="Calibri" panose="020F0502020204030204" pitchFamily="34" charset="0"/>
              </a:rPr>
              <a:t>APA California VP of Policy and Legislation</a:t>
            </a:r>
          </a:p>
          <a:p>
            <a:pPr>
              <a:lnSpc>
                <a:spcPct val="90000"/>
              </a:lnSpc>
            </a:pPr>
            <a:endParaRPr lang="en-US" sz="1200" b="1" dirty="0">
              <a:solidFill>
                <a:schemeClr val="tx1">
                  <a:lumMod val="85000"/>
                  <a:lumOff val="15000"/>
                </a:schemeClr>
              </a:solidFill>
              <a:latin typeface="Calibri" panose="020F0502020204030204" pitchFamily="34" charset="0"/>
              <a:cs typeface="Calibri" panose="020F0502020204030204" pitchFamily="34" charset="0"/>
            </a:endParaRPr>
          </a:p>
          <a:p>
            <a:pPr>
              <a:lnSpc>
                <a:spcPct val="90000"/>
              </a:lnSpc>
            </a:pPr>
            <a:r>
              <a:rPr lang="en-US" b="1" dirty="0">
                <a:solidFill>
                  <a:schemeClr val="tx1">
                    <a:lumMod val="85000"/>
                    <a:lumOff val="15000"/>
                  </a:schemeClr>
                </a:solidFill>
                <a:latin typeface="Calibri" panose="020F0502020204030204" pitchFamily="34" charset="0"/>
                <a:cs typeface="Calibri" panose="020F0502020204030204" pitchFamily="34" charset="0"/>
              </a:rPr>
              <a:t>Sande George</a:t>
            </a:r>
          </a:p>
          <a:p>
            <a:pPr>
              <a:lnSpc>
                <a:spcPct val="90000"/>
              </a:lnSpc>
            </a:pPr>
            <a:r>
              <a:rPr lang="en-US" sz="1800" i="1" dirty="0">
                <a:solidFill>
                  <a:schemeClr val="tx1">
                    <a:lumMod val="85000"/>
                    <a:lumOff val="15000"/>
                  </a:schemeClr>
                </a:solidFill>
                <a:latin typeface="Calibri" panose="020F0502020204030204" pitchFamily="34" charset="0"/>
                <a:cs typeface="Calibri" panose="020F0502020204030204" pitchFamily="34" charset="0"/>
              </a:rPr>
              <a:t>Stefan/George Associates</a:t>
            </a:r>
          </a:p>
          <a:p>
            <a:pPr>
              <a:lnSpc>
                <a:spcPct val="90000"/>
              </a:lnSpc>
            </a:pPr>
            <a:r>
              <a:rPr lang="en-US" sz="1800" i="1" dirty="0">
                <a:solidFill>
                  <a:schemeClr val="tx1">
                    <a:lumMod val="85000"/>
                    <a:lumOff val="15000"/>
                  </a:schemeClr>
                </a:solidFill>
                <a:latin typeface="Calibri" panose="020F0502020204030204" pitchFamily="34" charset="0"/>
                <a:cs typeface="Calibri" panose="020F0502020204030204" pitchFamily="34" charset="0"/>
              </a:rPr>
              <a:t>APA California Executive Director and Lobbyist</a:t>
            </a:r>
          </a:p>
          <a:p>
            <a:pPr>
              <a:lnSpc>
                <a:spcPct val="90000"/>
              </a:lnSpc>
            </a:pPr>
            <a:endParaRPr lang="en-US" sz="1200" b="1" dirty="0">
              <a:solidFill>
                <a:schemeClr val="tx1">
                  <a:lumMod val="85000"/>
                  <a:lumOff val="15000"/>
                </a:schemeClr>
              </a:solidFill>
              <a:latin typeface="Calibri" panose="020F0502020204030204" pitchFamily="34" charset="0"/>
              <a:cs typeface="Calibri" panose="020F0502020204030204" pitchFamily="34" charset="0"/>
            </a:endParaRPr>
          </a:p>
          <a:p>
            <a:pPr>
              <a:lnSpc>
                <a:spcPct val="90000"/>
              </a:lnSpc>
            </a:pPr>
            <a:r>
              <a:rPr lang="en-US" b="1" dirty="0">
                <a:solidFill>
                  <a:schemeClr val="tx1">
                    <a:lumMod val="85000"/>
                    <a:lumOff val="15000"/>
                  </a:schemeClr>
                </a:solidFill>
                <a:latin typeface="Calibri" panose="020F0502020204030204" pitchFamily="34" charset="0"/>
                <a:cs typeface="Calibri" panose="020F0502020204030204" pitchFamily="34" charset="0"/>
              </a:rPr>
              <a:t>Lauren De Valencia</a:t>
            </a:r>
          </a:p>
          <a:p>
            <a:pPr>
              <a:lnSpc>
                <a:spcPct val="90000"/>
              </a:lnSpc>
            </a:pPr>
            <a:r>
              <a:rPr lang="en-US" sz="1800" i="1" dirty="0">
                <a:solidFill>
                  <a:schemeClr val="tx1">
                    <a:lumMod val="85000"/>
                    <a:lumOff val="15000"/>
                  </a:schemeClr>
                </a:solidFill>
                <a:latin typeface="Calibri" panose="020F0502020204030204" pitchFamily="34" charset="0"/>
                <a:cs typeface="Calibri" panose="020F0502020204030204" pitchFamily="34" charset="0"/>
              </a:rPr>
              <a:t>Stefan/George Associates</a:t>
            </a:r>
          </a:p>
          <a:p>
            <a:pPr>
              <a:lnSpc>
                <a:spcPct val="90000"/>
              </a:lnSpc>
            </a:pPr>
            <a:r>
              <a:rPr lang="en-US" sz="1800" i="1" dirty="0">
                <a:solidFill>
                  <a:schemeClr val="tx1">
                    <a:lumMod val="85000"/>
                    <a:lumOff val="15000"/>
                  </a:schemeClr>
                </a:solidFill>
                <a:latin typeface="Calibri" panose="020F0502020204030204" pitchFamily="34" charset="0"/>
                <a:cs typeface="Calibri" panose="020F0502020204030204" pitchFamily="34" charset="0"/>
              </a:rPr>
              <a:t>APA California Administrative Director and Lobbyist</a:t>
            </a:r>
          </a:p>
        </p:txBody>
      </p:sp>
      <p:sp>
        <p:nvSpPr>
          <p:cNvPr id="52" name="TextBox 51">
            <a:extLst>
              <a:ext uri="{FF2B5EF4-FFF2-40B4-BE49-F238E27FC236}">
                <a16:creationId xmlns:a16="http://schemas.microsoft.com/office/drawing/2014/main" id="{5C65CE85-8EDA-1A4A-81FE-EF7742AB0AAE}"/>
              </a:ext>
            </a:extLst>
          </p:cNvPr>
          <p:cNvSpPr txBox="1"/>
          <p:nvPr/>
        </p:nvSpPr>
        <p:spPr>
          <a:xfrm>
            <a:off x="11944350" y="4957763"/>
            <a:ext cx="184731" cy="369332"/>
          </a:xfrm>
          <a:prstGeom prst="rect">
            <a:avLst/>
          </a:prstGeom>
          <a:noFill/>
        </p:spPr>
        <p:txBody>
          <a:bodyPr wrap="none" rtlCol="0">
            <a:spAutoFit/>
          </a:bodyPr>
          <a:lstStyle/>
          <a:p>
            <a:endParaRPr lang="en-US" dirty="0"/>
          </a:p>
        </p:txBody>
      </p:sp>
      <p:sp>
        <p:nvSpPr>
          <p:cNvPr id="53" name="TextBox 52">
            <a:extLst>
              <a:ext uri="{FF2B5EF4-FFF2-40B4-BE49-F238E27FC236}">
                <a16:creationId xmlns:a16="http://schemas.microsoft.com/office/drawing/2014/main" id="{A70D06C0-ED90-5443-9FAA-3B84BE483131}"/>
              </a:ext>
            </a:extLst>
          </p:cNvPr>
          <p:cNvSpPr txBox="1"/>
          <p:nvPr/>
        </p:nvSpPr>
        <p:spPr>
          <a:xfrm>
            <a:off x="11730038" y="4714875"/>
            <a:ext cx="184731" cy="369332"/>
          </a:xfrm>
          <a:prstGeom prst="rect">
            <a:avLst/>
          </a:prstGeom>
          <a:solidFill>
            <a:schemeClr val="bg1"/>
          </a:solidFill>
        </p:spPr>
        <p:txBody>
          <a:bodyPr wrap="none" rtlCol="0">
            <a:spAutoFit/>
          </a:bodyPr>
          <a:lstStyle/>
          <a:p>
            <a:endParaRPr lang="en-US" dirty="0"/>
          </a:p>
        </p:txBody>
      </p:sp>
    </p:spTree>
    <p:extLst>
      <p:ext uri="{BB962C8B-B14F-4D97-AF65-F5344CB8AC3E}">
        <p14:creationId xmlns:p14="http://schemas.microsoft.com/office/powerpoint/2010/main" val="83470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Bills Sent to Governor</a:t>
            </a:r>
          </a:p>
        </p:txBody>
      </p:sp>
      <p:sp>
        <p:nvSpPr>
          <p:cNvPr id="3" name="Content Placeholder 2"/>
          <p:cNvSpPr>
            <a:spLocks noGrp="1"/>
          </p:cNvSpPr>
          <p:nvPr>
            <p:ph sz="half" idx="1"/>
          </p:nvPr>
        </p:nvSpPr>
        <p:spPr>
          <a:xfrm>
            <a:off x="1581912" y="2638044"/>
            <a:ext cx="4271771" cy="3851656"/>
          </a:xfrm>
        </p:spPr>
        <p:txBody>
          <a:bodyPr>
            <a:noAutofit/>
          </a:bodyPr>
          <a:lstStyle/>
          <a:p>
            <a:r>
              <a:rPr lang="en-US" dirty="0"/>
              <a:t>AB 1482 </a:t>
            </a:r>
          </a:p>
          <a:p>
            <a:pPr lvl="1"/>
            <a:r>
              <a:rPr lang="en-US" dirty="0"/>
              <a:t>Caps annual rent increases at 5% plus CPI (up to 10% max)</a:t>
            </a:r>
          </a:p>
          <a:p>
            <a:pPr lvl="1"/>
            <a:r>
              <a:rPr lang="en-US" dirty="0"/>
              <a:t>Creates statewide “just cause for eviction” protections and relocation benefits</a:t>
            </a:r>
          </a:p>
          <a:p>
            <a:pPr lvl="1"/>
            <a:r>
              <a:rPr lang="en-US" dirty="0"/>
              <a:t>Exemptions for hotels, dorms, room shares, single family homes, owner-occupied duplexes, housing built within previous15 years, affordable housing subject to recorded regulatory agreement</a:t>
            </a:r>
          </a:p>
          <a:p>
            <a:pPr lvl="1"/>
            <a:r>
              <a:rPr lang="en-US" dirty="0"/>
              <a:t>More protective local programs continue to be permitted</a:t>
            </a:r>
          </a:p>
          <a:p>
            <a:pPr lvl="1"/>
            <a:r>
              <a:rPr lang="en-US" dirty="0"/>
              <a:t>Sunsets in 2030</a:t>
            </a:r>
          </a:p>
        </p:txBody>
      </p:sp>
      <p:sp>
        <p:nvSpPr>
          <p:cNvPr id="4" name="Content Placeholder 3"/>
          <p:cNvSpPr>
            <a:spLocks noGrp="1"/>
          </p:cNvSpPr>
          <p:nvPr>
            <p:ph sz="half" idx="2"/>
          </p:nvPr>
        </p:nvSpPr>
        <p:spPr/>
        <p:txBody>
          <a:bodyPr>
            <a:noAutofit/>
          </a:bodyPr>
          <a:lstStyle/>
          <a:p>
            <a:r>
              <a:rPr lang="en-US" dirty="0"/>
              <a:t>SB 18</a:t>
            </a:r>
          </a:p>
          <a:p>
            <a:pPr lvl="1"/>
            <a:r>
              <a:rPr lang="en-US" dirty="0"/>
              <a:t>Extends CCP protections for tenants following foreclosure</a:t>
            </a:r>
          </a:p>
          <a:p>
            <a:r>
              <a:rPr lang="en-US" dirty="0"/>
              <a:t>AB 1110</a:t>
            </a:r>
          </a:p>
          <a:p>
            <a:pPr lvl="1"/>
            <a:r>
              <a:rPr lang="en-US" dirty="0"/>
              <a:t>Extends notice requirements to 90 days for rent increases over 10%</a:t>
            </a:r>
          </a:p>
          <a:p>
            <a:r>
              <a:rPr lang="en-US" dirty="0"/>
              <a:t>SB 329</a:t>
            </a:r>
          </a:p>
          <a:p>
            <a:pPr lvl="1"/>
            <a:r>
              <a:rPr lang="en-US" dirty="0"/>
              <a:t>Modifies FEHA “source of income” definition</a:t>
            </a:r>
          </a:p>
          <a:p>
            <a:pPr lvl="1"/>
            <a:r>
              <a:rPr lang="en-US" dirty="0"/>
              <a:t>Prohibits discrimination based on Section 8 or other tenant-assistance payment programs</a:t>
            </a:r>
          </a:p>
        </p:txBody>
      </p:sp>
    </p:spTree>
    <p:extLst>
      <p:ext uri="{BB962C8B-B14F-4D97-AF65-F5344CB8AC3E}">
        <p14:creationId xmlns:p14="http://schemas.microsoft.com/office/powerpoint/2010/main" val="1287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Accessory dwelling units</a:t>
            </a:r>
          </a:p>
        </p:txBody>
      </p:sp>
      <p:sp>
        <p:nvSpPr>
          <p:cNvPr id="3" name="Text Placeholder 2"/>
          <p:cNvSpPr>
            <a:spLocks noGrp="1"/>
          </p:cNvSpPr>
          <p:nvPr>
            <p:ph type="body" idx="1"/>
          </p:nvPr>
        </p:nvSpPr>
        <p:spPr>
          <a:xfrm>
            <a:off x="2695194" y="4352464"/>
            <a:ext cx="6801612" cy="2022935"/>
          </a:xfrm>
        </p:spPr>
        <p:txBody>
          <a:bodyPr>
            <a:normAutofit fontScale="62500" lnSpcReduction="20000"/>
          </a:bodyPr>
          <a:lstStyle/>
          <a:p>
            <a:r>
              <a:rPr lang="en-US" dirty="0"/>
              <a:t>SB 13</a:t>
            </a:r>
          </a:p>
          <a:p>
            <a:r>
              <a:rPr lang="en-US" dirty="0"/>
              <a:t>AB 68</a:t>
            </a:r>
          </a:p>
          <a:p>
            <a:r>
              <a:rPr lang="en-US" dirty="0"/>
              <a:t>AB 69</a:t>
            </a:r>
          </a:p>
          <a:p>
            <a:r>
              <a:rPr lang="en-US" dirty="0"/>
              <a:t>AB 881</a:t>
            </a:r>
          </a:p>
          <a:p>
            <a:r>
              <a:rPr lang="en-US" dirty="0"/>
              <a:t>AB 670</a:t>
            </a:r>
          </a:p>
          <a:p>
            <a:r>
              <a:rPr lang="en-US" dirty="0"/>
              <a:t>AB 587</a:t>
            </a:r>
          </a:p>
          <a:p>
            <a:r>
              <a:rPr lang="en-US" dirty="0"/>
              <a:t>AB 671</a:t>
            </a:r>
          </a:p>
          <a:p>
            <a:endParaRPr lang="en-US" dirty="0"/>
          </a:p>
        </p:txBody>
      </p:sp>
    </p:spTree>
    <p:extLst>
      <p:ext uri="{BB962C8B-B14F-4D97-AF65-F5344CB8AC3E}">
        <p14:creationId xmlns:p14="http://schemas.microsoft.com/office/powerpoint/2010/main" val="42919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Major ADU Changes</a:t>
            </a:r>
          </a:p>
        </p:txBody>
      </p:sp>
      <p:sp>
        <p:nvSpPr>
          <p:cNvPr id="3" name="Content Placeholder 2"/>
          <p:cNvSpPr>
            <a:spLocks noGrp="1"/>
          </p:cNvSpPr>
          <p:nvPr>
            <p:ph idx="1"/>
          </p:nvPr>
        </p:nvSpPr>
        <p:spPr>
          <a:xfrm>
            <a:off x="2231136" y="2638044"/>
            <a:ext cx="7729728" cy="4029456"/>
          </a:xfrm>
        </p:spPr>
        <p:txBody>
          <a:bodyPr>
            <a:normAutofit fontScale="92500" lnSpcReduction="20000"/>
          </a:bodyPr>
          <a:lstStyle/>
          <a:p>
            <a:r>
              <a:rPr lang="en-US" dirty="0"/>
              <a:t>SB 13, AB 68 and AB 881 intended to reduce restrictions on ADU production;</a:t>
            </a:r>
          </a:p>
          <a:p>
            <a:r>
              <a:rPr lang="en-US" dirty="0"/>
              <a:t>Mostly consistent provisions, but chaptering will determine final effects</a:t>
            </a:r>
          </a:p>
          <a:p>
            <a:pPr lvl="1"/>
            <a:r>
              <a:rPr lang="en-US" dirty="0"/>
              <a:t>Removes replacement parking requirements when a garage is converted to an ADU</a:t>
            </a:r>
          </a:p>
          <a:p>
            <a:pPr lvl="1"/>
            <a:r>
              <a:rPr lang="en-US" dirty="0"/>
              <a:t>Reduces time to review and approve ADU application to 60 days</a:t>
            </a:r>
          </a:p>
          <a:p>
            <a:pPr lvl="1"/>
            <a:r>
              <a:rPr lang="en-US" dirty="0"/>
              <a:t>Prohibits owner-occupancy requirements (</a:t>
            </a:r>
            <a:r>
              <a:rPr lang="en-US" i="1" dirty="0"/>
              <a:t>AB 68 would retain, AB 881 would sunset the prohibition</a:t>
            </a:r>
            <a:r>
              <a:rPr lang="en-US" dirty="0"/>
              <a:t>)</a:t>
            </a:r>
          </a:p>
          <a:p>
            <a:pPr lvl="1"/>
            <a:r>
              <a:rPr lang="en-US" dirty="0"/>
              <a:t>Must permit at least 800 </a:t>
            </a:r>
            <a:r>
              <a:rPr lang="en-US" dirty="0" err="1"/>
              <a:t>sq.ft</a:t>
            </a:r>
            <a:r>
              <a:rPr lang="en-US" dirty="0"/>
              <a:t>. ADUs and 1,000 </a:t>
            </a:r>
            <a:r>
              <a:rPr lang="en-US" dirty="0" err="1"/>
              <a:t>sq.ft</a:t>
            </a:r>
            <a:r>
              <a:rPr lang="en-US" dirty="0"/>
              <a:t>.  ADUs with 2+ bedrooms</a:t>
            </a:r>
          </a:p>
          <a:p>
            <a:pPr lvl="1"/>
            <a:r>
              <a:rPr lang="en-US" dirty="0"/>
              <a:t>Must permit ADU at least 16 feet high with 4 foot setbacks</a:t>
            </a:r>
          </a:p>
          <a:p>
            <a:pPr lvl="1"/>
            <a:r>
              <a:rPr lang="en-US" dirty="0"/>
              <a:t>Prohibits fees on units less than 750 </a:t>
            </a:r>
            <a:r>
              <a:rPr lang="en-US" dirty="0" err="1"/>
              <a:t>sq.ft</a:t>
            </a:r>
            <a:r>
              <a:rPr lang="en-US" dirty="0"/>
              <a:t>.; only proportional fees for larger units</a:t>
            </a:r>
          </a:p>
          <a:p>
            <a:pPr lvl="1"/>
            <a:r>
              <a:rPr lang="en-US" dirty="0"/>
              <a:t>Formalizes HCD review process</a:t>
            </a:r>
          </a:p>
          <a:p>
            <a:pPr lvl="1"/>
            <a:r>
              <a:rPr lang="en-US" dirty="0"/>
              <a:t>Requires approval of ADUs in multi-family buildings in spaces not otherwise used as livable space</a:t>
            </a:r>
          </a:p>
          <a:p>
            <a:pPr lvl="1"/>
            <a:r>
              <a:rPr lang="en-US" dirty="0"/>
              <a:t>Removes lot size requirements</a:t>
            </a:r>
          </a:p>
        </p:txBody>
      </p:sp>
    </p:spTree>
    <p:extLst>
      <p:ext uri="{BB962C8B-B14F-4D97-AF65-F5344CB8AC3E}">
        <p14:creationId xmlns:p14="http://schemas.microsoft.com/office/powerpoint/2010/main" val="116836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 ADU changes</a:t>
            </a:r>
          </a:p>
        </p:txBody>
      </p:sp>
      <p:sp>
        <p:nvSpPr>
          <p:cNvPr id="3" name="Content Placeholder 2"/>
          <p:cNvSpPr>
            <a:spLocks noGrp="1"/>
          </p:cNvSpPr>
          <p:nvPr>
            <p:ph idx="1"/>
          </p:nvPr>
        </p:nvSpPr>
        <p:spPr>
          <a:xfrm>
            <a:off x="2231136" y="2638044"/>
            <a:ext cx="7729728" cy="4042156"/>
          </a:xfrm>
        </p:spPr>
        <p:txBody>
          <a:bodyPr>
            <a:normAutofit fontScale="85000" lnSpcReduction="10000"/>
          </a:bodyPr>
          <a:lstStyle/>
          <a:p>
            <a:r>
              <a:rPr lang="en-US" sz="2000" dirty="0"/>
              <a:t>AB 670</a:t>
            </a:r>
          </a:p>
          <a:p>
            <a:pPr lvl="1"/>
            <a:r>
              <a:rPr lang="en-US" sz="1800" dirty="0"/>
              <a:t>Voids CC&amp;Rs that prohibits or unreasonably restricts ADUs or JADUs</a:t>
            </a:r>
          </a:p>
          <a:p>
            <a:pPr lvl="1"/>
            <a:r>
              <a:rPr lang="en-US" sz="1800" dirty="0"/>
              <a:t>Signed and Chaptered on August 30, 2019</a:t>
            </a:r>
          </a:p>
          <a:p>
            <a:pPr marL="228600" lvl="1"/>
            <a:r>
              <a:rPr lang="en-US"/>
              <a:t>AB </a:t>
            </a:r>
            <a:r>
              <a:rPr lang="en-US" dirty="0"/>
              <a:t>587 - </a:t>
            </a:r>
            <a:r>
              <a:rPr lang="en-US" sz="1800" dirty="0"/>
              <a:t>On the Governor's Desk</a:t>
            </a:r>
            <a:endParaRPr lang="en-US" sz="3200" dirty="0"/>
          </a:p>
          <a:p>
            <a:pPr lvl="1"/>
            <a:r>
              <a:rPr lang="en-US" sz="1800" dirty="0"/>
              <a:t>Allows a local agency to adopt an ordinance to allow the separate sale or conveyance of an ADU from a primary residence if it was constructed by a qualified nonprofit organization.</a:t>
            </a:r>
          </a:p>
          <a:p>
            <a:pPr marL="228600" lvl="1"/>
            <a:r>
              <a:rPr lang="en-US" dirty="0"/>
              <a:t>AB 671 - </a:t>
            </a:r>
            <a:r>
              <a:rPr lang="en-US" sz="1900" dirty="0"/>
              <a:t>On the Governor's Desk</a:t>
            </a:r>
            <a:endParaRPr lang="en-US" sz="3200" dirty="0"/>
          </a:p>
          <a:p>
            <a:pPr lvl="1"/>
            <a:r>
              <a:rPr lang="en-US" sz="1900" dirty="0"/>
              <a:t>Requires a local government to include a plan in their housing element to incentivize and promote the creation of ADUs that can be offered at an affordable rent for very-low, low and moderate-income households.</a:t>
            </a:r>
          </a:p>
          <a:p>
            <a:pPr marL="228600" lvl="1"/>
            <a:r>
              <a:rPr lang="en-US" sz="2000" dirty="0"/>
              <a:t>AB 69 - </a:t>
            </a:r>
            <a:r>
              <a:rPr lang="en-US" sz="1800" dirty="0"/>
              <a:t>Made Inactive</a:t>
            </a:r>
            <a:endParaRPr lang="en-US" sz="2000" dirty="0"/>
          </a:p>
          <a:p>
            <a:pPr lvl="1"/>
            <a:r>
              <a:rPr lang="en-US" sz="1800" dirty="0"/>
              <a:t>Requires HCD to propose building standards to Building Standards Commission regarding Junior ADUs and units smaller than 800 square feet</a:t>
            </a:r>
          </a:p>
          <a:p>
            <a:endParaRPr lang="en-US" sz="2000" dirty="0"/>
          </a:p>
        </p:txBody>
      </p:sp>
    </p:spTree>
    <p:extLst>
      <p:ext uri="{BB962C8B-B14F-4D97-AF65-F5344CB8AC3E}">
        <p14:creationId xmlns:p14="http://schemas.microsoft.com/office/powerpoint/2010/main" val="1500959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Streamlining </a:t>
            </a:r>
            <a:r>
              <a:rPr lang="en-US"/>
              <a:t>and incentives</a:t>
            </a:r>
            <a:endParaRPr lang="en-US" dirty="0"/>
          </a:p>
        </p:txBody>
      </p:sp>
      <p:sp>
        <p:nvSpPr>
          <p:cNvPr id="3" name="Text Placeholder 2"/>
          <p:cNvSpPr>
            <a:spLocks noGrp="1"/>
          </p:cNvSpPr>
          <p:nvPr>
            <p:ph type="body" idx="1"/>
          </p:nvPr>
        </p:nvSpPr>
        <p:spPr/>
        <p:txBody>
          <a:bodyPr/>
          <a:lstStyle/>
          <a:p>
            <a:r>
              <a:rPr lang="en-US" dirty="0"/>
              <a:t>AB 101</a:t>
            </a:r>
          </a:p>
          <a:p>
            <a:r>
              <a:rPr lang="en-US" dirty="0"/>
              <a:t>AB 1485</a:t>
            </a:r>
          </a:p>
          <a:p>
            <a:r>
              <a:rPr lang="en-US" dirty="0"/>
              <a:t>AB 1763</a:t>
            </a:r>
          </a:p>
        </p:txBody>
      </p:sp>
    </p:spTree>
    <p:extLst>
      <p:ext uri="{BB962C8B-B14F-4D97-AF65-F5344CB8AC3E}">
        <p14:creationId xmlns:p14="http://schemas.microsoft.com/office/powerpoint/2010/main" val="149457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barrier navigation centers</a:t>
            </a:r>
          </a:p>
        </p:txBody>
      </p:sp>
      <p:sp>
        <p:nvSpPr>
          <p:cNvPr id="3" name="Content Placeholder 2"/>
          <p:cNvSpPr>
            <a:spLocks noGrp="1"/>
          </p:cNvSpPr>
          <p:nvPr>
            <p:ph idx="1"/>
          </p:nvPr>
        </p:nvSpPr>
        <p:spPr/>
        <p:txBody>
          <a:bodyPr>
            <a:noAutofit/>
          </a:bodyPr>
          <a:lstStyle/>
          <a:p>
            <a:r>
              <a:rPr lang="en-US" sz="2000" dirty="0"/>
              <a:t>AB101 Defines “low barrier navigation center”</a:t>
            </a:r>
          </a:p>
          <a:p>
            <a:pPr lvl="1"/>
            <a:r>
              <a:rPr lang="en-US" sz="1800" dirty="0"/>
              <a:t>Incudes shelters focused on connecting individuals with permanent housing options, health services, and other public benefits </a:t>
            </a:r>
          </a:p>
          <a:p>
            <a:pPr lvl="1"/>
            <a:r>
              <a:rPr lang="en-US" sz="1800" dirty="0"/>
              <a:t>Must include services plan</a:t>
            </a:r>
          </a:p>
          <a:p>
            <a:r>
              <a:rPr lang="en-US" sz="2000" dirty="0"/>
              <a:t>Makes qualifying centers a “use by right” in residential and mixed-use zones</a:t>
            </a:r>
          </a:p>
          <a:p>
            <a:pPr lvl="1"/>
            <a:r>
              <a:rPr lang="en-US" sz="1800" dirty="0"/>
              <a:t>As defined in Gov’t Code Sec. 65582.3</a:t>
            </a:r>
          </a:p>
          <a:p>
            <a:pPr lvl="1"/>
            <a:r>
              <a:rPr lang="en-US" sz="1800" dirty="0"/>
              <a:t>No discretionary approvals (except design review if authorized by ordinance)</a:t>
            </a:r>
          </a:p>
          <a:p>
            <a:r>
              <a:rPr lang="en-US" sz="2000" dirty="0"/>
              <a:t>Includes CEQA exemption for public agencies to transfer land or fund qualifying centers</a:t>
            </a:r>
          </a:p>
        </p:txBody>
      </p:sp>
    </p:spTree>
    <p:extLst>
      <p:ext uri="{BB962C8B-B14F-4D97-AF65-F5344CB8AC3E}">
        <p14:creationId xmlns:p14="http://schemas.microsoft.com/office/powerpoint/2010/main" val="36243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 35 Amendments</a:t>
            </a:r>
          </a:p>
        </p:txBody>
      </p:sp>
      <p:sp>
        <p:nvSpPr>
          <p:cNvPr id="3" name="Content Placeholder 2"/>
          <p:cNvSpPr>
            <a:spLocks noGrp="1"/>
          </p:cNvSpPr>
          <p:nvPr>
            <p:ph idx="1"/>
          </p:nvPr>
        </p:nvSpPr>
        <p:spPr>
          <a:xfrm>
            <a:off x="2231136" y="2638044"/>
            <a:ext cx="7729728" cy="3612285"/>
          </a:xfrm>
        </p:spPr>
        <p:txBody>
          <a:bodyPr>
            <a:noAutofit/>
          </a:bodyPr>
          <a:lstStyle/>
          <a:p>
            <a:r>
              <a:rPr lang="en-US" dirty="0"/>
              <a:t>AB1485 expands SB 35 streamlined, ministerial approval process to moderate income housing in San Francisco Bay Area</a:t>
            </a:r>
          </a:p>
          <a:p>
            <a:pPr lvl="1"/>
            <a:r>
              <a:rPr lang="en-US" dirty="0"/>
              <a:t>Only applies to jurisdictions behind above-moderate RHNA target</a:t>
            </a:r>
          </a:p>
          <a:p>
            <a:pPr lvl="1"/>
            <a:r>
              <a:rPr lang="en-US" dirty="0"/>
              <a:t>If more than 10 units, at least 20% of units must be reserved for households making up to 120% AMI</a:t>
            </a:r>
          </a:p>
          <a:p>
            <a:pPr lvl="1"/>
            <a:r>
              <a:rPr lang="en-US" dirty="0"/>
              <a:t>More restrictive local inclusionary requirements still apply</a:t>
            </a:r>
          </a:p>
          <a:p>
            <a:r>
              <a:rPr lang="en-US" dirty="0"/>
              <a:t>Excludes basements and underground parking from square footage calculations for purposes of determining if a project is 2/3rds residential</a:t>
            </a:r>
          </a:p>
          <a:p>
            <a:r>
              <a:rPr lang="en-US" dirty="0"/>
              <a:t>Adds presumption of consistency if substantial evidence to convince a reasonable person exists (including applicant-produced evidence)</a:t>
            </a:r>
          </a:p>
          <a:p>
            <a:r>
              <a:rPr lang="en-US" dirty="0"/>
              <a:t>Requires issuance of subsequent permits following project approval when permit applications substantially comply with approved project</a:t>
            </a:r>
          </a:p>
        </p:txBody>
      </p:sp>
    </p:spTree>
    <p:extLst>
      <p:ext uri="{BB962C8B-B14F-4D97-AF65-F5344CB8AC3E}">
        <p14:creationId xmlns:p14="http://schemas.microsoft.com/office/powerpoint/2010/main" val="405768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 density bonus</a:t>
            </a:r>
          </a:p>
        </p:txBody>
      </p:sp>
      <p:sp>
        <p:nvSpPr>
          <p:cNvPr id="3" name="Content Placeholder 2"/>
          <p:cNvSpPr>
            <a:spLocks noGrp="1"/>
          </p:cNvSpPr>
          <p:nvPr>
            <p:ph idx="1"/>
          </p:nvPr>
        </p:nvSpPr>
        <p:spPr/>
        <p:txBody>
          <a:bodyPr>
            <a:noAutofit/>
          </a:bodyPr>
          <a:lstStyle/>
          <a:p>
            <a:r>
              <a:rPr lang="en-US" sz="2000" dirty="0"/>
              <a:t>AB 1763 increases maximum density bonus for 100% affordable projects </a:t>
            </a:r>
          </a:p>
          <a:p>
            <a:pPr lvl="1"/>
            <a:r>
              <a:rPr lang="en-US" sz="1800" dirty="0"/>
              <a:t>At least 20% of units must meet Health and Safety Code affordability definitions</a:t>
            </a:r>
          </a:p>
          <a:p>
            <a:pPr lvl="1"/>
            <a:r>
              <a:rPr lang="en-US" sz="1800" dirty="0"/>
              <a:t>Remainder of units may be restricted at TCAC affordability levels</a:t>
            </a:r>
          </a:p>
          <a:p>
            <a:pPr lvl="1"/>
            <a:r>
              <a:rPr lang="en-US" sz="1800" dirty="0"/>
              <a:t>20% of units may be rented to moderate-income households</a:t>
            </a:r>
          </a:p>
          <a:p>
            <a:r>
              <a:rPr lang="en-US" sz="2000" dirty="0"/>
              <a:t>Density bonus equals 80% above maximum density</a:t>
            </a:r>
          </a:p>
          <a:p>
            <a:r>
              <a:rPr lang="en-US" sz="2000" dirty="0"/>
              <a:t>Projects get up to 4 incentives/concession</a:t>
            </a:r>
          </a:p>
          <a:p>
            <a:r>
              <a:rPr lang="en-US" sz="2000" dirty="0"/>
              <a:t>If within ½ mile of major transit stop:</a:t>
            </a:r>
          </a:p>
          <a:p>
            <a:pPr lvl="1"/>
            <a:r>
              <a:rPr lang="en-US" sz="1800" dirty="0"/>
              <a:t>No density limit and 33 foot height increase, but other waivers prohibited</a:t>
            </a:r>
          </a:p>
        </p:txBody>
      </p:sp>
    </p:spTree>
    <p:extLst>
      <p:ext uri="{BB962C8B-B14F-4D97-AF65-F5344CB8AC3E}">
        <p14:creationId xmlns:p14="http://schemas.microsoft.com/office/powerpoint/2010/main" val="30082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Application review and processing</a:t>
            </a:r>
          </a:p>
        </p:txBody>
      </p:sp>
      <p:sp>
        <p:nvSpPr>
          <p:cNvPr id="3" name="Text Placeholder 2"/>
          <p:cNvSpPr>
            <a:spLocks noGrp="1"/>
          </p:cNvSpPr>
          <p:nvPr>
            <p:ph type="body" idx="1"/>
          </p:nvPr>
        </p:nvSpPr>
        <p:spPr>
          <a:xfrm>
            <a:off x="2695194" y="4352465"/>
            <a:ext cx="6801612" cy="2025186"/>
          </a:xfrm>
        </p:spPr>
        <p:txBody>
          <a:bodyPr>
            <a:normAutofit fontScale="92500" lnSpcReduction="10000"/>
          </a:bodyPr>
          <a:lstStyle/>
          <a:p>
            <a:r>
              <a:rPr lang="en-US" dirty="0"/>
              <a:t>SB 330</a:t>
            </a:r>
          </a:p>
          <a:p>
            <a:r>
              <a:rPr lang="en-US" dirty="0"/>
              <a:t>SB 592</a:t>
            </a:r>
          </a:p>
          <a:p>
            <a:r>
              <a:rPr lang="en-US" dirty="0"/>
              <a:t>SB 182</a:t>
            </a:r>
          </a:p>
          <a:p>
            <a:r>
              <a:rPr lang="en-US" dirty="0"/>
              <a:t>SB 50</a:t>
            </a:r>
          </a:p>
          <a:p>
            <a:r>
              <a:rPr lang="en-US" dirty="0"/>
              <a:t>AB 1279</a:t>
            </a:r>
          </a:p>
        </p:txBody>
      </p:sp>
    </p:spTree>
    <p:extLst>
      <p:ext uri="{BB962C8B-B14F-4D97-AF65-F5344CB8AC3E}">
        <p14:creationId xmlns:p14="http://schemas.microsoft.com/office/powerpoint/2010/main" val="21093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Crisis Act of 2019</a:t>
            </a:r>
          </a:p>
        </p:txBody>
      </p:sp>
      <p:sp>
        <p:nvSpPr>
          <p:cNvPr id="3" name="Content Placeholder 2"/>
          <p:cNvSpPr>
            <a:spLocks noGrp="1"/>
          </p:cNvSpPr>
          <p:nvPr>
            <p:ph idx="1"/>
          </p:nvPr>
        </p:nvSpPr>
        <p:spPr/>
        <p:txBody>
          <a:bodyPr>
            <a:noAutofit/>
          </a:bodyPr>
          <a:lstStyle/>
          <a:p>
            <a:r>
              <a:rPr lang="en-US" dirty="0"/>
              <a:t>SB 330 makes numerous changes to the Housing Accountability Act and the Permit Streamlining Act</a:t>
            </a:r>
          </a:p>
          <a:p>
            <a:pPr lvl="1"/>
            <a:r>
              <a:rPr lang="en-US" dirty="0"/>
              <a:t>Permit Streamlining Act compliant lists of information required for applications must be available in writing and on the internet</a:t>
            </a:r>
          </a:p>
          <a:p>
            <a:pPr lvl="1"/>
            <a:r>
              <a:rPr lang="en-US" dirty="0"/>
              <a:t>Creates a new “Preliminary Application” process with standard checklist items</a:t>
            </a:r>
          </a:p>
          <a:p>
            <a:pPr lvl="1"/>
            <a:r>
              <a:rPr lang="en-US" dirty="0"/>
              <a:t>Applications are deemed complete once preliminary application is submitted, and only objective standards in place at that time may be enforced (with limited exceptions)</a:t>
            </a:r>
          </a:p>
          <a:p>
            <a:pPr lvl="1"/>
            <a:r>
              <a:rPr lang="en-US" dirty="0"/>
              <a:t>Historic status determinations must be made at the time the application is complete</a:t>
            </a:r>
          </a:p>
          <a:p>
            <a:pPr lvl="1"/>
            <a:r>
              <a:rPr lang="en-US" dirty="0"/>
              <a:t>Time to approve a complete residential project reduced from 120 to 90 days (60 days for affordable housing)</a:t>
            </a:r>
          </a:p>
          <a:p>
            <a:r>
              <a:rPr lang="en-US" dirty="0"/>
              <a:t>Limits reviewing agencies to 5 hearings for residential projects</a:t>
            </a:r>
          </a:p>
        </p:txBody>
      </p:sp>
    </p:spTree>
    <p:extLst>
      <p:ext uri="{BB962C8B-B14F-4D97-AF65-F5344CB8AC3E}">
        <p14:creationId xmlns:p14="http://schemas.microsoft.com/office/powerpoint/2010/main" val="82157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California </a:t>
            </a:r>
            <a:br>
              <a:rPr lang="en-US" dirty="0"/>
            </a:br>
            <a:r>
              <a:rPr lang="en-US" dirty="0"/>
              <a:t>Legislative Platform</a:t>
            </a:r>
          </a:p>
        </p:txBody>
      </p:sp>
      <p:sp>
        <p:nvSpPr>
          <p:cNvPr id="3" name="Content Placeholder 2"/>
          <p:cNvSpPr>
            <a:spLocks noGrp="1"/>
          </p:cNvSpPr>
          <p:nvPr>
            <p:ph sz="half" idx="1"/>
          </p:nvPr>
        </p:nvSpPr>
        <p:spPr/>
        <p:txBody>
          <a:bodyPr>
            <a:noAutofit/>
          </a:bodyPr>
          <a:lstStyle/>
          <a:p>
            <a:r>
              <a:rPr lang="en-US" sz="2000" dirty="0"/>
              <a:t>Housing</a:t>
            </a:r>
          </a:p>
          <a:p>
            <a:r>
              <a:rPr lang="en-US" sz="2000" dirty="0"/>
              <a:t>Density</a:t>
            </a:r>
          </a:p>
          <a:p>
            <a:r>
              <a:rPr lang="en-US" sz="2000" dirty="0"/>
              <a:t>Hazards</a:t>
            </a:r>
          </a:p>
          <a:p>
            <a:r>
              <a:rPr lang="en-US" sz="2000" dirty="0"/>
              <a:t>Infrastructure, Services and Fees</a:t>
            </a:r>
          </a:p>
          <a:p>
            <a:r>
              <a:rPr lang="en-US" sz="2000" dirty="0"/>
              <a:t>CEQA</a:t>
            </a:r>
          </a:p>
          <a:p>
            <a:r>
              <a:rPr lang="en-US" sz="2000" dirty="0"/>
              <a:t>Neighborhood Vitality and Healthy Communities</a:t>
            </a:r>
          </a:p>
          <a:p>
            <a:r>
              <a:rPr lang="en-US" sz="2000" dirty="0"/>
              <a:t>Inclusion and Social Justice</a:t>
            </a:r>
          </a:p>
          <a:p>
            <a:r>
              <a:rPr lang="en-US" sz="2000" dirty="0"/>
              <a:t>Coordinated Planning</a:t>
            </a:r>
          </a:p>
          <a:p>
            <a:pPr lvl="1"/>
            <a:endParaRPr lang="en-US" sz="1800" dirty="0"/>
          </a:p>
        </p:txBody>
      </p:sp>
      <p:pic>
        <p:nvPicPr>
          <p:cNvPr id="5" name="Content Placeholder 4"/>
          <p:cNvPicPr>
            <a:picLocks noGrp="1" noChangeAspect="1"/>
          </p:cNvPicPr>
          <p:nvPr>
            <p:ph sz="half" idx="2"/>
          </p:nvPr>
        </p:nvPicPr>
        <p:blipFill>
          <a:blip r:embed="rId2"/>
          <a:stretch>
            <a:fillRect/>
          </a:stretch>
        </p:blipFill>
        <p:spPr>
          <a:xfrm rot="502927">
            <a:off x="7068354" y="2655273"/>
            <a:ext cx="2656564" cy="3431807"/>
          </a:xfrm>
          <a:prstGeom prst="rect">
            <a:avLst/>
          </a:prstGeom>
          <a:ln w="190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469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Crisis Act of 2019 (continued)</a:t>
            </a:r>
          </a:p>
        </p:txBody>
      </p:sp>
      <p:sp>
        <p:nvSpPr>
          <p:cNvPr id="3" name="Content Placeholder 2"/>
          <p:cNvSpPr>
            <a:spLocks noGrp="1"/>
          </p:cNvSpPr>
          <p:nvPr>
            <p:ph idx="1"/>
          </p:nvPr>
        </p:nvSpPr>
        <p:spPr/>
        <p:txBody>
          <a:bodyPr>
            <a:noAutofit/>
          </a:bodyPr>
          <a:lstStyle/>
          <a:p>
            <a:r>
              <a:rPr lang="en-US" sz="1600" dirty="0"/>
              <a:t>Freezes many development standards; as of January 1, 2020, “affected” cities and counties (and voters by referendum) may not:</a:t>
            </a:r>
          </a:p>
          <a:p>
            <a:pPr lvl="1"/>
            <a:r>
              <a:rPr lang="en-US" sz="1400" dirty="0"/>
              <a:t>Change a land use designation to remove housing as a permitted use or reduces intensity of residential uses permitted under the General Plan and zoning in place as of January 1, 2018</a:t>
            </a:r>
          </a:p>
          <a:p>
            <a:pPr lvl="1"/>
            <a:r>
              <a:rPr lang="en-US" sz="1400" dirty="0"/>
              <a:t>Adopt or enforce a housing moratorium</a:t>
            </a:r>
          </a:p>
          <a:p>
            <a:pPr lvl="1"/>
            <a:r>
              <a:rPr lang="en-US" sz="1400" dirty="0"/>
              <a:t>Apply development standards adopted after January 1, 2020, except “objective” standards</a:t>
            </a:r>
          </a:p>
          <a:p>
            <a:pPr lvl="1"/>
            <a:r>
              <a:rPr lang="en-US" sz="1400" dirty="0"/>
              <a:t>Limit residential permit allocations, except for pre-2005 growth management programs in predominantly agricultural counties</a:t>
            </a:r>
          </a:p>
          <a:p>
            <a:r>
              <a:rPr lang="en-US" sz="1600" dirty="0"/>
              <a:t>Prohibits approval of development that would demolish existing housing in “affected” cities and counties unless:</a:t>
            </a:r>
          </a:p>
          <a:p>
            <a:pPr lvl="1"/>
            <a:r>
              <a:rPr lang="en-US" sz="1400" dirty="0"/>
              <a:t>At least as many new units are created as would be demolished</a:t>
            </a:r>
          </a:p>
          <a:p>
            <a:pPr lvl="1"/>
            <a:r>
              <a:rPr lang="en-US" sz="1400" dirty="0"/>
              <a:t>Relocation and right of first refusal benefits are given to residents of affordable units, units occupied by lower income households, or rest stabilized/price controlled units</a:t>
            </a:r>
          </a:p>
        </p:txBody>
      </p:sp>
    </p:spTree>
    <p:extLst>
      <p:ext uri="{BB962C8B-B14F-4D97-AF65-F5344CB8AC3E}">
        <p14:creationId xmlns:p14="http://schemas.microsoft.com/office/powerpoint/2010/main" val="124018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HAA Amendments for 2020</a:t>
            </a:r>
          </a:p>
        </p:txBody>
      </p:sp>
      <p:sp>
        <p:nvSpPr>
          <p:cNvPr id="3" name="Content Placeholder 2"/>
          <p:cNvSpPr>
            <a:spLocks noGrp="1"/>
          </p:cNvSpPr>
          <p:nvPr>
            <p:ph idx="1"/>
          </p:nvPr>
        </p:nvSpPr>
        <p:spPr/>
        <p:txBody>
          <a:bodyPr>
            <a:noAutofit/>
          </a:bodyPr>
          <a:lstStyle/>
          <a:p>
            <a:r>
              <a:rPr lang="en-US" sz="2000" dirty="0"/>
              <a:t>SB 592 proposed major changes to the Housing Accountability Act and other SB 35 amendment; final proposed amendments more measured</a:t>
            </a:r>
          </a:p>
          <a:p>
            <a:r>
              <a:rPr lang="en-US" sz="2000" dirty="0"/>
              <a:t>Would make HAA explicitly apply to ADUs, SB 35 projects, and other by-right process that are “functionally the equivalent” of entitlements</a:t>
            </a:r>
          </a:p>
          <a:p>
            <a:r>
              <a:rPr lang="en-US" sz="2000" dirty="0"/>
              <a:t>Would require written consistency analysis of amended applications within 30 days</a:t>
            </a:r>
          </a:p>
          <a:p>
            <a:r>
              <a:rPr lang="en-US" sz="2000" dirty="0"/>
              <a:t>Would clarify density bonus waivers, incentives and concessions are consistent with General Plan and zoning for HAA purposes</a:t>
            </a:r>
          </a:p>
          <a:p>
            <a:r>
              <a:rPr lang="en-US" sz="2000" dirty="0"/>
              <a:t>Would allow court to order HAA remedies if a city or county improperly withholds ministerial permits</a:t>
            </a:r>
          </a:p>
        </p:txBody>
      </p:sp>
    </p:spTree>
    <p:extLst>
      <p:ext uri="{BB962C8B-B14F-4D97-AF65-F5344CB8AC3E}">
        <p14:creationId xmlns:p14="http://schemas.microsoft.com/office/powerpoint/2010/main" val="2011784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Wildfire Planning held until 2020</a:t>
            </a:r>
          </a:p>
        </p:txBody>
      </p:sp>
      <p:sp>
        <p:nvSpPr>
          <p:cNvPr id="3" name="Content Placeholder 2"/>
          <p:cNvSpPr>
            <a:spLocks noGrp="1"/>
          </p:cNvSpPr>
          <p:nvPr>
            <p:ph idx="1"/>
          </p:nvPr>
        </p:nvSpPr>
        <p:spPr>
          <a:xfrm>
            <a:off x="2231136" y="2638044"/>
            <a:ext cx="7729728" cy="3419856"/>
          </a:xfrm>
        </p:spPr>
        <p:txBody>
          <a:bodyPr>
            <a:noAutofit/>
          </a:bodyPr>
          <a:lstStyle/>
          <a:p>
            <a:r>
              <a:rPr lang="en-US" sz="2000" dirty="0"/>
              <a:t>SB 182 (Jackson) introduced comprehensive planning and funding bill; disagreement over affect on RHNA still to be resolved</a:t>
            </a:r>
          </a:p>
          <a:p>
            <a:r>
              <a:rPr lang="en-US" sz="2000" dirty="0"/>
              <a:t>Would require revisions to General Plan Safety Element to include retrofit strategy to reduce the risk of property loss and damage during wildfires</a:t>
            </a:r>
          </a:p>
          <a:p>
            <a:r>
              <a:rPr lang="en-US" sz="2000" dirty="0"/>
              <a:t>Defines very high fire risk areas and would require General Plan Land Use Element to include policies for the protection of lives and property from unreasonable risk of wildfire in such areas</a:t>
            </a:r>
          </a:p>
          <a:p>
            <a:r>
              <a:rPr lang="en-US" sz="2000" dirty="0"/>
              <a:t>Would limit ability to approve projects in very high fire risk areas</a:t>
            </a:r>
          </a:p>
          <a:p>
            <a:r>
              <a:rPr lang="en-US" sz="2000" dirty="0"/>
              <a:t>Would establish the Wildfire Risk Reduction Planning Support Grants Program to support planning efforts in smaller jurisdictions</a:t>
            </a:r>
          </a:p>
        </p:txBody>
      </p:sp>
    </p:spTree>
    <p:extLst>
      <p:ext uri="{BB962C8B-B14F-4D97-AF65-F5344CB8AC3E}">
        <p14:creationId xmlns:p14="http://schemas.microsoft.com/office/powerpoint/2010/main" val="1618014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SB 50 expected </a:t>
            </a:r>
            <a:r>
              <a:rPr lang="en-US"/>
              <a:t>to Return </a:t>
            </a:r>
            <a:r>
              <a:rPr lang="en-US" dirty="0"/>
              <a:t>in 2020</a:t>
            </a:r>
          </a:p>
        </p:txBody>
      </p:sp>
      <p:sp>
        <p:nvSpPr>
          <p:cNvPr id="3" name="Content Placeholder 2"/>
          <p:cNvSpPr>
            <a:spLocks noGrp="1"/>
          </p:cNvSpPr>
          <p:nvPr>
            <p:ph sz="half" idx="1"/>
          </p:nvPr>
        </p:nvSpPr>
        <p:spPr/>
        <p:txBody>
          <a:bodyPr>
            <a:noAutofit/>
          </a:bodyPr>
          <a:lstStyle/>
          <a:p>
            <a:r>
              <a:rPr lang="en-US" dirty="0"/>
              <a:t>Allows up to 4 units per vacant residential lot; up to 15% </a:t>
            </a:r>
            <a:r>
              <a:rPr lang="en-US" dirty="0" err="1"/>
              <a:t>sq.ft</a:t>
            </a:r>
            <a:r>
              <a:rPr lang="en-US" dirty="0"/>
              <a:t>. increase on existing residential structures</a:t>
            </a:r>
          </a:p>
          <a:p>
            <a:r>
              <a:rPr lang="en-US" dirty="0"/>
              <a:t>“Job Rich” areas and areas within ¼ mile of bus stops: no density limit, but other development standards apply</a:t>
            </a:r>
          </a:p>
          <a:p>
            <a:r>
              <a:rPr lang="en-US" dirty="0"/>
              <a:t>Rail and ferry stops: </a:t>
            </a:r>
          </a:p>
          <a:p>
            <a:pPr lvl="1"/>
            <a:r>
              <a:rPr lang="en-US" dirty="0"/>
              <a:t>No density limit and at least 45’ height allowed within ½ mile</a:t>
            </a:r>
          </a:p>
          <a:p>
            <a:pPr lvl="1"/>
            <a:r>
              <a:rPr lang="en-US" dirty="0"/>
              <a:t>No density limit and at least 55’ height within ¼ mile</a:t>
            </a:r>
          </a:p>
        </p:txBody>
      </p:sp>
      <p:sp>
        <p:nvSpPr>
          <p:cNvPr id="4" name="Content Placeholder 3"/>
          <p:cNvSpPr>
            <a:spLocks noGrp="1"/>
          </p:cNvSpPr>
          <p:nvPr>
            <p:ph sz="half" idx="2"/>
          </p:nvPr>
        </p:nvSpPr>
        <p:spPr/>
        <p:txBody>
          <a:bodyPr>
            <a:normAutofit/>
          </a:bodyPr>
          <a:lstStyle/>
          <a:p>
            <a:r>
              <a:rPr lang="en-US" dirty="0"/>
              <a:t>Less change to development standards in small counties</a:t>
            </a:r>
          </a:p>
          <a:p>
            <a:r>
              <a:rPr lang="en-US" dirty="0"/>
              <a:t>Parking reductions apply</a:t>
            </a:r>
          </a:p>
          <a:p>
            <a:r>
              <a:rPr lang="en-US" dirty="0"/>
              <a:t>Projects may further modify development standards via density bonus</a:t>
            </a:r>
          </a:p>
          <a:p>
            <a:r>
              <a:rPr lang="en-US" dirty="0"/>
              <a:t>No demolition of historic buildings or existing rental housing</a:t>
            </a:r>
          </a:p>
          <a:p>
            <a:r>
              <a:rPr lang="en-US" dirty="0"/>
              <a:t>Sensitive communities given 5-year phase in period</a:t>
            </a:r>
          </a:p>
        </p:txBody>
      </p:sp>
    </p:spTree>
    <p:extLst>
      <p:ext uri="{BB962C8B-B14F-4D97-AF65-F5344CB8AC3E}">
        <p14:creationId xmlns:p14="http://schemas.microsoft.com/office/powerpoint/2010/main" val="1783937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AB 1279</a:t>
            </a:r>
          </a:p>
        </p:txBody>
      </p:sp>
      <p:sp>
        <p:nvSpPr>
          <p:cNvPr id="3" name="Content Placeholder 2"/>
          <p:cNvSpPr>
            <a:spLocks noGrp="1"/>
          </p:cNvSpPr>
          <p:nvPr>
            <p:ph idx="1"/>
          </p:nvPr>
        </p:nvSpPr>
        <p:spPr>
          <a:xfrm>
            <a:off x="2231136" y="2638044"/>
            <a:ext cx="7729728" cy="3859009"/>
          </a:xfrm>
        </p:spPr>
        <p:txBody>
          <a:bodyPr>
            <a:normAutofit lnSpcReduction="10000"/>
          </a:bodyPr>
          <a:lstStyle/>
          <a:p>
            <a:r>
              <a:rPr lang="en-US" dirty="0"/>
              <a:t>Applies within high resource areas, as determined by HCD, behind in RHNA production </a:t>
            </a:r>
          </a:p>
          <a:p>
            <a:r>
              <a:rPr lang="en-US" dirty="0"/>
              <a:t>Requires housing on infill sites to be a use by right</a:t>
            </a:r>
          </a:p>
          <a:p>
            <a:r>
              <a:rPr lang="en-US" dirty="0"/>
              <a:t>Up to four-</a:t>
            </a:r>
            <a:r>
              <a:rPr lang="en-US" dirty="0" err="1"/>
              <a:t>plex</a:t>
            </a:r>
            <a:r>
              <a:rPr lang="en-US" dirty="0"/>
              <a:t> or up to 30 feet and 40 units allowed in single family zones</a:t>
            </a:r>
          </a:p>
          <a:p>
            <a:pPr lvl="1"/>
            <a:r>
              <a:rPr lang="en-US" dirty="0"/>
              <a:t>Units must be affordable to median income households or developer must pay 10% of price above restricted price to city/county for affordable housing</a:t>
            </a:r>
          </a:p>
          <a:p>
            <a:pPr lvl="1"/>
            <a:r>
              <a:rPr lang="en-US" dirty="0"/>
              <a:t>If more than 10 units, 10% of units affordable to lower income households, plus 5% affordable to very low income households</a:t>
            </a:r>
          </a:p>
          <a:p>
            <a:r>
              <a:rPr lang="en-US" dirty="0"/>
              <a:t>Up to 55 feet and 100 units on sites up to ½ acre in multifamily and commercial zones</a:t>
            </a:r>
          </a:p>
          <a:p>
            <a:pPr lvl="1"/>
            <a:r>
              <a:rPr lang="en-US" dirty="0"/>
              <a:t>25% of units affordable to lower income households, plus 25% affordable to very low income households</a:t>
            </a:r>
          </a:p>
          <a:p>
            <a:pPr lvl="1"/>
            <a:endParaRPr lang="en-US" dirty="0"/>
          </a:p>
        </p:txBody>
      </p:sp>
    </p:spTree>
    <p:extLst>
      <p:ext uri="{BB962C8B-B14F-4D97-AF65-F5344CB8AC3E}">
        <p14:creationId xmlns:p14="http://schemas.microsoft.com/office/powerpoint/2010/main" val="1459076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fees</a:t>
            </a:r>
          </a:p>
        </p:txBody>
      </p:sp>
      <p:sp>
        <p:nvSpPr>
          <p:cNvPr id="4" name="Text Placeholder 3"/>
          <p:cNvSpPr>
            <a:spLocks noGrp="1"/>
          </p:cNvSpPr>
          <p:nvPr>
            <p:ph type="body" idx="1"/>
          </p:nvPr>
        </p:nvSpPr>
        <p:spPr/>
        <p:txBody>
          <a:bodyPr/>
          <a:lstStyle/>
          <a:p>
            <a:r>
              <a:rPr lang="en-US" dirty="0"/>
              <a:t>AB 1483</a:t>
            </a:r>
          </a:p>
          <a:p>
            <a:r>
              <a:rPr lang="en-US" dirty="0"/>
              <a:t>AB 1484</a:t>
            </a:r>
          </a:p>
        </p:txBody>
      </p:sp>
    </p:spTree>
    <p:extLst>
      <p:ext uri="{BB962C8B-B14F-4D97-AF65-F5344CB8AC3E}">
        <p14:creationId xmlns:p14="http://schemas.microsoft.com/office/powerpoint/2010/main" val="158527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Acted on in 2019</a:t>
            </a:r>
          </a:p>
        </p:txBody>
      </p:sp>
      <p:sp>
        <p:nvSpPr>
          <p:cNvPr id="3" name="Content Placeholder 2"/>
          <p:cNvSpPr>
            <a:spLocks noGrp="1"/>
          </p:cNvSpPr>
          <p:nvPr>
            <p:ph idx="1"/>
          </p:nvPr>
        </p:nvSpPr>
        <p:spPr/>
        <p:txBody>
          <a:bodyPr>
            <a:normAutofit/>
          </a:bodyPr>
          <a:lstStyle/>
          <a:p>
            <a:r>
              <a:rPr lang="en-US" sz="2000" dirty="0"/>
              <a:t>AB 1483 Requires cities/counties to compile:</a:t>
            </a:r>
          </a:p>
          <a:p>
            <a:pPr lvl="1"/>
            <a:r>
              <a:rPr lang="en-US" dirty="0"/>
              <a:t>Current schedule of fees, exactions, and affordability requirements</a:t>
            </a:r>
          </a:p>
          <a:p>
            <a:pPr lvl="1"/>
            <a:r>
              <a:rPr lang="en-US" dirty="0"/>
              <a:t>All zoning, design, and development standards</a:t>
            </a:r>
          </a:p>
          <a:p>
            <a:pPr lvl="1"/>
            <a:r>
              <a:rPr lang="en-US" dirty="0"/>
              <a:t>Current and five previous annual fee reports</a:t>
            </a:r>
          </a:p>
          <a:p>
            <a:pPr lvl="1"/>
            <a:r>
              <a:rPr lang="en-US" dirty="0"/>
              <a:t>Archive of impact fee nexus studies, cost of service studies, or equivalent</a:t>
            </a:r>
          </a:p>
          <a:p>
            <a:r>
              <a:rPr lang="en-US" sz="2000" dirty="0"/>
              <a:t>Items initially proposed that may return:</a:t>
            </a:r>
          </a:p>
          <a:p>
            <a:pPr lvl="1"/>
            <a:r>
              <a:rPr lang="en-US" dirty="0"/>
              <a:t>Requires lists published on the web and be provided to HCD</a:t>
            </a:r>
          </a:p>
          <a:p>
            <a:pPr lvl="1"/>
            <a:r>
              <a:rPr lang="en-US" dirty="0"/>
              <a:t>Requires increased reporting to HCD</a:t>
            </a:r>
          </a:p>
        </p:txBody>
      </p:sp>
    </p:spTree>
    <p:extLst>
      <p:ext uri="{BB962C8B-B14F-4D97-AF65-F5344CB8AC3E}">
        <p14:creationId xmlns:p14="http://schemas.microsoft.com/office/powerpoint/2010/main" val="2067421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Impact Fee Work</a:t>
            </a:r>
          </a:p>
        </p:txBody>
      </p:sp>
      <p:pic>
        <p:nvPicPr>
          <p:cNvPr id="5" name="Content Placeholder 4"/>
          <p:cNvPicPr>
            <a:picLocks noGrp="1" noChangeAspect="1"/>
          </p:cNvPicPr>
          <p:nvPr>
            <p:ph sz="half" idx="1"/>
          </p:nvPr>
        </p:nvPicPr>
        <p:blipFill>
          <a:blip r:embed="rId2"/>
          <a:stretch>
            <a:fillRect/>
          </a:stretch>
        </p:blipFill>
        <p:spPr>
          <a:xfrm rot="21285055">
            <a:off x="2075435" y="2658690"/>
            <a:ext cx="2870144" cy="3710840"/>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Content Placeholder 3"/>
          <p:cNvSpPr>
            <a:spLocks noGrp="1"/>
          </p:cNvSpPr>
          <p:nvPr>
            <p:ph sz="half" idx="2"/>
          </p:nvPr>
        </p:nvSpPr>
        <p:spPr/>
        <p:txBody>
          <a:bodyPr>
            <a:normAutofit/>
          </a:bodyPr>
          <a:lstStyle/>
          <a:p>
            <a:r>
              <a:rPr lang="en-US" sz="2000" dirty="0"/>
              <a:t>AB 879 (2017) required HCD to prepare study of impact fee practices</a:t>
            </a:r>
          </a:p>
          <a:p>
            <a:r>
              <a:rPr lang="en-US" sz="2000" dirty="0" err="1"/>
              <a:t>Terner</a:t>
            </a:r>
            <a:r>
              <a:rPr lang="en-US" sz="2000" dirty="0"/>
              <a:t> Center Report published August 2019</a:t>
            </a:r>
          </a:p>
          <a:p>
            <a:r>
              <a:rPr lang="en-US" sz="2000" dirty="0"/>
              <a:t>Recommendations expected to be used to justify further process requirements and restrictions on imposition of fees  in AB 1484</a:t>
            </a:r>
          </a:p>
        </p:txBody>
      </p:sp>
    </p:spTree>
    <p:extLst>
      <p:ext uri="{BB962C8B-B14F-4D97-AF65-F5344CB8AC3E}">
        <p14:creationId xmlns:p14="http://schemas.microsoft.com/office/powerpoint/2010/main" val="1165773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05E77-EDE7-7E4D-9D7F-4C5DFD9B6ED8}"/>
              </a:ext>
            </a:extLst>
          </p:cNvPr>
          <p:cNvSpPr>
            <a:spLocks noGrp="1"/>
          </p:cNvSpPr>
          <p:nvPr>
            <p:ph type="title"/>
          </p:nvPr>
        </p:nvSpPr>
        <p:spPr>
          <a:xfrm>
            <a:off x="1600200" y="2386744"/>
            <a:ext cx="8991600" cy="1645920"/>
          </a:xfrm>
        </p:spPr>
        <p:txBody>
          <a:bodyPr/>
          <a:lstStyle/>
          <a:p>
            <a:r>
              <a:rPr lang="en-US" dirty="0"/>
              <a:t>OTHER BILLS</a:t>
            </a:r>
          </a:p>
        </p:txBody>
      </p:sp>
      <p:sp>
        <p:nvSpPr>
          <p:cNvPr id="5" name="Text Placeholder 4">
            <a:extLst>
              <a:ext uri="{FF2B5EF4-FFF2-40B4-BE49-F238E27FC236}">
                <a16:creationId xmlns:a16="http://schemas.microsoft.com/office/drawing/2014/main" id="{A4B02A6F-22A2-E143-AAB3-CD461DC01720}"/>
              </a:ext>
            </a:extLst>
          </p:cNvPr>
          <p:cNvSpPr>
            <a:spLocks noGrp="1"/>
          </p:cNvSpPr>
          <p:nvPr>
            <p:ph type="body" idx="1"/>
          </p:nvPr>
        </p:nvSpPr>
        <p:spPr>
          <a:xfrm>
            <a:off x="2695194" y="4352465"/>
            <a:ext cx="6801612" cy="1265082"/>
          </a:xfrm>
        </p:spPr>
        <p:txBody>
          <a:bodyPr/>
          <a:lstStyle/>
          <a:p>
            <a:endParaRPr lang="en-US" dirty="0"/>
          </a:p>
        </p:txBody>
      </p:sp>
    </p:spTree>
    <p:extLst>
      <p:ext uri="{BB962C8B-B14F-4D97-AF65-F5344CB8AC3E}">
        <p14:creationId xmlns:p14="http://schemas.microsoft.com/office/powerpoint/2010/main" val="1868040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894D-2D96-504B-AE22-F3E98211A534}"/>
              </a:ext>
            </a:extLst>
          </p:cNvPr>
          <p:cNvSpPr>
            <a:spLocks noGrp="1"/>
          </p:cNvSpPr>
          <p:nvPr>
            <p:ph type="title"/>
          </p:nvPr>
        </p:nvSpPr>
        <p:spPr/>
        <p:txBody>
          <a:bodyPr/>
          <a:lstStyle/>
          <a:p>
            <a:r>
              <a:rPr lang="en-US" dirty="0"/>
              <a:t>Ab 5 – independent contractor vs employee – On the governor’s desk</a:t>
            </a:r>
          </a:p>
        </p:txBody>
      </p:sp>
      <p:sp>
        <p:nvSpPr>
          <p:cNvPr id="3" name="Content Placeholder 2">
            <a:extLst>
              <a:ext uri="{FF2B5EF4-FFF2-40B4-BE49-F238E27FC236}">
                <a16:creationId xmlns:a16="http://schemas.microsoft.com/office/drawing/2014/main" id="{ED23A8D1-F0E3-0141-A208-91116BAC8FAD}"/>
              </a:ext>
            </a:extLst>
          </p:cNvPr>
          <p:cNvSpPr>
            <a:spLocks noGrp="1"/>
          </p:cNvSpPr>
          <p:nvPr>
            <p:ph idx="1"/>
          </p:nvPr>
        </p:nvSpPr>
        <p:spPr>
          <a:xfrm>
            <a:off x="2231136" y="2638044"/>
            <a:ext cx="7729728" cy="3634419"/>
          </a:xfrm>
        </p:spPr>
        <p:txBody>
          <a:bodyPr>
            <a:normAutofit/>
          </a:bodyPr>
          <a:lstStyle/>
          <a:p>
            <a:pPr marL="0" indent="0">
              <a:buNone/>
            </a:pPr>
            <a:r>
              <a:rPr lang="en-US" dirty="0"/>
              <a:t>Codifies the decision of the California Supreme Court in </a:t>
            </a:r>
            <a:r>
              <a:rPr lang="en-US" i="1" dirty="0"/>
              <a:t>Dynamex Operations West, Inc. v. Superior Court of Los Angeles</a:t>
            </a:r>
            <a:r>
              <a:rPr lang="en-US" dirty="0"/>
              <a:t> (2018) that presumes a worker is an employee unless a hiring entity satisfies a three-factor test.:</a:t>
            </a:r>
          </a:p>
          <a:p>
            <a:pPr marL="0" indent="0">
              <a:buNone/>
            </a:pPr>
            <a:r>
              <a:rPr lang="en-US" dirty="0"/>
              <a:t>1. if his or her job forms part of a company’s core business; </a:t>
            </a:r>
          </a:p>
          <a:p>
            <a:pPr marL="0" indent="0">
              <a:buNone/>
            </a:pPr>
            <a:r>
              <a:rPr lang="en-US" dirty="0"/>
              <a:t>2. if the bosses direct the way the work is done; </a:t>
            </a:r>
          </a:p>
          <a:p>
            <a:pPr marL="0" indent="0">
              <a:buNone/>
            </a:pPr>
            <a:r>
              <a:rPr lang="en-US" dirty="0"/>
              <a:t>3. or if the worker has not established an independent trade or business. </a:t>
            </a:r>
          </a:p>
          <a:p>
            <a:r>
              <a:rPr lang="en-US" dirty="0"/>
              <a:t>Amended substantially to exempt from the test dozens of occupations and others that wanted to retain their independent contractor status.</a:t>
            </a:r>
          </a:p>
          <a:p>
            <a:r>
              <a:rPr lang="en-US" dirty="0"/>
              <a:t>Not clear if public entities are considered employers.</a:t>
            </a:r>
          </a:p>
        </p:txBody>
      </p:sp>
    </p:spTree>
    <p:extLst>
      <p:ext uri="{BB962C8B-B14F-4D97-AF65-F5344CB8AC3E}">
        <p14:creationId xmlns:p14="http://schemas.microsoft.com/office/powerpoint/2010/main" val="254102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Get involved!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657730"/>
              </p:ext>
            </p:extLst>
          </p:nvPr>
        </p:nvGraphicFramePr>
        <p:xfrm>
          <a:off x="-161189"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943601" y="3730244"/>
            <a:ext cx="4017263" cy="646331"/>
          </a:xfrm>
          <a:prstGeom prst="rect">
            <a:avLst/>
          </a:prstGeom>
          <a:noFill/>
        </p:spPr>
        <p:txBody>
          <a:bodyPr wrap="square" rtlCol="0">
            <a:spAutoFit/>
          </a:bodyPr>
          <a:lstStyle/>
          <a:p>
            <a:pPr algn="ctr"/>
            <a:r>
              <a:rPr lang="en-US" i="1" dirty="0"/>
              <a:t>Email Lauren Lauren De Valencia at </a:t>
            </a:r>
            <a:r>
              <a:rPr lang="en-US" i="1" dirty="0">
                <a:hlinkClick r:id="rId7"/>
              </a:rPr>
              <a:t>Lauren@stefangeorge.com</a:t>
            </a:r>
            <a:r>
              <a:rPr lang="en-US" i="1" dirty="0"/>
              <a:t> to volunteer</a:t>
            </a:r>
          </a:p>
        </p:txBody>
      </p:sp>
    </p:spTree>
    <p:extLst>
      <p:ext uri="{BB962C8B-B14F-4D97-AF65-F5344CB8AC3E}">
        <p14:creationId xmlns:p14="http://schemas.microsoft.com/office/powerpoint/2010/main" val="1881415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E96F-F849-1941-B708-939908771CE8}"/>
              </a:ext>
            </a:extLst>
          </p:cNvPr>
          <p:cNvSpPr>
            <a:spLocks noGrp="1"/>
          </p:cNvSpPr>
          <p:nvPr>
            <p:ph type="title"/>
          </p:nvPr>
        </p:nvSpPr>
        <p:spPr/>
        <p:txBody>
          <a:bodyPr/>
          <a:lstStyle/>
          <a:p>
            <a:r>
              <a:rPr lang="en-US" dirty="0"/>
              <a:t>AB 5 CONTINUED</a:t>
            </a:r>
          </a:p>
        </p:txBody>
      </p:sp>
      <p:sp>
        <p:nvSpPr>
          <p:cNvPr id="3" name="Content Placeholder 2">
            <a:extLst>
              <a:ext uri="{FF2B5EF4-FFF2-40B4-BE49-F238E27FC236}">
                <a16:creationId xmlns:a16="http://schemas.microsoft.com/office/drawing/2014/main" id="{49A9DF70-6BF4-E342-B196-A4821BD3C9D5}"/>
              </a:ext>
            </a:extLst>
          </p:cNvPr>
          <p:cNvSpPr>
            <a:spLocks noGrp="1"/>
          </p:cNvSpPr>
          <p:nvPr>
            <p:ph idx="1"/>
          </p:nvPr>
        </p:nvSpPr>
        <p:spPr>
          <a:xfrm>
            <a:off x="2231136" y="2638044"/>
            <a:ext cx="7729728" cy="3746714"/>
          </a:xfrm>
        </p:spPr>
        <p:txBody>
          <a:bodyPr>
            <a:normAutofit fontScale="32500" lnSpcReduction="20000"/>
          </a:bodyPr>
          <a:lstStyle/>
          <a:p>
            <a:pPr marL="0" indent="0">
              <a:buNone/>
            </a:pPr>
            <a:r>
              <a:rPr lang="en-US" sz="4800" b="1" dirty="0"/>
              <a:t>The business-to-business relationship exemption could apply to single practitioner planning consultants if the business service provider:</a:t>
            </a:r>
          </a:p>
          <a:p>
            <a:r>
              <a:rPr lang="en-US" sz="4800" dirty="0"/>
              <a:t>is formed as a sole proprietorship, partnership, limited liability company, limited liability partnership, or corporation contracts to provide services to another such business and has a business license</a:t>
            </a:r>
          </a:p>
          <a:p>
            <a:r>
              <a:rPr lang="en-US" sz="4800" dirty="0"/>
              <a:t>is free from the control and direction of the contracting business entity</a:t>
            </a:r>
          </a:p>
          <a:p>
            <a:r>
              <a:rPr lang="en-US" sz="4800" dirty="0"/>
              <a:t>is providing services directly to the contracting business rather than to customers of the contracting business</a:t>
            </a:r>
          </a:p>
          <a:p>
            <a:r>
              <a:rPr lang="en-US" sz="4800" dirty="0"/>
              <a:t>maintains a business location that is separate from the business or work location of the contracting business</a:t>
            </a:r>
          </a:p>
          <a:p>
            <a:r>
              <a:rPr lang="en-US" sz="4800" dirty="0"/>
              <a:t>is customarily engaged in an independently established business of the same nature as that involved in the work performed</a:t>
            </a:r>
          </a:p>
          <a:p>
            <a:pPr marL="0" indent="0">
              <a:buNone/>
            </a:pPr>
            <a:br>
              <a:rPr lang="en-US" sz="4800" dirty="0"/>
            </a:br>
            <a:endParaRPr lang="en-US" sz="4800" dirty="0"/>
          </a:p>
          <a:p>
            <a:endParaRPr lang="en-US" dirty="0"/>
          </a:p>
        </p:txBody>
      </p:sp>
    </p:spTree>
    <p:extLst>
      <p:ext uri="{BB962C8B-B14F-4D97-AF65-F5344CB8AC3E}">
        <p14:creationId xmlns:p14="http://schemas.microsoft.com/office/powerpoint/2010/main" val="2530321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A032-A502-0D4E-8744-891BD21B4455}"/>
              </a:ext>
            </a:extLst>
          </p:cNvPr>
          <p:cNvSpPr>
            <a:spLocks noGrp="1"/>
          </p:cNvSpPr>
          <p:nvPr>
            <p:ph type="title"/>
          </p:nvPr>
        </p:nvSpPr>
        <p:spPr/>
        <p:txBody>
          <a:bodyPr/>
          <a:lstStyle/>
          <a:p>
            <a:r>
              <a:rPr lang="en-US" dirty="0"/>
              <a:t>AB 5 CONTINUED</a:t>
            </a:r>
          </a:p>
        </p:txBody>
      </p:sp>
      <p:sp>
        <p:nvSpPr>
          <p:cNvPr id="3" name="Content Placeholder 2">
            <a:extLst>
              <a:ext uri="{FF2B5EF4-FFF2-40B4-BE49-F238E27FC236}">
                <a16:creationId xmlns:a16="http://schemas.microsoft.com/office/drawing/2014/main" id="{73A0A301-6608-8143-846D-496047ECFA01}"/>
              </a:ext>
            </a:extLst>
          </p:cNvPr>
          <p:cNvSpPr>
            <a:spLocks noGrp="1"/>
          </p:cNvSpPr>
          <p:nvPr>
            <p:ph idx="1"/>
          </p:nvPr>
        </p:nvSpPr>
        <p:spPr>
          <a:xfrm>
            <a:off x="2231136" y="2638044"/>
            <a:ext cx="7729728" cy="3907135"/>
          </a:xfrm>
        </p:spPr>
        <p:txBody>
          <a:bodyPr>
            <a:normAutofit/>
          </a:bodyPr>
          <a:lstStyle/>
          <a:p>
            <a:r>
              <a:rPr lang="en-US" dirty="0"/>
              <a:t>contracts with other businesses to provide the same or similar services and maintains a clientele without restrictions from the hiring entity</a:t>
            </a:r>
          </a:p>
          <a:p>
            <a:r>
              <a:rPr lang="en-US" dirty="0"/>
              <a:t>advertises and holds itself out to the public as available to provide the same or similar services</a:t>
            </a:r>
          </a:p>
          <a:p>
            <a:r>
              <a:rPr lang="en-US" dirty="0"/>
              <a:t>provides its own tools, vehicles, and equipment to perform the services</a:t>
            </a:r>
          </a:p>
          <a:p>
            <a:r>
              <a:rPr lang="en-US" dirty="0"/>
              <a:t>can negotiate its own rates</a:t>
            </a:r>
          </a:p>
          <a:p>
            <a:r>
              <a:rPr lang="en-US" dirty="0"/>
              <a:t>can set its own hours and location of work.</a:t>
            </a:r>
          </a:p>
          <a:p>
            <a:pPr marL="0" indent="0">
              <a:buNone/>
            </a:pPr>
            <a:r>
              <a:rPr lang="en-US" dirty="0"/>
              <a:t>Gives the state and cities the right to file suit against companies.</a:t>
            </a:r>
          </a:p>
          <a:p>
            <a:pPr marL="0" indent="0">
              <a:buNone/>
            </a:pPr>
            <a:r>
              <a:rPr lang="en-US" dirty="0"/>
              <a:t>Without the bill and its exemptions, the court decision would have affected a far broader share of the economy. </a:t>
            </a:r>
          </a:p>
          <a:p>
            <a:endParaRPr lang="en-US" dirty="0"/>
          </a:p>
        </p:txBody>
      </p:sp>
    </p:spTree>
    <p:extLst>
      <p:ext uri="{BB962C8B-B14F-4D97-AF65-F5344CB8AC3E}">
        <p14:creationId xmlns:p14="http://schemas.microsoft.com/office/powerpoint/2010/main" val="1243859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52DF-B97E-1142-827D-3726E971AAEC}"/>
              </a:ext>
            </a:extLst>
          </p:cNvPr>
          <p:cNvSpPr>
            <a:spLocks noGrp="1"/>
          </p:cNvSpPr>
          <p:nvPr>
            <p:ph type="title"/>
          </p:nvPr>
        </p:nvSpPr>
        <p:spPr>
          <a:xfrm>
            <a:off x="2231136" y="1117973"/>
            <a:ext cx="7729728" cy="1188720"/>
          </a:xfrm>
        </p:spPr>
        <p:txBody>
          <a:bodyPr/>
          <a:lstStyle/>
          <a:p>
            <a:r>
              <a:rPr lang="en-US" dirty="0"/>
              <a:t>Safe parking programs</a:t>
            </a:r>
          </a:p>
        </p:txBody>
      </p:sp>
      <p:sp>
        <p:nvSpPr>
          <p:cNvPr id="3" name="Content Placeholder 2">
            <a:extLst>
              <a:ext uri="{FF2B5EF4-FFF2-40B4-BE49-F238E27FC236}">
                <a16:creationId xmlns:a16="http://schemas.microsoft.com/office/drawing/2014/main" id="{E28A6975-1EDE-ED4F-8A3B-AE8789489596}"/>
              </a:ext>
            </a:extLst>
          </p:cNvPr>
          <p:cNvSpPr>
            <a:spLocks noGrp="1"/>
          </p:cNvSpPr>
          <p:nvPr>
            <p:ph idx="1"/>
          </p:nvPr>
        </p:nvSpPr>
        <p:spPr>
          <a:xfrm>
            <a:off x="2231136" y="2638044"/>
            <a:ext cx="7729728" cy="3955261"/>
          </a:xfrm>
        </p:spPr>
        <p:txBody>
          <a:bodyPr>
            <a:noAutofit/>
          </a:bodyPr>
          <a:lstStyle/>
          <a:p>
            <a:pPr marL="0" indent="0">
              <a:buNone/>
            </a:pPr>
            <a:r>
              <a:rPr lang="en-US" sz="2000" b="1" u="sng" dirty="0"/>
              <a:t>AB 891 (Burke) – Safe Parking Programs – On Governor’s Desk</a:t>
            </a:r>
          </a:p>
          <a:p>
            <a:r>
              <a:rPr lang="en-US" sz="2000" dirty="0"/>
              <a:t>Requires counties and cities with a population greater than 330,000 to establish a safe parking program.</a:t>
            </a:r>
          </a:p>
          <a:p>
            <a:r>
              <a:rPr lang="en-US" sz="2000" dirty="0"/>
              <a:t>Added a deemed in compliance option for counties of less than one million people if a city located in that county that is not subject to this bill has voluntarily adopted a safe parking program that meets this bill's requirements.</a:t>
            </a:r>
          </a:p>
          <a:p>
            <a:r>
              <a:rPr lang="en-US" sz="2000" dirty="0"/>
              <a:t>Provides that cities and counties that establish a safe parking program is not civilly liable for an employee's good faith act or omission that fails to prevent an injury to a person participating in the program that occurs in, or in close proximity to, a safe parking program location.  </a:t>
            </a:r>
            <a:br>
              <a:rPr lang="en-US" sz="2000" dirty="0"/>
            </a:br>
            <a:endParaRPr lang="en-US" sz="2000" dirty="0"/>
          </a:p>
        </p:txBody>
      </p:sp>
    </p:spTree>
    <p:extLst>
      <p:ext uri="{BB962C8B-B14F-4D97-AF65-F5344CB8AC3E}">
        <p14:creationId xmlns:p14="http://schemas.microsoft.com/office/powerpoint/2010/main" val="596249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52DF-B97E-1142-827D-3726E971AAEC}"/>
              </a:ext>
            </a:extLst>
          </p:cNvPr>
          <p:cNvSpPr>
            <a:spLocks noGrp="1"/>
          </p:cNvSpPr>
          <p:nvPr>
            <p:ph type="title"/>
          </p:nvPr>
        </p:nvSpPr>
        <p:spPr>
          <a:xfrm>
            <a:off x="2231136" y="1117973"/>
            <a:ext cx="7729728" cy="1188720"/>
          </a:xfrm>
        </p:spPr>
        <p:txBody>
          <a:bodyPr/>
          <a:lstStyle/>
          <a:p>
            <a:r>
              <a:rPr lang="en-US"/>
              <a:t>Complete Streets</a:t>
            </a:r>
            <a:endParaRPr lang="en-US" dirty="0"/>
          </a:p>
        </p:txBody>
      </p:sp>
      <p:sp>
        <p:nvSpPr>
          <p:cNvPr id="3" name="Content Placeholder 2">
            <a:extLst>
              <a:ext uri="{FF2B5EF4-FFF2-40B4-BE49-F238E27FC236}">
                <a16:creationId xmlns:a16="http://schemas.microsoft.com/office/drawing/2014/main" id="{E28A6975-1EDE-ED4F-8A3B-AE8789489596}"/>
              </a:ext>
            </a:extLst>
          </p:cNvPr>
          <p:cNvSpPr>
            <a:spLocks noGrp="1"/>
          </p:cNvSpPr>
          <p:nvPr>
            <p:ph idx="1"/>
          </p:nvPr>
        </p:nvSpPr>
        <p:spPr>
          <a:xfrm>
            <a:off x="2231136" y="2638044"/>
            <a:ext cx="7729728" cy="3955261"/>
          </a:xfrm>
        </p:spPr>
        <p:txBody>
          <a:bodyPr>
            <a:noAutofit/>
          </a:bodyPr>
          <a:lstStyle/>
          <a:p>
            <a:pPr marL="0" indent="0">
              <a:buNone/>
            </a:pPr>
            <a:r>
              <a:rPr lang="en-US" sz="2000" b="1" u="sng" dirty="0"/>
              <a:t>SB 127 (Wiener) – On Governor’s Desk</a:t>
            </a:r>
          </a:p>
          <a:p>
            <a:r>
              <a:rPr lang="en-US" sz="2000" dirty="0"/>
              <a:t>Requires state asset management plan for transportation capital projects to prioritize the implementation of safe and connected facilities for pedestrians, bicyclists, and transit users</a:t>
            </a:r>
          </a:p>
          <a:p>
            <a:r>
              <a:rPr lang="en-US" sz="2000" dirty="0"/>
              <a:t>Charges the California Transportation Commission with adoption of complete street performance standards</a:t>
            </a:r>
          </a:p>
          <a:p>
            <a:r>
              <a:rPr lang="en-US" sz="2000" dirty="0"/>
              <a:t>Starting in 2022, state funded projects will be required to include complete streets components</a:t>
            </a:r>
          </a:p>
        </p:txBody>
      </p:sp>
    </p:spTree>
    <p:extLst>
      <p:ext uri="{BB962C8B-B14F-4D97-AF65-F5344CB8AC3E}">
        <p14:creationId xmlns:p14="http://schemas.microsoft.com/office/powerpoint/2010/main" val="2091946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348B-B016-3747-85CD-A07C3327E52A}"/>
              </a:ext>
            </a:extLst>
          </p:cNvPr>
          <p:cNvSpPr>
            <a:spLocks noGrp="1"/>
          </p:cNvSpPr>
          <p:nvPr>
            <p:ph type="title"/>
          </p:nvPr>
        </p:nvSpPr>
        <p:spPr/>
        <p:txBody>
          <a:bodyPr/>
          <a:lstStyle/>
          <a:p>
            <a:r>
              <a:rPr lang="en-US" dirty="0"/>
              <a:t>Surplus land databases -</a:t>
            </a:r>
            <a:br>
              <a:rPr lang="en-US" dirty="0"/>
            </a:br>
            <a:r>
              <a:rPr lang="en-US" dirty="0"/>
              <a:t>all on governor’s desk</a:t>
            </a:r>
          </a:p>
        </p:txBody>
      </p:sp>
      <p:sp>
        <p:nvSpPr>
          <p:cNvPr id="5" name="Rectangle 1">
            <a:extLst>
              <a:ext uri="{FF2B5EF4-FFF2-40B4-BE49-F238E27FC236}">
                <a16:creationId xmlns:a16="http://schemas.microsoft.com/office/drawing/2014/main" id="{EF89B4E2-040E-A54A-A0AE-3EA755003EA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rgbClr val="000000"/>
                </a:solidFill>
                <a:effectLst/>
                <a:latin typeface="Times New Roman" panose="02020603050405020304" pitchFamily="18" charset="0"/>
                <a:cs typeface="Arial" panose="020B0604020202020204" pitchFamily="34" charset="0"/>
              </a:rPr>
            </a:br>
            <a:r>
              <a:rPr kumimoji="0" lang="en-US" altLang="en-US" sz="1400" b="0" i="0" u="none" strike="noStrike" cap="none" normalizeH="0" baseline="0">
                <a:ln>
                  <a:noFill/>
                </a:ln>
                <a:solidFill>
                  <a:srgbClr val="000000"/>
                </a:solidFill>
                <a:effectLst/>
                <a:latin typeface="Times New Roman" panose="02020603050405020304" pitchFamily="18" charset="0"/>
                <a:cs typeface="Arial" panose="020B0604020202020204" pitchFamily="34" charset="0"/>
              </a:rPr>
              <a:t> </a:t>
            </a: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Arial" panose="020B0604020202020204" pitchFamily="34" charset="0"/>
              </a:rPr>
              <a:t> </a:t>
            </a: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70F33440-4381-B64F-AAEB-8721241E935D}"/>
              </a:ext>
            </a:extLst>
          </p:cNvPr>
          <p:cNvSpPr>
            <a:spLocks noGrp="1"/>
          </p:cNvSpPr>
          <p:nvPr>
            <p:ph idx="1"/>
          </p:nvPr>
        </p:nvSpPr>
        <p:spPr>
          <a:xfrm>
            <a:off x="2152209" y="2333244"/>
            <a:ext cx="7729728" cy="4131724"/>
          </a:xfrm>
        </p:spPr>
        <p:txBody>
          <a:bodyPr>
            <a:normAutofit/>
          </a:bodyPr>
          <a:lstStyle/>
          <a:p>
            <a:pPr marL="0" indent="0">
              <a:buNone/>
            </a:pPr>
            <a:r>
              <a:rPr lang="en-US" b="1" u="sng" dirty="0"/>
              <a:t>SB 6 (Beall) – State and Local Lands Available for Housing</a:t>
            </a:r>
          </a:p>
          <a:p>
            <a:pPr marL="0" indent="0">
              <a:buNone/>
            </a:pPr>
            <a:r>
              <a:rPr lang="en-US" dirty="0"/>
              <a:t>Requires HCD to provide to DGS a list of lands suitable and available for residential development as identified by local governments in their housing elements.</a:t>
            </a:r>
          </a:p>
          <a:p>
            <a:pPr marL="0" indent="0">
              <a:buNone/>
            </a:pPr>
            <a:r>
              <a:rPr lang="en-US" dirty="0"/>
              <a:t>Requires DGS to create a database of this information, as well as information on excess or surplus state lands, and to make this database available to and searchable by the public through its Web site.</a:t>
            </a:r>
          </a:p>
          <a:p>
            <a:pPr marL="0" indent="0">
              <a:buNone/>
            </a:pPr>
            <a:r>
              <a:rPr lang="en-US" dirty="0"/>
              <a:t>Requires each local government, for housing elements adopted or amended on or after January 1, 2021, to submit an electronic copy of its housing element inventory to HCD. </a:t>
            </a:r>
          </a:p>
          <a:p>
            <a:pPr marL="0" indent="0">
              <a:buNone/>
            </a:pPr>
            <a:r>
              <a:rPr lang="en-US" b="1" u="sng" dirty="0"/>
              <a:t>AB 1255 (Rivas) - Surplus Land Data Base</a:t>
            </a:r>
          </a:p>
          <a:p>
            <a:pPr marL="0" indent="0">
              <a:buNone/>
            </a:pPr>
            <a:r>
              <a:rPr lang="en-US" dirty="0"/>
              <a:t>Requirements similar to info as above.</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59451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6B6C6-07F5-014D-950C-0B118DFD6D10}"/>
              </a:ext>
            </a:extLst>
          </p:cNvPr>
          <p:cNvSpPr>
            <a:spLocks noGrp="1"/>
          </p:cNvSpPr>
          <p:nvPr>
            <p:ph type="title"/>
          </p:nvPr>
        </p:nvSpPr>
        <p:spPr/>
        <p:txBody>
          <a:bodyPr>
            <a:normAutofit fontScale="90000"/>
          </a:bodyPr>
          <a:lstStyle/>
          <a:p>
            <a:br>
              <a:rPr lang="en-US" dirty="0"/>
            </a:br>
            <a:r>
              <a:rPr lang="en-US" dirty="0"/>
              <a:t>surplus land databases – on governor’s desk</a:t>
            </a:r>
          </a:p>
        </p:txBody>
      </p:sp>
      <p:sp>
        <p:nvSpPr>
          <p:cNvPr id="3" name="Content Placeholder 2">
            <a:extLst>
              <a:ext uri="{FF2B5EF4-FFF2-40B4-BE49-F238E27FC236}">
                <a16:creationId xmlns:a16="http://schemas.microsoft.com/office/drawing/2014/main" id="{6865A363-5D46-C246-94C9-D006B6A55B01}"/>
              </a:ext>
            </a:extLst>
          </p:cNvPr>
          <p:cNvSpPr>
            <a:spLocks noGrp="1"/>
          </p:cNvSpPr>
          <p:nvPr>
            <p:ph idx="1"/>
          </p:nvPr>
        </p:nvSpPr>
        <p:spPr>
          <a:xfrm>
            <a:off x="2231136" y="2326105"/>
            <a:ext cx="7729728" cy="4122821"/>
          </a:xfrm>
        </p:spPr>
        <p:txBody>
          <a:bodyPr>
            <a:normAutofit fontScale="85000" lnSpcReduction="10000"/>
          </a:bodyPr>
          <a:lstStyle/>
          <a:p>
            <a:pPr marL="0" indent="0">
              <a:buNone/>
            </a:pPr>
            <a:r>
              <a:rPr lang="en-US" b="1" u="sng" dirty="0"/>
              <a:t>AB1486 (Ting) - Includes requirements similar to SB 6 and:</a:t>
            </a:r>
          </a:p>
          <a:p>
            <a:pPr marL="0" indent="0">
              <a:buNone/>
            </a:pPr>
            <a:r>
              <a:rPr lang="en-US" dirty="0"/>
              <a:t>Requires a local agency that is disposing of surplus land for purpose of developing low- and moderate-income housing to send a notice of availability to housing sponsors that have notified HCD (rather than the appropriate council of governments) of their interest.   </a:t>
            </a:r>
          </a:p>
          <a:p>
            <a:pPr marL="0" indent="0">
              <a:buNone/>
            </a:pPr>
            <a:r>
              <a:rPr lang="en-US" dirty="0"/>
              <a:t>Requires HCD to maintain a list of all notices of availability on its website.  </a:t>
            </a:r>
          </a:p>
          <a:p>
            <a:pPr marL="0" indent="0">
              <a:buNone/>
            </a:pPr>
            <a:r>
              <a:rPr lang="en-US" dirty="0"/>
              <a:t>Prohibits the negotiations between a disposing agency and interested entities to determine price and terms to: </a:t>
            </a:r>
          </a:p>
          <a:p>
            <a:pPr marL="0" indent="0">
              <a:buNone/>
            </a:pPr>
            <a:r>
              <a:rPr lang="en-US" dirty="0"/>
              <a:t>a)    Disallow residential use of the site as a condition of its sale or lease.</a:t>
            </a:r>
          </a:p>
          <a:p>
            <a:pPr marL="0" indent="0">
              <a:buNone/>
            </a:pPr>
            <a:r>
              <a:rPr lang="en-US" dirty="0"/>
              <a:t>b)    Reduce the allowable number of residential units or the maximum lot coverage below what may be allowed by zoning or general plan requirements.</a:t>
            </a:r>
          </a:p>
          <a:p>
            <a:pPr marL="0" indent="0">
              <a:buNone/>
            </a:pPr>
            <a:r>
              <a:rPr lang="en-US" dirty="0"/>
              <a:t>c)     Require as a condition of sale or lease, any design standards or architectural requirements that would have a substantial adverse effect on the viability or affordability of a housing development for very low-, low-, or moderate-income households, other than the minimum standards required by general plan, zoning, and subdivision standards and criteria.</a:t>
            </a:r>
          </a:p>
          <a:p>
            <a:endParaRPr lang="en-US" dirty="0"/>
          </a:p>
        </p:txBody>
      </p:sp>
    </p:spTree>
    <p:extLst>
      <p:ext uri="{BB962C8B-B14F-4D97-AF65-F5344CB8AC3E}">
        <p14:creationId xmlns:p14="http://schemas.microsoft.com/office/powerpoint/2010/main" val="3867675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413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p:nvPr>
        </p:nvSpPr>
        <p:spPr/>
        <p:txBody>
          <a:bodyPr/>
          <a:lstStyle/>
          <a:p>
            <a:r>
              <a:rPr lang="en-US" dirty="0"/>
              <a:t>2019 Legislative Themes</a:t>
            </a:r>
          </a:p>
        </p:txBody>
      </p:sp>
      <p:pic>
        <p:nvPicPr>
          <p:cNvPr id="6" name="Content Placeholder 2"/>
          <p:cNvPicPr>
            <a:picLocks noGrp="1" noChangeAspect="1"/>
          </p:cNvPicPr>
          <p:nvPr>
            <p:ph sz="half" idx="1"/>
          </p:nvPr>
        </p:nvPicPr>
        <p:blipFill>
          <a:blip r:embed="rId2"/>
          <a:stretch>
            <a:fillRect/>
          </a:stretch>
        </p:blipFill>
        <p:spPr>
          <a:xfrm rot="21316270">
            <a:off x="1696234" y="2638425"/>
            <a:ext cx="4514065" cy="3464433"/>
          </a:xfrm>
          <a:prstGeom prst="rect">
            <a:avLst/>
          </a:prstGeom>
        </p:spPr>
      </p:pic>
      <p:sp>
        <p:nvSpPr>
          <p:cNvPr id="2" name="Content Placeholder 1"/>
          <p:cNvSpPr>
            <a:spLocks noGrp="1"/>
          </p:cNvSpPr>
          <p:nvPr>
            <p:ph sz="half" idx="2"/>
          </p:nvPr>
        </p:nvSpPr>
        <p:spPr>
          <a:xfrm>
            <a:off x="6693915" y="2638044"/>
            <a:ext cx="4270247" cy="3101982"/>
          </a:xfrm>
        </p:spPr>
        <p:txBody>
          <a:bodyPr>
            <a:noAutofit/>
          </a:bodyPr>
          <a:lstStyle/>
          <a:p>
            <a:r>
              <a:rPr lang="en-US" sz="2400" dirty="0"/>
              <a:t>Housing, Housing, Housing!</a:t>
            </a:r>
          </a:p>
          <a:p>
            <a:endParaRPr lang="en-US" sz="2400" dirty="0"/>
          </a:p>
          <a:p>
            <a:r>
              <a:rPr lang="en-US" sz="2400" dirty="0"/>
              <a:t>Tension between competing state policy goals</a:t>
            </a:r>
          </a:p>
          <a:p>
            <a:endParaRPr lang="en-US" sz="2400" dirty="0"/>
          </a:p>
          <a:p>
            <a:r>
              <a:rPr lang="en-US" sz="2400" dirty="0"/>
              <a:t>Local jurisdictions viewed as </a:t>
            </a:r>
            <a:r>
              <a:rPr lang="en-US" sz="2400" u="sng" dirty="0"/>
              <a:t>the</a:t>
            </a:r>
            <a:r>
              <a:rPr lang="en-US" sz="2400" dirty="0"/>
              <a:t> problem to be solved</a:t>
            </a:r>
          </a:p>
        </p:txBody>
      </p:sp>
      <p:sp>
        <p:nvSpPr>
          <p:cNvPr id="7" name="TextBox 6"/>
          <p:cNvSpPr txBox="1"/>
          <p:nvPr/>
        </p:nvSpPr>
        <p:spPr>
          <a:xfrm>
            <a:off x="1790700" y="6343103"/>
            <a:ext cx="1708545" cy="276999"/>
          </a:xfrm>
          <a:prstGeom prst="rect">
            <a:avLst/>
          </a:prstGeom>
          <a:noFill/>
        </p:spPr>
        <p:txBody>
          <a:bodyPr wrap="none" rtlCol="0">
            <a:spAutoFit/>
          </a:bodyPr>
          <a:lstStyle/>
          <a:p>
            <a:r>
              <a:rPr lang="en-US" sz="1200" dirty="0"/>
              <a:t>Image credit</a:t>
            </a:r>
            <a:r>
              <a:rPr lang="en-US" sz="1200"/>
              <a:t>:  Alfred </a:t>
            </a:r>
            <a:r>
              <a:rPr lang="en-US" sz="1200" dirty="0" err="1"/>
              <a:t>Twu</a:t>
            </a:r>
            <a:endParaRPr lang="en-US" sz="1200" dirty="0"/>
          </a:p>
        </p:txBody>
      </p:sp>
    </p:spTree>
    <p:extLst>
      <p:ext uri="{BB962C8B-B14F-4D97-AF65-F5344CB8AC3E}">
        <p14:creationId xmlns:p14="http://schemas.microsoft.com/office/powerpoint/2010/main" val="186772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Mechanisms</a:t>
            </a:r>
          </a:p>
        </p:txBody>
      </p:sp>
      <p:sp>
        <p:nvSpPr>
          <p:cNvPr id="3" name="Text Placeholder 2"/>
          <p:cNvSpPr>
            <a:spLocks noGrp="1"/>
          </p:cNvSpPr>
          <p:nvPr>
            <p:ph type="body" idx="1"/>
          </p:nvPr>
        </p:nvSpPr>
        <p:spPr/>
        <p:txBody>
          <a:bodyPr>
            <a:normAutofit/>
          </a:bodyPr>
          <a:lstStyle/>
          <a:p>
            <a:r>
              <a:rPr lang="en-US" dirty="0"/>
              <a:t>Governor Newsom’s First Budget</a:t>
            </a:r>
          </a:p>
          <a:p>
            <a:r>
              <a:rPr lang="en-US" dirty="0"/>
              <a:t>AB 10</a:t>
            </a:r>
          </a:p>
          <a:p>
            <a:r>
              <a:rPr lang="en-US" dirty="0"/>
              <a:t>SB 5</a:t>
            </a:r>
          </a:p>
        </p:txBody>
      </p:sp>
    </p:spTree>
    <p:extLst>
      <p:ext uri="{BB962C8B-B14F-4D97-AF65-F5344CB8AC3E}">
        <p14:creationId xmlns:p14="http://schemas.microsoft.com/office/powerpoint/2010/main" val="5070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2019-2020 Budget</a:t>
            </a:r>
          </a:p>
        </p:txBody>
      </p:sp>
      <p:sp>
        <p:nvSpPr>
          <p:cNvPr id="5" name="Content Placeholder 4"/>
          <p:cNvSpPr>
            <a:spLocks noGrp="1"/>
          </p:cNvSpPr>
          <p:nvPr>
            <p:ph idx="1"/>
          </p:nvPr>
        </p:nvSpPr>
        <p:spPr/>
        <p:txBody>
          <a:bodyPr>
            <a:noAutofit/>
          </a:bodyPr>
          <a:lstStyle/>
          <a:p>
            <a:r>
              <a:rPr lang="en-US" sz="2000" dirty="0"/>
              <a:t>Allocates $1.75 billion in the production and planning of new housing</a:t>
            </a:r>
          </a:p>
          <a:p>
            <a:r>
              <a:rPr lang="en-US" sz="2000" dirty="0"/>
              <a:t>$20 million to provide legal aid for renters and assist with landlord-tenant disputes, including legal assistance for counseling, renter education programs, and preventing evictions</a:t>
            </a:r>
          </a:p>
          <a:p>
            <a:r>
              <a:rPr lang="en-US" sz="2000" dirty="0"/>
              <a:t>$225.8 million to implement forest health and wildfire prevention efforts</a:t>
            </a:r>
          </a:p>
          <a:p>
            <a:r>
              <a:rPr lang="en-US" sz="2000" dirty="0"/>
              <a:t>SB 102 creates new fines for jurisdictions found to have non-compliant Housing Elements</a:t>
            </a:r>
          </a:p>
          <a:p>
            <a:pPr lvl="1"/>
            <a:r>
              <a:rPr lang="en-US" sz="1800" dirty="0"/>
              <a:t>If AG brings successful enforcement action, jurisdiction has 1 year to comply before monthly fines of $10,000 - $100,000 apply;</a:t>
            </a:r>
          </a:p>
          <a:p>
            <a:pPr lvl="1"/>
            <a:r>
              <a:rPr lang="en-US" sz="1800" dirty="0"/>
              <a:t>Court can multiply fines by up to 6 times if violations persist</a:t>
            </a:r>
          </a:p>
          <a:p>
            <a:endParaRPr lang="en-US" sz="2000" dirty="0"/>
          </a:p>
        </p:txBody>
      </p:sp>
    </p:spTree>
    <p:extLst>
      <p:ext uri="{BB962C8B-B14F-4D97-AF65-F5344CB8AC3E}">
        <p14:creationId xmlns:p14="http://schemas.microsoft.com/office/powerpoint/2010/main" val="148317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Bills sent to governor</a:t>
            </a:r>
          </a:p>
        </p:txBody>
      </p:sp>
      <p:sp>
        <p:nvSpPr>
          <p:cNvPr id="3" name="Content Placeholder 2"/>
          <p:cNvSpPr>
            <a:spLocks noGrp="1"/>
          </p:cNvSpPr>
          <p:nvPr>
            <p:ph idx="1"/>
          </p:nvPr>
        </p:nvSpPr>
        <p:spPr>
          <a:xfrm>
            <a:off x="2231136" y="2638044"/>
            <a:ext cx="7729728" cy="3889756"/>
          </a:xfrm>
        </p:spPr>
        <p:txBody>
          <a:bodyPr>
            <a:noAutofit/>
          </a:bodyPr>
          <a:lstStyle/>
          <a:p>
            <a:r>
              <a:rPr lang="en-US" sz="2000" dirty="0"/>
              <a:t>AB 10</a:t>
            </a:r>
          </a:p>
          <a:p>
            <a:pPr lvl="1"/>
            <a:r>
              <a:rPr lang="en-US" sz="1800" dirty="0"/>
              <a:t>Authorizes significant increase in annual Low Income Tax Credit funding allocations</a:t>
            </a:r>
          </a:p>
          <a:p>
            <a:pPr lvl="1"/>
            <a:r>
              <a:rPr lang="en-US" sz="1800" dirty="0"/>
              <a:t>Up to $500 million per year (from $94 million)</a:t>
            </a:r>
          </a:p>
          <a:p>
            <a:r>
              <a:rPr lang="en-US" sz="2000" dirty="0"/>
              <a:t>SB 5:  Affordable Housing &amp; Community Dev. Investment Program</a:t>
            </a:r>
          </a:p>
          <a:p>
            <a:pPr lvl="1"/>
            <a:r>
              <a:rPr lang="en-US" sz="1800" dirty="0"/>
              <a:t>It’s not really redevelopment!</a:t>
            </a:r>
          </a:p>
          <a:p>
            <a:pPr lvl="1"/>
            <a:r>
              <a:rPr lang="en-US" sz="1800" dirty="0"/>
              <a:t>Authorizes local agencies to submit plans to state oversight committee</a:t>
            </a:r>
          </a:p>
          <a:p>
            <a:pPr lvl="1"/>
            <a:r>
              <a:rPr lang="en-US" sz="1800" dirty="0"/>
              <a:t>Approved plans can issue bonds to fund workforce and affordable housing, TOD projects, and certain infrastructure upgrades</a:t>
            </a:r>
          </a:p>
          <a:p>
            <a:pPr lvl="1"/>
            <a:r>
              <a:rPr lang="en-US" sz="1800" dirty="0"/>
              <a:t>Eligible plans and projects can access ERAF; State will backfill school funds</a:t>
            </a:r>
          </a:p>
        </p:txBody>
      </p:sp>
    </p:spTree>
    <p:extLst>
      <p:ext uri="{BB962C8B-B14F-4D97-AF65-F5344CB8AC3E}">
        <p14:creationId xmlns:p14="http://schemas.microsoft.com/office/powerpoint/2010/main" val="6682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Delayed or Failed efforts</a:t>
            </a:r>
          </a:p>
        </p:txBody>
      </p:sp>
      <p:sp>
        <p:nvSpPr>
          <p:cNvPr id="3" name="Content Placeholder 2"/>
          <p:cNvSpPr>
            <a:spLocks noGrp="1"/>
          </p:cNvSpPr>
          <p:nvPr>
            <p:ph idx="1"/>
          </p:nvPr>
        </p:nvSpPr>
        <p:spPr/>
        <p:txBody>
          <a:bodyPr>
            <a:normAutofit/>
          </a:bodyPr>
          <a:lstStyle/>
          <a:p>
            <a:r>
              <a:rPr lang="en-US" sz="2000" dirty="0"/>
              <a:t>AB 11</a:t>
            </a:r>
          </a:p>
          <a:p>
            <a:pPr lvl="1"/>
            <a:r>
              <a:rPr lang="en-US" sz="1800" dirty="0"/>
              <a:t>Redevelopment 2.0</a:t>
            </a:r>
          </a:p>
          <a:p>
            <a:pPr lvl="1"/>
            <a:r>
              <a:rPr lang="en-US" sz="1800" dirty="0"/>
              <a:t>Held in Appropriations; made two-year bill</a:t>
            </a:r>
          </a:p>
          <a:p>
            <a:r>
              <a:rPr lang="en-US" sz="2000" dirty="0"/>
              <a:t>ACA 1</a:t>
            </a:r>
          </a:p>
          <a:p>
            <a:pPr lvl="1"/>
            <a:r>
              <a:rPr lang="en-US" sz="1800" dirty="0"/>
              <a:t>Would have proposed a constitutional amendment reducing the vote requirement for affordable housing and infrastructure bonds from 2/3</a:t>
            </a:r>
            <a:r>
              <a:rPr lang="en-US" sz="1800" baseline="30000" dirty="0"/>
              <a:t>rds</a:t>
            </a:r>
            <a:r>
              <a:rPr lang="en-US" sz="1800" dirty="0"/>
              <a:t> to 55%</a:t>
            </a:r>
          </a:p>
          <a:p>
            <a:pPr lvl="1"/>
            <a:r>
              <a:rPr lang="en-US" sz="1800" dirty="0"/>
              <a:t>Failed Assembly floor vote</a:t>
            </a:r>
          </a:p>
        </p:txBody>
      </p:sp>
    </p:spTree>
    <p:extLst>
      <p:ext uri="{BB962C8B-B14F-4D97-AF65-F5344CB8AC3E}">
        <p14:creationId xmlns:p14="http://schemas.microsoft.com/office/powerpoint/2010/main" val="33207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Tenant protections</a:t>
            </a:r>
          </a:p>
        </p:txBody>
      </p:sp>
      <p:sp>
        <p:nvSpPr>
          <p:cNvPr id="3" name="Text Placeholder 2"/>
          <p:cNvSpPr>
            <a:spLocks noGrp="1"/>
          </p:cNvSpPr>
          <p:nvPr>
            <p:ph type="body" idx="1"/>
          </p:nvPr>
        </p:nvSpPr>
        <p:spPr/>
        <p:txBody>
          <a:bodyPr>
            <a:normAutofit fontScale="77500" lnSpcReduction="20000"/>
          </a:bodyPr>
          <a:lstStyle/>
          <a:p>
            <a:r>
              <a:rPr lang="en-US" dirty="0"/>
              <a:t>AB 1482</a:t>
            </a:r>
          </a:p>
          <a:p>
            <a:r>
              <a:rPr lang="en-US" dirty="0"/>
              <a:t>SB 18</a:t>
            </a:r>
          </a:p>
          <a:p>
            <a:r>
              <a:rPr lang="en-US" dirty="0"/>
              <a:t>AB 1110</a:t>
            </a:r>
          </a:p>
          <a:p>
            <a:r>
              <a:rPr lang="en-US" dirty="0"/>
              <a:t>SB 329</a:t>
            </a:r>
          </a:p>
        </p:txBody>
      </p:sp>
    </p:spTree>
    <p:extLst>
      <p:ext uri="{BB962C8B-B14F-4D97-AF65-F5344CB8AC3E}">
        <p14:creationId xmlns:p14="http://schemas.microsoft.com/office/powerpoint/2010/main" val="90855520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{D17EAD66-7470-A648-B61E-8A3DC39A4524}tf10001120</Template>
  <TotalTime>569</TotalTime>
  <Words>2419</Words>
  <Application>Microsoft Macintosh PowerPoint</Application>
  <PresentationFormat>Widescreen</PresentationFormat>
  <Paragraphs>264</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Gill Sans MT</vt:lpstr>
      <vt:lpstr>Times New Roman</vt:lpstr>
      <vt:lpstr>Parcel</vt:lpstr>
      <vt:lpstr>2019 Legislative Update Santa Barbara, California  </vt:lpstr>
      <vt:lpstr>Plan California  Legislative Platform</vt:lpstr>
      <vt:lpstr>Get involved!</vt:lpstr>
      <vt:lpstr>2019 Legislative Themes</vt:lpstr>
      <vt:lpstr>Funding Mechanisms</vt:lpstr>
      <vt:lpstr>2019-2020 Budget</vt:lpstr>
      <vt:lpstr>Bills sent to governor</vt:lpstr>
      <vt:lpstr>Delayed or Failed efforts</vt:lpstr>
      <vt:lpstr>Tenant protections</vt:lpstr>
      <vt:lpstr>Bills Sent to Governor</vt:lpstr>
      <vt:lpstr>Accessory dwelling units</vt:lpstr>
      <vt:lpstr>More Major ADU Changes</vt:lpstr>
      <vt:lpstr>Minor ADU changes</vt:lpstr>
      <vt:lpstr>Streamlining and incentives</vt:lpstr>
      <vt:lpstr>Low barrier navigation centers</vt:lpstr>
      <vt:lpstr>SB 35 Amendments</vt:lpstr>
      <vt:lpstr>“Super” density bonus</vt:lpstr>
      <vt:lpstr>Application review and processing</vt:lpstr>
      <vt:lpstr>Housing Crisis Act of 2019</vt:lpstr>
      <vt:lpstr>Housing Crisis Act of 2019 (continued)</vt:lpstr>
      <vt:lpstr>Other HAA Amendments for 2020</vt:lpstr>
      <vt:lpstr>Wildfire Planning held until 2020</vt:lpstr>
      <vt:lpstr>SB 50 expected to Return in 2020</vt:lpstr>
      <vt:lpstr>AB 1279</vt:lpstr>
      <vt:lpstr>Mitigation fees</vt:lpstr>
      <vt:lpstr>Acted on in 2019</vt:lpstr>
      <vt:lpstr>2020 Impact Fee Work</vt:lpstr>
      <vt:lpstr>OTHER BILLS</vt:lpstr>
      <vt:lpstr>Ab 5 – independent contractor vs employee – On the governor’s desk</vt:lpstr>
      <vt:lpstr>AB 5 CONTINUED</vt:lpstr>
      <vt:lpstr>AB 5 CONTINUED</vt:lpstr>
      <vt:lpstr>Safe parking programs</vt:lpstr>
      <vt:lpstr>Complete Streets</vt:lpstr>
      <vt:lpstr>Surplus land databases - all on governor’s desk</vt:lpstr>
      <vt:lpstr> surplus land databases – on governor’s desk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Legislative Update </dc:title>
  <dc:creator>lauren@stefangeorge.com</dc:creator>
  <cp:lastModifiedBy>lauren@stefangeorge.com</cp:lastModifiedBy>
  <cp:revision>87</cp:revision>
  <cp:lastPrinted>2019-09-13T23:03:08Z</cp:lastPrinted>
  <dcterms:created xsi:type="dcterms:W3CDTF">2019-08-28T18:25:20Z</dcterms:created>
  <dcterms:modified xsi:type="dcterms:W3CDTF">2019-09-17T19:26:59Z</dcterms:modified>
</cp:coreProperties>
</file>