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89" r:id="rId3"/>
    <p:sldId id="290" r:id="rId4"/>
    <p:sldId id="285" r:id="rId5"/>
    <p:sldId id="301" r:id="rId6"/>
    <p:sldId id="300" r:id="rId7"/>
    <p:sldId id="304" r:id="rId8"/>
    <p:sldId id="305" r:id="rId9"/>
    <p:sldId id="287" r:id="rId10"/>
    <p:sldId id="286" r:id="rId11"/>
    <p:sldId id="291" r:id="rId12"/>
    <p:sldId id="292" r:id="rId13"/>
    <p:sldId id="296" r:id="rId14"/>
    <p:sldId id="311" r:id="rId15"/>
    <p:sldId id="312" r:id="rId16"/>
    <p:sldId id="313" r:id="rId17"/>
    <p:sldId id="31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67708" autoAdjust="0"/>
  </p:normalViewPr>
  <p:slideViewPr>
    <p:cSldViewPr>
      <p:cViewPr varScale="1">
        <p:scale>
          <a:sx n="54" d="100"/>
          <a:sy n="54" d="100"/>
        </p:scale>
        <p:origin x="-59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90DE5-897D-4F74-8536-1646F5CA4368}" type="datetimeFigureOut">
              <a:rPr lang="en-US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89CA12-6DAB-465D-B8A1-F569D5B4B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9CA12-6DAB-465D-B8A1-F569D5B4B2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9CA12-6DAB-465D-B8A1-F569D5B4B2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9CA12-6DAB-465D-B8A1-F569D5B4B2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9CA12-6DAB-465D-B8A1-F569D5B4B2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9CA12-6DAB-465D-B8A1-F569D5B4B2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9CA12-6DAB-465D-B8A1-F569D5B4B2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9CA12-6DAB-465D-B8A1-F569D5B4B2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9CA12-6DAB-465D-B8A1-F569D5B4B2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DBCB-DA96-4932-8D99-0C533E211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A95EAB-3C64-44A4-BCA0-5E148A9DC9D9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86AA5-2E3B-41BE-8FA2-BA592898F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3EA881-91AC-401B-9B05-C432B0568E32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6DFC-A78F-43D7-9F56-98231A7B4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094B-3320-4629-BFAE-A0E8D3CDF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0D66CF-FB2F-4ACA-A380-AAAEC03529A0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B698-C7E1-4DCB-8933-9CD3A3868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A9EC83-6947-4046-906C-E0599AA5F55F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A964-5EED-4214-A037-D198BB3F8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850E7F-BE1B-4968-BAF3-90FB92DD0E04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CAA4-5F91-4173-919D-A259FBF2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125BA0-9F63-4C4E-9916-3572825A3C66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EBDD-5FE1-4E88-BE43-1C30D7A32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ED97DB-4BFC-437C-9333-6E0E69BF1F02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0AE3-D234-481F-9D75-54D555C17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64E12B-6DFC-439D-BCE9-E76926130AE5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AFDD-CDC9-474D-83A8-65D8E1013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86413F-1553-46A2-8F0A-628CF72470FB}" type="datetimeFigureOut">
              <a:rPr lang="en-US" smtClean="0"/>
              <a:pPr>
                <a:defRPr/>
              </a:pPr>
              <a:t>10/6/2018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3FDC-508F-40EB-A72E-3F25F75A0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AB3DF6-851F-4EB8-9E0D-435E43DEC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018213"/>
            <a:ext cx="23622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2288" y="1143001"/>
            <a:ext cx="5486400" cy="533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Revitalization Project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375px-Hughson_California_Water_Tow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381000" y="304800"/>
            <a:ext cx="8382000" cy="61722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6600" y="914400"/>
            <a:ext cx="510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 Planning Assistance Team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Hughson Downtown Revitalization Project</a:t>
            </a:r>
          </a:p>
          <a:p>
            <a:pPr algn="r"/>
            <a:endParaRPr lang="en-US" sz="2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2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2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2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Pro-Bono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by a Team from</a:t>
            </a:r>
          </a:p>
          <a:p>
            <a:pPr algn="r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Planners Emeritus Network</a:t>
            </a:r>
          </a:p>
          <a:p>
            <a:pPr algn="r"/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October 8, 2018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Hughson Avenue at Charles Street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PICT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8229600" cy="4724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Streetscape Between 4</a:t>
            </a:r>
            <a:r>
              <a:rPr lang="en-US" sz="24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5</a:t>
            </a:r>
            <a:r>
              <a:rPr lang="en-US" sz="24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Streets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Streetscap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153400" cy="5181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ghson Avenue Aer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204" y="304800"/>
            <a:ext cx="8297592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3213" y="3244334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Hughson Avenue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Revitalization Design Considerations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1"/>
          <a:ext cx="8229600" cy="845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6218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Community Identity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 Brand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Types of Business</a:t>
                      </a:r>
                    </a:p>
                    <a:p>
                      <a:pPr lvl="0">
                        <a:lnSpc>
                          <a:spcPct val="5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Streetscape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Vehicle Access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Pedestrian Access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Intersection Treatment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Landscaping/Trees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Street Furniture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Street Art</a:t>
                      </a:r>
                    </a:p>
                    <a:p>
                      <a:pPr lvl="0">
                        <a:lnSpc>
                          <a:spcPct val="5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Entrance Features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Traffic Circle (Roundabout)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Gateway Arch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Tank</a:t>
                      </a:r>
                    </a:p>
                    <a:p>
                      <a:pPr lvl="0">
                        <a:lnSpc>
                          <a:spcPct val="5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lv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Special Events</a:t>
                      </a:r>
                    </a:p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Parades</a:t>
                      </a:r>
                    </a:p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Celebrations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Gathering Places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Pedestrian Orientation</a:t>
                      </a:r>
                    </a:p>
                    <a:p>
                      <a:pPr lvl="0">
                        <a:lnSpc>
                          <a:spcPct val="5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Façade Consideration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Architectural Style 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(brick-metal-wood)</a:t>
                      </a:r>
                    </a:p>
                    <a:p>
                      <a:pPr lvl="0">
                        <a:lnSpc>
                          <a:spcPct val="5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Signage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Street Signs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Directional Signs/Wayfinding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Sign Control/Review</a:t>
                      </a:r>
                    </a:p>
                    <a:p>
                      <a:pPr lvl="0">
                        <a:lnSpc>
                          <a:spcPct val="50000"/>
                        </a:lnSpc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Issues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Pedestrian/Vehicle Conflicts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Interface with High School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Kids/Teenager Activities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Food Trails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Historic Preservation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Dog Park (Offsite)</a:t>
                      </a:r>
                    </a:p>
                    <a:p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3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CPAT Approach to Revitalization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5135563"/>
          </a:xfrm>
        </p:spPr>
        <p:txBody>
          <a:bodyPr/>
          <a:lstStyle/>
          <a:p>
            <a:pPr algn="just"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CPAT Team came to Hughson for a two-day Workshop on Thursday, July 12</a:t>
            </a:r>
            <a:r>
              <a:rPr lang="en-US" sz="20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Friday, July 13</a:t>
            </a:r>
            <a:r>
              <a:rPr lang="en-US" sz="20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Thursday consisted of a series of meetings with local Stakeholders including Agricultural Interests, the Chamber of Commerce, Downtown Business and Property Owners, and Service Clubs and Organizations.  The day culminated with a Team presentation and discussion at a joint City Council-Planning Commission-Park &amp; Recreation Commission meeting.</a:t>
            </a:r>
          </a:p>
          <a:p>
            <a:pPr algn="just"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Friday consisted of a ’charrette’ type exercise, where participants from Thursday returned to participate in a ‘map exercise’ and a discussion to propose economic and revitalization solutions.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Strategy for Revitalization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90600"/>
            <a:ext cx="4040188" cy="685800"/>
          </a:xfrm>
        </p:spPr>
        <p:txBody>
          <a:bodyPr/>
          <a:lstStyle/>
          <a:p>
            <a:pPr algn="ctr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Sector</a:t>
            </a:r>
          </a:p>
          <a:p>
            <a:pPr algn="ctr"/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447800"/>
            <a:ext cx="4040188" cy="4678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a signage program to direct potential customers into the Downtown.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Rehab the Hughson water tower as a focal point.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Begin planting shade canopy trees in new planters within diagonal parking areas along Hughson Avenue.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Utilize the vacant parcel between 3</a:t>
            </a:r>
            <a:r>
              <a:rPr lang="en-US" sz="16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Street and Charles Street for a temporary plaza/outdoor movie space.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Construct a roundabout at the intersection of Santa Fe Avenue-Whitmore Avenue-Third Street.</a:t>
            </a:r>
          </a:p>
          <a:p>
            <a:pPr marL="457200" indent="-457200">
              <a:buFont typeface="+mj-lt"/>
              <a:buAutoNum type="arabicPeriod"/>
            </a:pP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38201"/>
            <a:ext cx="4041775" cy="457200"/>
          </a:xfrm>
        </p:spPr>
        <p:txBody>
          <a:bodyPr/>
          <a:lstStyle/>
          <a:p>
            <a:pPr algn="ctr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Private Sector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7800"/>
            <a:ext cx="4041775" cy="46783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Establish a Brew-Pub at the corner of Hughson Avenue and Charles Street.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a ‘Community Brand’ to promote Hughson.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Establish a communications tool to link local businesses.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Expand the existing La </a:t>
            </a:r>
            <a:r>
              <a:rPr lang="en-US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Perla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Tapatia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Market to include a meat department and fresh produce.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a ‘Farm Trail’ brochure highlighting nearby agricultural products.</a:t>
            </a:r>
          </a:p>
          <a:p>
            <a:pPr>
              <a:buFont typeface="+mj-lt"/>
              <a:buAutoNum type="arabicPeriod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Establish a ‘Downtown Improvement District’ to assist in funding  revitalization projects.</a:t>
            </a:r>
          </a:p>
          <a:p>
            <a:pPr>
              <a:buFont typeface="+mj-lt"/>
              <a:buAutoNum type="arabicPeriod"/>
            </a:pP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Strategy for Revitalization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990600"/>
            <a:ext cx="4040188" cy="685800"/>
          </a:xfrm>
        </p:spPr>
        <p:txBody>
          <a:bodyPr/>
          <a:lstStyle/>
          <a:p>
            <a:pPr algn="ctr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 Sector</a:t>
            </a:r>
          </a:p>
          <a:p>
            <a:pPr algn="ctr"/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447800"/>
            <a:ext cx="4040188" cy="467836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a ‘pocket park’ and gathering place in the alley north of Main Street Bakery.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 a landscaped median with canopy trees in the center of Hughson Avenue starting at  Santa Fe Avenue and proceeding east.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Erect an entry feature spanning Hughson Avenue near Second Street.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Construct a roundabout at the intersection of Santa Fe Avenue-Tully Road-Pine Street.</a:t>
            </a:r>
          </a:p>
          <a:p>
            <a:pPr marL="457200" indent="-457200">
              <a:buFont typeface="+mj-lt"/>
              <a:buAutoNum type="arabicPeriod" startAt="6"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38201"/>
            <a:ext cx="4041775" cy="457200"/>
          </a:xfrm>
        </p:spPr>
        <p:txBody>
          <a:bodyPr/>
          <a:lstStyle/>
          <a:p>
            <a:pPr algn="ctr"/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Private Sector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7800"/>
            <a:ext cx="4041775" cy="4678363"/>
          </a:xfrm>
        </p:spPr>
        <p:txBody>
          <a:bodyPr/>
          <a:lstStyle/>
          <a:p>
            <a:pPr>
              <a:buFont typeface="+mj-lt"/>
              <a:buAutoNum type="arabicPeriod" startAt="7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Utilize the pro-bono Team Architects to develop design ideas for individual buildings fronting on Hughson Avenue.</a:t>
            </a:r>
          </a:p>
          <a:p>
            <a:pPr>
              <a:buFont typeface="+mj-lt"/>
              <a:buAutoNum type="arabicPeriod" startAt="7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Reserve the block surrounded by Santa Fe Avenue-Hughson Avenue-Second Street-Pine Street as a future Supermarket-Shopping Center.</a:t>
            </a:r>
          </a:p>
          <a:p>
            <a:pPr>
              <a:buFont typeface="+mj-lt"/>
              <a:buAutoNum type="arabicPeriod" startAt="7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Establish a new permanent ‘Market Space’ on Hughson Avenue to allow surrounding agricultural products to be sold at retail (nuts, flowers and plants, salsa, fruit, jams and jellies, peanut butter).</a:t>
            </a:r>
          </a:p>
          <a:p>
            <a:pPr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 of the Fog Comes . . . Revitalization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End S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5366" y="1371601"/>
            <a:ext cx="6013268" cy="4343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Can We Help?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CPAT Team was approached by the City of Hughson to develop a Revitalization Plan for a 7-block area along Hughson Avenue (Main Street).</a:t>
            </a:r>
          </a:p>
          <a:p>
            <a:pPr algn="just">
              <a:buFont typeface="Wingdings" pitchFamily="2" charset="2"/>
              <a:buChar char="q"/>
            </a:pP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Plan was designed to address both physical and spatial aspects, as well as local private-sector involvement.</a:t>
            </a:r>
          </a:p>
          <a:p>
            <a:pPr algn="just">
              <a:buFont typeface="Wingdings" pitchFamily="2" charset="2"/>
              <a:buChar char="q"/>
            </a:pP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Budgetary constraints dictated a ‘common-sense’ approach, as well as project phasing over a number of years.</a:t>
            </a:r>
          </a:p>
          <a:p>
            <a:pPr algn="just">
              <a:buFont typeface="Wingdings" pitchFamily="2" charset="2"/>
              <a:buChar char="q"/>
            </a:pPr>
            <a:endParaRPr lang="en-U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Keeping the small town charm was important.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CPAT Team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629400" cy="5410200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/>
              <a:t>City Planners</a:t>
            </a:r>
          </a:p>
          <a:p>
            <a:pPr>
              <a:buNone/>
            </a:pPr>
            <a:r>
              <a:rPr lang="en-US" sz="2000" b="1" dirty="0" smtClean="0"/>
              <a:t>	Bruce Baracco, AICP	Team Leader</a:t>
            </a:r>
          </a:p>
          <a:p>
            <a:pPr>
              <a:buNone/>
            </a:pPr>
            <a:r>
              <a:rPr lang="en-US" sz="2000" b="1" dirty="0" smtClean="0"/>
              <a:t>	George Osner, AICP	Urban Planner</a:t>
            </a:r>
          </a:p>
          <a:p>
            <a:pPr>
              <a:lnSpc>
                <a:spcPct val="50000"/>
              </a:lnSpc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200" b="1" dirty="0" smtClean="0"/>
              <a:t>Economists</a:t>
            </a:r>
          </a:p>
          <a:p>
            <a:pPr>
              <a:buNone/>
            </a:pPr>
            <a:r>
              <a:rPr lang="en-US" sz="2000" b="1" dirty="0" smtClean="0"/>
              <a:t>	April Potter		Business Research Coordinator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				Opportunity Stanislaus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/>
              <a:t>	Gavin Bruce 		Business Development Coordinator 		Opportunity Stanislaus</a:t>
            </a:r>
          </a:p>
          <a:p>
            <a:pPr>
              <a:spcBef>
                <a:spcPts val="600"/>
              </a:spcBef>
              <a:buNone/>
            </a:pPr>
            <a:r>
              <a:rPr lang="en-US" sz="2200" b="1" dirty="0" smtClean="0"/>
              <a:t>Designers</a:t>
            </a:r>
          </a:p>
          <a:p>
            <a:pPr>
              <a:buNone/>
            </a:pPr>
            <a:r>
              <a:rPr lang="en-US" sz="2000" b="1" dirty="0" smtClean="0"/>
              <a:t>	Linda Derivi		Architect</a:t>
            </a:r>
          </a:p>
          <a:p>
            <a:pPr>
              <a:buNone/>
            </a:pPr>
            <a:r>
              <a:rPr lang="en-US" sz="2000" b="1" dirty="0" smtClean="0"/>
              <a:t>	Steve Castellanos	Architect</a:t>
            </a:r>
          </a:p>
          <a:p>
            <a:pPr>
              <a:lnSpc>
                <a:spcPct val="50000"/>
              </a:lnSpc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200" b="1" dirty="0" smtClean="0"/>
              <a:t>City Staff</a:t>
            </a:r>
          </a:p>
          <a:p>
            <a:pPr>
              <a:buNone/>
            </a:pPr>
            <a:r>
              <a:rPr lang="en-US" sz="2000" b="1" dirty="0" smtClean="0"/>
              <a:t>	Jaylen French		Community Development Director</a:t>
            </a:r>
          </a:p>
          <a:p>
            <a:pPr>
              <a:buNone/>
            </a:pPr>
            <a:r>
              <a:rPr lang="en-US" sz="2000" b="1" dirty="0" smtClean="0"/>
              <a:t>	Carla Jauregui		Planning/Building Assistant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endParaRPr lang="en-US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Stuck In the Middle Again . . .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Regional Competition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Modesto	5-miles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Ceres	3-miles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Turlock	5-miles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Oakdale	10-miles</a:t>
            </a:r>
          </a:p>
          <a:p>
            <a:endParaRPr lang="en-US" dirty="0"/>
          </a:p>
        </p:txBody>
      </p:sp>
      <p:pic>
        <p:nvPicPr>
          <p:cNvPr id="18" name="Content Placeholder 17" descr="Regional 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81400" y="1447800"/>
            <a:ext cx="4572000" cy="437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 rot="10800000" flipV="1">
            <a:off x="6553200" y="3410431"/>
            <a:ext cx="1447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Hughson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Select Economic Considerations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Content Placeholder 11" descr="Pop Da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1795" y="1600200"/>
            <a:ext cx="802041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4" name="Content Placeholder 3" descr="Major Employ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163" y="1143001"/>
            <a:ext cx="5119673" cy="4648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Gross Produc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0841" y="1219201"/>
            <a:ext cx="4482318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eak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8670" y="1828801"/>
            <a:ext cx="7566660" cy="304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Downtown Characteristics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Hughson Avenue serves as the ‘Main Street’ of Hughson.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Downtown Core extends from Santa Fe Avenue on the west to Seventh Street on the east (7-blocks).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Streets within the Downtown Core are characterized by wide rights-of-way and diagonal parking.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Existing street trees are sparse and lack  shade characteristics.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Core Area is anchored by Dollar General.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Most other Core Area businesses are operated by  local residents (‘Mom and Pop’ stores).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Downtown events (including parades, festivals, a farmers market, high school rallies, and holiday decorations) are an integral part of the Main Street experience.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Most building facades  align with the property lines; i.e., no projecting elements.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Street corner improvements (including bollards, brickwork, banners, and landscape areas) have been constructed at several corners.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Historic buildings dot the streetscape, but most stores and shops have not been architecturally updated.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675</Words>
  <Application>Microsoft Office PowerPoint</Application>
  <PresentationFormat>On-screen Show (4:3)</PresentationFormat>
  <Paragraphs>141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Revitalization Project</vt:lpstr>
      <vt:lpstr>How Can We Help?</vt:lpstr>
      <vt:lpstr>The CPAT Team</vt:lpstr>
      <vt:lpstr>Stuck In the Middle Again . . .</vt:lpstr>
      <vt:lpstr>Select Economic Considerations</vt:lpstr>
      <vt:lpstr>Slide 6</vt:lpstr>
      <vt:lpstr>Slide 7</vt:lpstr>
      <vt:lpstr>Slide 8</vt:lpstr>
      <vt:lpstr>Downtown Characteristics</vt:lpstr>
      <vt:lpstr>Hughson Avenue at Charles Street</vt:lpstr>
      <vt:lpstr>Streetscape Between 4th and 5th Streets</vt:lpstr>
      <vt:lpstr>Slide 12</vt:lpstr>
      <vt:lpstr>Revitalization Design Considerations</vt:lpstr>
      <vt:lpstr>CPAT Approach to Revitalization</vt:lpstr>
      <vt:lpstr>A Strategy for Revitalization</vt:lpstr>
      <vt:lpstr>A Strategy for Revitalization</vt:lpstr>
      <vt:lpstr>Out of the Fog Comes . . . Revitalization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Walker</dc:creator>
  <cp:lastModifiedBy>Bruce</cp:lastModifiedBy>
  <cp:revision>142</cp:revision>
  <dcterms:created xsi:type="dcterms:W3CDTF">2015-02-26T16:22:22Z</dcterms:created>
  <dcterms:modified xsi:type="dcterms:W3CDTF">2018-10-06T19:49:45Z</dcterms:modified>
</cp:coreProperties>
</file>