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50" r:id="rId1"/>
  </p:sldMasterIdLst>
  <p:notesMasterIdLst>
    <p:notesMasterId r:id="rId27"/>
  </p:notesMasterIdLst>
  <p:handoutMasterIdLst>
    <p:handoutMasterId r:id="rId28"/>
  </p:handoutMasterIdLst>
  <p:sldIdLst>
    <p:sldId id="293" r:id="rId2"/>
    <p:sldId id="346" r:id="rId3"/>
    <p:sldId id="333" r:id="rId4"/>
    <p:sldId id="353" r:id="rId5"/>
    <p:sldId id="359" r:id="rId6"/>
    <p:sldId id="355" r:id="rId7"/>
    <p:sldId id="335" r:id="rId8"/>
    <p:sldId id="358" r:id="rId9"/>
    <p:sldId id="362" r:id="rId10"/>
    <p:sldId id="361" r:id="rId11"/>
    <p:sldId id="356" r:id="rId12"/>
    <p:sldId id="357" r:id="rId13"/>
    <p:sldId id="363" r:id="rId14"/>
    <p:sldId id="338" r:id="rId15"/>
    <p:sldId id="360" r:id="rId16"/>
    <p:sldId id="340" r:id="rId17"/>
    <p:sldId id="341" r:id="rId18"/>
    <p:sldId id="348" r:id="rId19"/>
    <p:sldId id="342" r:id="rId20"/>
    <p:sldId id="343" r:id="rId21"/>
    <p:sldId id="345" r:id="rId22"/>
    <p:sldId id="351" r:id="rId23"/>
    <p:sldId id="352" r:id="rId24"/>
    <p:sldId id="347" r:id="rId25"/>
    <p:sldId id="364" r:id="rId26"/>
  </p:sldIdLst>
  <p:sldSz cx="12192000" cy="6858000"/>
  <p:notesSz cx="7315200" cy="96012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64" autoAdjust="0"/>
    <p:restoredTop sz="81854" autoAdjust="0"/>
  </p:normalViewPr>
  <p:slideViewPr>
    <p:cSldViewPr snapToGrid="0" snapToObjects="1">
      <p:cViewPr varScale="1">
        <p:scale>
          <a:sx n="88" d="100"/>
          <a:sy n="88" d="100"/>
        </p:scale>
        <p:origin x="704" y="176"/>
      </p:cViewPr>
      <p:guideLst/>
    </p:cSldViewPr>
  </p:slideViewPr>
  <p:outlineViewPr>
    <p:cViewPr>
      <p:scale>
        <a:sx n="33" d="100"/>
        <a:sy n="33" d="100"/>
      </p:scale>
      <p:origin x="0" y="-38549"/>
    </p:cViewPr>
  </p:outlineViewPr>
  <p:notesTextViewPr>
    <p:cViewPr>
      <p:scale>
        <a:sx n="1" d="1"/>
        <a:sy n="1" d="1"/>
      </p:scale>
      <p:origin x="0" y="0"/>
    </p:cViewPr>
  </p:notesTextViewPr>
  <p:sorterViewPr>
    <p:cViewPr varScale="1">
      <p:scale>
        <a:sx n="100" d="100"/>
        <a:sy n="100" d="100"/>
      </p:scale>
      <p:origin x="0" y="-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03908-6456-4998-AC32-5314163818A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1E3B4DC-4C64-4400-A63F-F19D9C8B8EC5}">
      <dgm:prSet/>
      <dgm:spPr/>
      <dgm:t>
        <a:bodyPr/>
        <a:lstStyle/>
        <a:p>
          <a:r>
            <a:rPr lang="en-US" dirty="0"/>
            <a:t>Impacts of the Pandemic</a:t>
          </a:r>
        </a:p>
      </dgm:t>
    </dgm:pt>
    <dgm:pt modelId="{257329EA-5B4E-46DD-83CA-DE4A49693436}" type="parTrans" cxnId="{182FBB47-EDA4-4EE7-B3E6-C97787347ED4}">
      <dgm:prSet/>
      <dgm:spPr/>
      <dgm:t>
        <a:bodyPr/>
        <a:lstStyle/>
        <a:p>
          <a:endParaRPr lang="en-US"/>
        </a:p>
      </dgm:t>
    </dgm:pt>
    <dgm:pt modelId="{CFB35D6F-A705-42F5-8F25-6677E3525927}" type="sibTrans" cxnId="{182FBB47-EDA4-4EE7-B3E6-C97787347ED4}">
      <dgm:prSet/>
      <dgm:spPr/>
      <dgm:t>
        <a:bodyPr/>
        <a:lstStyle/>
        <a:p>
          <a:endParaRPr lang="en-US"/>
        </a:p>
      </dgm:t>
    </dgm:pt>
    <dgm:pt modelId="{30E58E2B-384B-4E47-945C-0F02E22C3E11}">
      <dgm:prSet/>
      <dgm:spPr/>
      <dgm:t>
        <a:bodyPr/>
        <a:lstStyle/>
        <a:p>
          <a:r>
            <a:rPr lang="en-US" dirty="0"/>
            <a:t>Housing/Homelessness</a:t>
          </a:r>
        </a:p>
        <a:p>
          <a:r>
            <a:rPr lang="en-US" dirty="0"/>
            <a:t>Senate Housing Package</a:t>
          </a:r>
        </a:p>
      </dgm:t>
    </dgm:pt>
    <dgm:pt modelId="{8256C4AA-2F08-4BB4-9103-B99A60086EC5}" type="parTrans" cxnId="{83CC3482-236D-49E6-9155-E048736D1957}">
      <dgm:prSet/>
      <dgm:spPr/>
      <dgm:t>
        <a:bodyPr/>
        <a:lstStyle/>
        <a:p>
          <a:endParaRPr lang="en-US"/>
        </a:p>
      </dgm:t>
    </dgm:pt>
    <dgm:pt modelId="{D1C92133-301B-48B0-B8F6-7EBE047C3DA1}" type="sibTrans" cxnId="{83CC3482-236D-49E6-9155-E048736D1957}">
      <dgm:prSet/>
      <dgm:spPr/>
      <dgm:t>
        <a:bodyPr/>
        <a:lstStyle/>
        <a:p>
          <a:endParaRPr lang="en-US"/>
        </a:p>
      </dgm:t>
    </dgm:pt>
    <dgm:pt modelId="{A8995BF3-3682-4BD7-A937-F39FBDC955DD}">
      <dgm:prSet/>
      <dgm:spPr/>
      <dgm:t>
        <a:bodyPr/>
        <a:lstStyle/>
        <a:p>
          <a:r>
            <a:rPr lang="en-US" dirty="0"/>
            <a:t>Impacts of Climate Change</a:t>
          </a:r>
        </a:p>
        <a:p>
          <a:r>
            <a:rPr lang="en-US" dirty="0"/>
            <a:t>Wildfires and Drought</a:t>
          </a:r>
        </a:p>
      </dgm:t>
    </dgm:pt>
    <dgm:pt modelId="{901AB4EB-02B5-4A3F-8892-A847FE504069}" type="parTrans" cxnId="{F641426F-C51A-480F-A581-628CC091F1F7}">
      <dgm:prSet/>
      <dgm:spPr/>
      <dgm:t>
        <a:bodyPr/>
        <a:lstStyle/>
        <a:p>
          <a:endParaRPr lang="en-US"/>
        </a:p>
      </dgm:t>
    </dgm:pt>
    <dgm:pt modelId="{7BED8A36-8634-4D87-A555-E291271B38A8}" type="sibTrans" cxnId="{F641426F-C51A-480F-A581-628CC091F1F7}">
      <dgm:prSet/>
      <dgm:spPr/>
      <dgm:t>
        <a:bodyPr/>
        <a:lstStyle/>
        <a:p>
          <a:endParaRPr lang="en-US"/>
        </a:p>
      </dgm:t>
    </dgm:pt>
    <dgm:pt modelId="{7C35BA76-F0D7-4990-8F2E-B6F98D02596A}">
      <dgm:prSet/>
      <dgm:spPr/>
      <dgm:t>
        <a:bodyPr/>
        <a:lstStyle/>
        <a:p>
          <a:r>
            <a:rPr lang="en-US" dirty="0"/>
            <a:t>Broadband </a:t>
          </a:r>
        </a:p>
      </dgm:t>
    </dgm:pt>
    <dgm:pt modelId="{BE3DE70A-7ED5-45E6-B8DC-E0A8AC67C230}" type="parTrans" cxnId="{D1325255-96F5-4FEC-86EA-2AA090ED93BC}">
      <dgm:prSet/>
      <dgm:spPr/>
      <dgm:t>
        <a:bodyPr/>
        <a:lstStyle/>
        <a:p>
          <a:endParaRPr lang="en-US"/>
        </a:p>
      </dgm:t>
    </dgm:pt>
    <dgm:pt modelId="{993867E3-7E52-4A46-93EE-FA77B23642FE}" type="sibTrans" cxnId="{D1325255-96F5-4FEC-86EA-2AA090ED93BC}">
      <dgm:prSet/>
      <dgm:spPr/>
      <dgm:t>
        <a:bodyPr/>
        <a:lstStyle/>
        <a:p>
          <a:endParaRPr lang="en-US"/>
        </a:p>
      </dgm:t>
    </dgm:pt>
    <dgm:pt modelId="{B3FB1BF2-F61A-47AE-9843-044B07756021}">
      <dgm:prSet/>
      <dgm:spPr/>
      <dgm:t>
        <a:bodyPr/>
        <a:lstStyle/>
        <a:p>
          <a:r>
            <a:rPr lang="en-US" dirty="0"/>
            <a:t>Budget Surplus </a:t>
          </a:r>
        </a:p>
      </dgm:t>
    </dgm:pt>
    <dgm:pt modelId="{90FB9EC0-E7C9-4E4E-A5A2-56DEC0148C51}" type="parTrans" cxnId="{A9FDB96D-E46B-4205-894D-079DDA0B67B3}">
      <dgm:prSet/>
      <dgm:spPr/>
      <dgm:t>
        <a:bodyPr/>
        <a:lstStyle/>
        <a:p>
          <a:endParaRPr lang="en-US"/>
        </a:p>
      </dgm:t>
    </dgm:pt>
    <dgm:pt modelId="{0EE059D7-9FEC-4086-920D-58AE0589689D}" type="sibTrans" cxnId="{A9FDB96D-E46B-4205-894D-079DDA0B67B3}">
      <dgm:prSet/>
      <dgm:spPr/>
      <dgm:t>
        <a:bodyPr/>
        <a:lstStyle/>
        <a:p>
          <a:endParaRPr lang="en-US"/>
        </a:p>
      </dgm:t>
    </dgm:pt>
    <dgm:pt modelId="{5117797C-9999-45E8-A4B0-9172092CAE79}">
      <dgm:prSet/>
      <dgm:spPr/>
      <dgm:t>
        <a:bodyPr/>
        <a:lstStyle/>
        <a:p>
          <a:r>
            <a:rPr lang="en-US" dirty="0"/>
            <a:t>Recall Efforts </a:t>
          </a:r>
        </a:p>
      </dgm:t>
    </dgm:pt>
    <dgm:pt modelId="{97E88913-BD89-4964-ADC2-789B72FF5918}" type="parTrans" cxnId="{23045F6A-40CF-4672-9122-2675277BE69C}">
      <dgm:prSet/>
      <dgm:spPr/>
      <dgm:t>
        <a:bodyPr/>
        <a:lstStyle/>
        <a:p>
          <a:endParaRPr lang="en-US"/>
        </a:p>
      </dgm:t>
    </dgm:pt>
    <dgm:pt modelId="{015C582D-BB51-4908-9451-3633886152D2}" type="sibTrans" cxnId="{23045F6A-40CF-4672-9122-2675277BE69C}">
      <dgm:prSet/>
      <dgm:spPr/>
      <dgm:t>
        <a:bodyPr/>
        <a:lstStyle/>
        <a:p>
          <a:endParaRPr lang="en-US"/>
        </a:p>
      </dgm:t>
    </dgm:pt>
    <dgm:pt modelId="{9E3B0C1C-BAB6-784F-A1F3-25E515248A1D}" type="pres">
      <dgm:prSet presAssocID="{10303908-6456-4998-AC32-5314163818A9}" presName="diagram" presStyleCnt="0">
        <dgm:presLayoutVars>
          <dgm:dir/>
          <dgm:resizeHandles val="exact"/>
        </dgm:presLayoutVars>
      </dgm:prSet>
      <dgm:spPr/>
    </dgm:pt>
    <dgm:pt modelId="{28EE3C9E-B24F-3F4C-8A42-31EC027D4C81}" type="pres">
      <dgm:prSet presAssocID="{81E3B4DC-4C64-4400-A63F-F19D9C8B8EC5}" presName="node" presStyleLbl="node1" presStyleIdx="0" presStyleCnt="6">
        <dgm:presLayoutVars>
          <dgm:bulletEnabled val="1"/>
        </dgm:presLayoutVars>
      </dgm:prSet>
      <dgm:spPr/>
    </dgm:pt>
    <dgm:pt modelId="{C99E1163-708B-7A40-A200-208F2691D25D}" type="pres">
      <dgm:prSet presAssocID="{CFB35D6F-A705-42F5-8F25-6677E3525927}" presName="sibTrans" presStyleCnt="0"/>
      <dgm:spPr/>
    </dgm:pt>
    <dgm:pt modelId="{FF0C7A47-B1D0-7643-934B-FBCD5CA01CE1}" type="pres">
      <dgm:prSet presAssocID="{30E58E2B-384B-4E47-945C-0F02E22C3E11}" presName="node" presStyleLbl="node1" presStyleIdx="1" presStyleCnt="6">
        <dgm:presLayoutVars>
          <dgm:bulletEnabled val="1"/>
        </dgm:presLayoutVars>
      </dgm:prSet>
      <dgm:spPr/>
    </dgm:pt>
    <dgm:pt modelId="{835D33BF-EEDF-6A4F-9304-459F7DA7770F}" type="pres">
      <dgm:prSet presAssocID="{D1C92133-301B-48B0-B8F6-7EBE047C3DA1}" presName="sibTrans" presStyleCnt="0"/>
      <dgm:spPr/>
    </dgm:pt>
    <dgm:pt modelId="{7E93D09E-EBF8-7443-A136-BCCD18D9C01B}" type="pres">
      <dgm:prSet presAssocID="{A8995BF3-3682-4BD7-A937-F39FBDC955DD}" presName="node" presStyleLbl="node1" presStyleIdx="2" presStyleCnt="6" custLinFactNeighborX="-2097" custLinFactNeighborY="1747">
        <dgm:presLayoutVars>
          <dgm:bulletEnabled val="1"/>
        </dgm:presLayoutVars>
      </dgm:prSet>
      <dgm:spPr/>
    </dgm:pt>
    <dgm:pt modelId="{50429B3C-8343-6A41-B413-24E7C09963C6}" type="pres">
      <dgm:prSet presAssocID="{7BED8A36-8634-4D87-A555-E291271B38A8}" presName="sibTrans" presStyleCnt="0"/>
      <dgm:spPr/>
    </dgm:pt>
    <dgm:pt modelId="{8FE2882B-BB5B-FF49-89D5-6E355F797364}" type="pres">
      <dgm:prSet presAssocID="{7C35BA76-F0D7-4990-8F2E-B6F98D02596A}" presName="node" presStyleLbl="node1" presStyleIdx="3" presStyleCnt="6">
        <dgm:presLayoutVars>
          <dgm:bulletEnabled val="1"/>
        </dgm:presLayoutVars>
      </dgm:prSet>
      <dgm:spPr/>
    </dgm:pt>
    <dgm:pt modelId="{950413DE-7FB4-4646-B985-4962D4CB6D46}" type="pres">
      <dgm:prSet presAssocID="{993867E3-7E52-4A46-93EE-FA77B23642FE}" presName="sibTrans" presStyleCnt="0"/>
      <dgm:spPr/>
    </dgm:pt>
    <dgm:pt modelId="{52C8B655-D81E-7541-8B93-F07646C30C29}" type="pres">
      <dgm:prSet presAssocID="{B3FB1BF2-F61A-47AE-9843-044B07756021}" presName="node" presStyleLbl="node1" presStyleIdx="4" presStyleCnt="6">
        <dgm:presLayoutVars>
          <dgm:bulletEnabled val="1"/>
        </dgm:presLayoutVars>
      </dgm:prSet>
      <dgm:spPr/>
    </dgm:pt>
    <dgm:pt modelId="{0809D908-C13F-3744-BADD-0F1D3CE6C271}" type="pres">
      <dgm:prSet presAssocID="{0EE059D7-9FEC-4086-920D-58AE0589689D}" presName="sibTrans" presStyleCnt="0"/>
      <dgm:spPr/>
    </dgm:pt>
    <dgm:pt modelId="{76E843E8-06BC-394D-8037-C4E3B0080935}" type="pres">
      <dgm:prSet presAssocID="{5117797C-9999-45E8-A4B0-9172092CAE79}" presName="node" presStyleLbl="node1" presStyleIdx="5" presStyleCnt="6">
        <dgm:presLayoutVars>
          <dgm:bulletEnabled val="1"/>
        </dgm:presLayoutVars>
      </dgm:prSet>
      <dgm:spPr/>
    </dgm:pt>
  </dgm:ptLst>
  <dgm:cxnLst>
    <dgm:cxn modelId="{3A950D07-D4E3-864E-9B0A-99E6A87E1686}" type="presOf" srcId="{7C35BA76-F0D7-4990-8F2E-B6F98D02596A}" destId="{8FE2882B-BB5B-FF49-89D5-6E355F797364}" srcOrd="0" destOrd="0" presId="urn:microsoft.com/office/officeart/2005/8/layout/default"/>
    <dgm:cxn modelId="{D8694E15-E1D9-9845-974D-B2AE67D04814}" type="presOf" srcId="{30E58E2B-384B-4E47-945C-0F02E22C3E11}" destId="{FF0C7A47-B1D0-7643-934B-FBCD5CA01CE1}" srcOrd="0" destOrd="0" presId="urn:microsoft.com/office/officeart/2005/8/layout/default"/>
    <dgm:cxn modelId="{D6C34E24-0A20-D74B-A109-B089060A0666}" type="presOf" srcId="{B3FB1BF2-F61A-47AE-9843-044B07756021}" destId="{52C8B655-D81E-7541-8B93-F07646C30C29}" srcOrd="0" destOrd="0" presId="urn:microsoft.com/office/officeart/2005/8/layout/default"/>
    <dgm:cxn modelId="{30DD1D30-AE53-A24B-A44D-C55C471AE6ED}" type="presOf" srcId="{5117797C-9999-45E8-A4B0-9172092CAE79}" destId="{76E843E8-06BC-394D-8037-C4E3B0080935}" srcOrd="0" destOrd="0" presId="urn:microsoft.com/office/officeart/2005/8/layout/default"/>
    <dgm:cxn modelId="{7F6FC538-90C3-5943-86C0-5F5F25C615A2}" type="presOf" srcId="{81E3B4DC-4C64-4400-A63F-F19D9C8B8EC5}" destId="{28EE3C9E-B24F-3F4C-8A42-31EC027D4C81}" srcOrd="0" destOrd="0" presId="urn:microsoft.com/office/officeart/2005/8/layout/default"/>
    <dgm:cxn modelId="{182FBB47-EDA4-4EE7-B3E6-C97787347ED4}" srcId="{10303908-6456-4998-AC32-5314163818A9}" destId="{81E3B4DC-4C64-4400-A63F-F19D9C8B8EC5}" srcOrd="0" destOrd="0" parTransId="{257329EA-5B4E-46DD-83CA-DE4A49693436}" sibTransId="{CFB35D6F-A705-42F5-8F25-6677E3525927}"/>
    <dgm:cxn modelId="{D1325255-96F5-4FEC-86EA-2AA090ED93BC}" srcId="{10303908-6456-4998-AC32-5314163818A9}" destId="{7C35BA76-F0D7-4990-8F2E-B6F98D02596A}" srcOrd="3" destOrd="0" parTransId="{BE3DE70A-7ED5-45E6-B8DC-E0A8AC67C230}" sibTransId="{993867E3-7E52-4A46-93EE-FA77B23642FE}"/>
    <dgm:cxn modelId="{23045F6A-40CF-4672-9122-2675277BE69C}" srcId="{10303908-6456-4998-AC32-5314163818A9}" destId="{5117797C-9999-45E8-A4B0-9172092CAE79}" srcOrd="5" destOrd="0" parTransId="{97E88913-BD89-4964-ADC2-789B72FF5918}" sibTransId="{015C582D-BB51-4908-9451-3633886152D2}"/>
    <dgm:cxn modelId="{A9FDB96D-E46B-4205-894D-079DDA0B67B3}" srcId="{10303908-6456-4998-AC32-5314163818A9}" destId="{B3FB1BF2-F61A-47AE-9843-044B07756021}" srcOrd="4" destOrd="0" parTransId="{90FB9EC0-E7C9-4E4E-A5A2-56DEC0148C51}" sibTransId="{0EE059D7-9FEC-4086-920D-58AE0589689D}"/>
    <dgm:cxn modelId="{F641426F-C51A-480F-A581-628CC091F1F7}" srcId="{10303908-6456-4998-AC32-5314163818A9}" destId="{A8995BF3-3682-4BD7-A937-F39FBDC955DD}" srcOrd="2" destOrd="0" parTransId="{901AB4EB-02B5-4A3F-8892-A847FE504069}" sibTransId="{7BED8A36-8634-4D87-A555-E291271B38A8}"/>
    <dgm:cxn modelId="{83CC3482-236D-49E6-9155-E048736D1957}" srcId="{10303908-6456-4998-AC32-5314163818A9}" destId="{30E58E2B-384B-4E47-945C-0F02E22C3E11}" srcOrd="1" destOrd="0" parTransId="{8256C4AA-2F08-4BB4-9103-B99A60086EC5}" sibTransId="{D1C92133-301B-48B0-B8F6-7EBE047C3DA1}"/>
    <dgm:cxn modelId="{1BA1C6DB-2203-A74F-B8F2-DF54C98B75EA}" type="presOf" srcId="{10303908-6456-4998-AC32-5314163818A9}" destId="{9E3B0C1C-BAB6-784F-A1F3-25E515248A1D}" srcOrd="0" destOrd="0" presId="urn:microsoft.com/office/officeart/2005/8/layout/default"/>
    <dgm:cxn modelId="{83CC98EC-3C39-A64D-ABCE-4FA9ABEB2626}" type="presOf" srcId="{A8995BF3-3682-4BD7-A937-F39FBDC955DD}" destId="{7E93D09E-EBF8-7443-A136-BCCD18D9C01B}" srcOrd="0" destOrd="0" presId="urn:microsoft.com/office/officeart/2005/8/layout/default"/>
    <dgm:cxn modelId="{AD03EF76-F823-BA4A-988D-12291FC8165B}" type="presParOf" srcId="{9E3B0C1C-BAB6-784F-A1F3-25E515248A1D}" destId="{28EE3C9E-B24F-3F4C-8A42-31EC027D4C81}" srcOrd="0" destOrd="0" presId="urn:microsoft.com/office/officeart/2005/8/layout/default"/>
    <dgm:cxn modelId="{5FC4AEC5-6328-E040-BAA8-1D1AAC213373}" type="presParOf" srcId="{9E3B0C1C-BAB6-784F-A1F3-25E515248A1D}" destId="{C99E1163-708B-7A40-A200-208F2691D25D}" srcOrd="1" destOrd="0" presId="urn:microsoft.com/office/officeart/2005/8/layout/default"/>
    <dgm:cxn modelId="{F4CA0B59-E9D4-8B47-A09E-5355E6E71DC1}" type="presParOf" srcId="{9E3B0C1C-BAB6-784F-A1F3-25E515248A1D}" destId="{FF0C7A47-B1D0-7643-934B-FBCD5CA01CE1}" srcOrd="2" destOrd="0" presId="urn:microsoft.com/office/officeart/2005/8/layout/default"/>
    <dgm:cxn modelId="{251C40A1-E4FA-2843-B903-64478D476371}" type="presParOf" srcId="{9E3B0C1C-BAB6-784F-A1F3-25E515248A1D}" destId="{835D33BF-EEDF-6A4F-9304-459F7DA7770F}" srcOrd="3" destOrd="0" presId="urn:microsoft.com/office/officeart/2005/8/layout/default"/>
    <dgm:cxn modelId="{254A9587-5467-6546-959F-6E04E994618D}" type="presParOf" srcId="{9E3B0C1C-BAB6-784F-A1F3-25E515248A1D}" destId="{7E93D09E-EBF8-7443-A136-BCCD18D9C01B}" srcOrd="4" destOrd="0" presId="urn:microsoft.com/office/officeart/2005/8/layout/default"/>
    <dgm:cxn modelId="{6478BC0E-B9F5-1E43-B043-83FD4D22DB0E}" type="presParOf" srcId="{9E3B0C1C-BAB6-784F-A1F3-25E515248A1D}" destId="{50429B3C-8343-6A41-B413-24E7C09963C6}" srcOrd="5" destOrd="0" presId="urn:microsoft.com/office/officeart/2005/8/layout/default"/>
    <dgm:cxn modelId="{D4587089-0FCB-A546-B52F-7A1291614663}" type="presParOf" srcId="{9E3B0C1C-BAB6-784F-A1F3-25E515248A1D}" destId="{8FE2882B-BB5B-FF49-89D5-6E355F797364}" srcOrd="6" destOrd="0" presId="urn:microsoft.com/office/officeart/2005/8/layout/default"/>
    <dgm:cxn modelId="{53B5ED63-915D-FC40-9DDC-72A1AF90A088}" type="presParOf" srcId="{9E3B0C1C-BAB6-784F-A1F3-25E515248A1D}" destId="{950413DE-7FB4-4646-B985-4962D4CB6D46}" srcOrd="7" destOrd="0" presId="urn:microsoft.com/office/officeart/2005/8/layout/default"/>
    <dgm:cxn modelId="{A67606BD-438D-104E-893F-B6B442E0B308}" type="presParOf" srcId="{9E3B0C1C-BAB6-784F-A1F3-25E515248A1D}" destId="{52C8B655-D81E-7541-8B93-F07646C30C29}" srcOrd="8" destOrd="0" presId="urn:microsoft.com/office/officeart/2005/8/layout/default"/>
    <dgm:cxn modelId="{FBA81C2A-8584-3C48-9DBB-87772529DAD7}" type="presParOf" srcId="{9E3B0C1C-BAB6-784F-A1F3-25E515248A1D}" destId="{0809D908-C13F-3744-BADD-0F1D3CE6C271}" srcOrd="9" destOrd="0" presId="urn:microsoft.com/office/officeart/2005/8/layout/default"/>
    <dgm:cxn modelId="{D10EFD1B-645C-D241-8C73-FC7C7C68AC0A}" type="presParOf" srcId="{9E3B0C1C-BAB6-784F-A1F3-25E515248A1D}" destId="{76E843E8-06BC-394D-8037-C4E3B00809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AD2AB-FD61-4CD7-9F85-54F808480A5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4DEB24B-2D2C-4730-AB7C-C858A75A84F4}">
      <dgm:prSet/>
      <dgm:spPr/>
      <dgm:t>
        <a:bodyPr/>
        <a:lstStyle/>
        <a:p>
          <a:r>
            <a:rPr lang="en-US" dirty="0"/>
            <a:t>Did you know APA California has a Legislative Review Team (LRT)? </a:t>
          </a:r>
        </a:p>
      </dgm:t>
    </dgm:pt>
    <dgm:pt modelId="{9CEC8783-65A8-47A1-B0C5-BC02F6D78049}" type="parTrans" cxnId="{60FB7E06-C8F2-42A4-939E-5FBAD351CB8B}">
      <dgm:prSet/>
      <dgm:spPr/>
      <dgm:t>
        <a:bodyPr/>
        <a:lstStyle/>
        <a:p>
          <a:endParaRPr lang="en-US"/>
        </a:p>
      </dgm:t>
    </dgm:pt>
    <dgm:pt modelId="{8724EC3C-B7D9-443D-81E1-1F9F9AAD808D}" type="sibTrans" cxnId="{60FB7E06-C8F2-42A4-939E-5FBAD351CB8B}">
      <dgm:prSet/>
      <dgm:spPr/>
      <dgm:t>
        <a:bodyPr/>
        <a:lstStyle/>
        <a:p>
          <a:endParaRPr lang="en-US"/>
        </a:p>
      </dgm:t>
    </dgm:pt>
    <dgm:pt modelId="{2C8D414F-92BD-4B43-8882-42F7292CC32F}">
      <dgm:prSet/>
      <dgm:spPr/>
      <dgm:t>
        <a:bodyPr/>
        <a:lstStyle/>
        <a:p>
          <a:r>
            <a:rPr lang="en-US" dirty="0"/>
            <a:t>The LRT meets once every March to review pending legislation introduced for the year and then as needed</a:t>
          </a:r>
        </a:p>
      </dgm:t>
    </dgm:pt>
    <dgm:pt modelId="{8B9B9A20-801A-46D0-86A7-8F2EDB182B6B}" type="parTrans" cxnId="{EB359308-1E5D-4776-89E1-7D6A1D70D2ED}">
      <dgm:prSet/>
      <dgm:spPr/>
      <dgm:t>
        <a:bodyPr/>
        <a:lstStyle/>
        <a:p>
          <a:endParaRPr lang="en-US"/>
        </a:p>
      </dgm:t>
    </dgm:pt>
    <dgm:pt modelId="{4ABF5DC1-7B1E-4F96-A718-8C7BB471A3F6}" type="sibTrans" cxnId="{EB359308-1E5D-4776-89E1-7D6A1D70D2ED}">
      <dgm:prSet/>
      <dgm:spPr/>
      <dgm:t>
        <a:bodyPr/>
        <a:lstStyle/>
        <a:p>
          <a:endParaRPr lang="en-US"/>
        </a:p>
      </dgm:t>
    </dgm:pt>
    <dgm:pt modelId="{F6D057B4-3DA6-45F4-A31E-300444B29718}">
      <dgm:prSet/>
      <dgm:spPr/>
      <dgm:t>
        <a:bodyPr/>
        <a:lstStyle/>
        <a:p>
          <a:r>
            <a:rPr lang="en-US" dirty="0"/>
            <a:t>Help review pending legislation and provide technical expertise</a:t>
          </a:r>
        </a:p>
      </dgm:t>
    </dgm:pt>
    <dgm:pt modelId="{4BC68DC7-20EB-4FC9-88B2-E60E28F063E3}" type="parTrans" cxnId="{72EE8778-3D4E-4E65-8048-BF8D57518484}">
      <dgm:prSet/>
      <dgm:spPr/>
      <dgm:t>
        <a:bodyPr/>
        <a:lstStyle/>
        <a:p>
          <a:endParaRPr lang="en-US"/>
        </a:p>
      </dgm:t>
    </dgm:pt>
    <dgm:pt modelId="{20CD6E09-BA72-41E2-8697-CD286ACDE912}" type="sibTrans" cxnId="{72EE8778-3D4E-4E65-8048-BF8D57518484}">
      <dgm:prSet/>
      <dgm:spPr/>
      <dgm:t>
        <a:bodyPr/>
        <a:lstStyle/>
        <a:p>
          <a:endParaRPr lang="en-US"/>
        </a:p>
      </dgm:t>
    </dgm:pt>
    <dgm:pt modelId="{6AD72465-A7E2-4930-BFCD-7DEF8FE4109B}">
      <dgm:prSet/>
      <dgm:spPr/>
      <dgm:t>
        <a:bodyPr/>
        <a:lstStyle/>
        <a:p>
          <a:r>
            <a:rPr lang="en-US" dirty="0"/>
            <a:t>Must be a current Chapter member</a:t>
          </a:r>
        </a:p>
      </dgm:t>
    </dgm:pt>
    <dgm:pt modelId="{0D79C645-E914-4089-A386-08F77DF315DF}" type="parTrans" cxnId="{03EB59EE-794B-485D-9D24-1BBC4149F585}">
      <dgm:prSet/>
      <dgm:spPr/>
      <dgm:t>
        <a:bodyPr/>
        <a:lstStyle/>
        <a:p>
          <a:endParaRPr lang="en-US"/>
        </a:p>
      </dgm:t>
    </dgm:pt>
    <dgm:pt modelId="{B134DD39-B2B5-4765-A315-98F833BD35BA}" type="sibTrans" cxnId="{03EB59EE-794B-485D-9D24-1BBC4149F585}">
      <dgm:prSet/>
      <dgm:spPr/>
      <dgm:t>
        <a:bodyPr/>
        <a:lstStyle/>
        <a:p>
          <a:endParaRPr lang="en-US"/>
        </a:p>
      </dgm:t>
    </dgm:pt>
    <dgm:pt modelId="{92590BC6-72FA-4A2A-AAC5-D9C8A7B6FDCA}">
      <dgm:prSet/>
      <dgm:spPr/>
      <dgm:t>
        <a:bodyPr/>
        <a:lstStyle/>
        <a:p>
          <a:r>
            <a:rPr lang="en-US" dirty="0"/>
            <a:t>Visit the APA California website and fill out the form to join</a:t>
          </a:r>
        </a:p>
      </dgm:t>
    </dgm:pt>
    <dgm:pt modelId="{D24A9865-DD52-49BD-95B2-496386A4568D}" type="parTrans" cxnId="{A9A5CB13-5A51-4C47-A371-8DC2B0357204}">
      <dgm:prSet/>
      <dgm:spPr/>
      <dgm:t>
        <a:bodyPr/>
        <a:lstStyle/>
        <a:p>
          <a:endParaRPr lang="en-US"/>
        </a:p>
      </dgm:t>
    </dgm:pt>
    <dgm:pt modelId="{80FE8058-8448-46C9-8B98-1F2BAE48EC67}" type="sibTrans" cxnId="{A9A5CB13-5A51-4C47-A371-8DC2B0357204}">
      <dgm:prSet/>
      <dgm:spPr/>
      <dgm:t>
        <a:bodyPr/>
        <a:lstStyle/>
        <a:p>
          <a:endParaRPr lang="en-US"/>
        </a:p>
      </dgm:t>
    </dgm:pt>
    <dgm:pt modelId="{C87FBFB8-F366-B747-AEF1-389FB4D5840A}" type="pres">
      <dgm:prSet presAssocID="{7E1AD2AB-FD61-4CD7-9F85-54F808480A5F}" presName="diagram" presStyleCnt="0">
        <dgm:presLayoutVars>
          <dgm:dir/>
          <dgm:resizeHandles val="exact"/>
        </dgm:presLayoutVars>
      </dgm:prSet>
      <dgm:spPr/>
    </dgm:pt>
    <dgm:pt modelId="{8CC2A8CE-AA60-8444-BF2F-3A93D04F13C6}" type="pres">
      <dgm:prSet presAssocID="{F4DEB24B-2D2C-4730-AB7C-C858A75A84F4}" presName="node" presStyleLbl="node1" presStyleIdx="0" presStyleCnt="5">
        <dgm:presLayoutVars>
          <dgm:bulletEnabled val="1"/>
        </dgm:presLayoutVars>
      </dgm:prSet>
      <dgm:spPr/>
    </dgm:pt>
    <dgm:pt modelId="{B8E91067-8EC7-8D44-A831-38CCAE6D88C9}" type="pres">
      <dgm:prSet presAssocID="{8724EC3C-B7D9-443D-81E1-1F9F9AAD808D}" presName="sibTrans" presStyleCnt="0"/>
      <dgm:spPr/>
    </dgm:pt>
    <dgm:pt modelId="{F72D9981-1306-0242-A872-B5F309422F5D}" type="pres">
      <dgm:prSet presAssocID="{2C8D414F-92BD-4B43-8882-42F7292CC32F}" presName="node" presStyleLbl="node1" presStyleIdx="1" presStyleCnt="5">
        <dgm:presLayoutVars>
          <dgm:bulletEnabled val="1"/>
        </dgm:presLayoutVars>
      </dgm:prSet>
      <dgm:spPr/>
    </dgm:pt>
    <dgm:pt modelId="{C580E891-68C4-304E-8B71-2B185B4B455B}" type="pres">
      <dgm:prSet presAssocID="{4ABF5DC1-7B1E-4F96-A718-8C7BB471A3F6}" presName="sibTrans" presStyleCnt="0"/>
      <dgm:spPr/>
    </dgm:pt>
    <dgm:pt modelId="{BD0166D5-198F-3D43-8770-C38B742235B3}" type="pres">
      <dgm:prSet presAssocID="{F6D057B4-3DA6-45F4-A31E-300444B29718}" presName="node" presStyleLbl="node1" presStyleIdx="2" presStyleCnt="5">
        <dgm:presLayoutVars>
          <dgm:bulletEnabled val="1"/>
        </dgm:presLayoutVars>
      </dgm:prSet>
      <dgm:spPr/>
    </dgm:pt>
    <dgm:pt modelId="{D6BE1AD0-730A-674A-93DC-E4ECCA594C97}" type="pres">
      <dgm:prSet presAssocID="{20CD6E09-BA72-41E2-8697-CD286ACDE912}" presName="sibTrans" presStyleCnt="0"/>
      <dgm:spPr/>
    </dgm:pt>
    <dgm:pt modelId="{39921413-D010-AA40-BE12-5A25BF1A6D73}" type="pres">
      <dgm:prSet presAssocID="{6AD72465-A7E2-4930-BFCD-7DEF8FE4109B}" presName="node" presStyleLbl="node1" presStyleIdx="3" presStyleCnt="5">
        <dgm:presLayoutVars>
          <dgm:bulletEnabled val="1"/>
        </dgm:presLayoutVars>
      </dgm:prSet>
      <dgm:spPr/>
    </dgm:pt>
    <dgm:pt modelId="{52D9F38C-A0CC-0C4D-9531-C92C8964861E}" type="pres">
      <dgm:prSet presAssocID="{B134DD39-B2B5-4765-A315-98F833BD35BA}" presName="sibTrans" presStyleCnt="0"/>
      <dgm:spPr/>
    </dgm:pt>
    <dgm:pt modelId="{D2C59338-7AB7-B04E-952A-EC0403B7ED96}" type="pres">
      <dgm:prSet presAssocID="{92590BC6-72FA-4A2A-AAC5-D9C8A7B6FDCA}" presName="node" presStyleLbl="node1" presStyleIdx="4" presStyleCnt="5">
        <dgm:presLayoutVars>
          <dgm:bulletEnabled val="1"/>
        </dgm:presLayoutVars>
      </dgm:prSet>
      <dgm:spPr/>
    </dgm:pt>
  </dgm:ptLst>
  <dgm:cxnLst>
    <dgm:cxn modelId="{60FB7E06-C8F2-42A4-939E-5FBAD351CB8B}" srcId="{7E1AD2AB-FD61-4CD7-9F85-54F808480A5F}" destId="{F4DEB24B-2D2C-4730-AB7C-C858A75A84F4}" srcOrd="0" destOrd="0" parTransId="{9CEC8783-65A8-47A1-B0C5-BC02F6D78049}" sibTransId="{8724EC3C-B7D9-443D-81E1-1F9F9AAD808D}"/>
    <dgm:cxn modelId="{EB359308-1E5D-4776-89E1-7D6A1D70D2ED}" srcId="{7E1AD2AB-FD61-4CD7-9F85-54F808480A5F}" destId="{2C8D414F-92BD-4B43-8882-42F7292CC32F}" srcOrd="1" destOrd="0" parTransId="{8B9B9A20-801A-46D0-86A7-8F2EDB182B6B}" sibTransId="{4ABF5DC1-7B1E-4F96-A718-8C7BB471A3F6}"/>
    <dgm:cxn modelId="{A9A5CB13-5A51-4C47-A371-8DC2B0357204}" srcId="{7E1AD2AB-FD61-4CD7-9F85-54F808480A5F}" destId="{92590BC6-72FA-4A2A-AAC5-D9C8A7B6FDCA}" srcOrd="4" destOrd="0" parTransId="{D24A9865-DD52-49BD-95B2-496386A4568D}" sibTransId="{80FE8058-8448-46C9-8B98-1F2BAE48EC67}"/>
    <dgm:cxn modelId="{F7FDE224-CA7D-A742-BF5D-D33162D82F05}" type="presOf" srcId="{92590BC6-72FA-4A2A-AAC5-D9C8A7B6FDCA}" destId="{D2C59338-7AB7-B04E-952A-EC0403B7ED96}" srcOrd="0" destOrd="0" presId="urn:microsoft.com/office/officeart/2005/8/layout/default"/>
    <dgm:cxn modelId="{6E94C035-D42F-CA43-914E-8597EB980E33}" type="presOf" srcId="{2C8D414F-92BD-4B43-8882-42F7292CC32F}" destId="{F72D9981-1306-0242-A872-B5F309422F5D}" srcOrd="0" destOrd="0" presId="urn:microsoft.com/office/officeart/2005/8/layout/default"/>
    <dgm:cxn modelId="{212BF83E-E16C-2C42-B899-3D2F00BA5C19}" type="presOf" srcId="{F4DEB24B-2D2C-4730-AB7C-C858A75A84F4}" destId="{8CC2A8CE-AA60-8444-BF2F-3A93D04F13C6}" srcOrd="0" destOrd="0" presId="urn:microsoft.com/office/officeart/2005/8/layout/default"/>
    <dgm:cxn modelId="{95B9C14C-E20F-7947-9FD9-F2EA1693E91C}" type="presOf" srcId="{7E1AD2AB-FD61-4CD7-9F85-54F808480A5F}" destId="{C87FBFB8-F366-B747-AEF1-389FB4D5840A}" srcOrd="0" destOrd="0" presId="urn:microsoft.com/office/officeart/2005/8/layout/default"/>
    <dgm:cxn modelId="{92D9FF75-4CBB-824D-BEB6-7AA71766D0B5}" type="presOf" srcId="{6AD72465-A7E2-4930-BFCD-7DEF8FE4109B}" destId="{39921413-D010-AA40-BE12-5A25BF1A6D73}" srcOrd="0" destOrd="0" presId="urn:microsoft.com/office/officeart/2005/8/layout/default"/>
    <dgm:cxn modelId="{72EE8778-3D4E-4E65-8048-BF8D57518484}" srcId="{7E1AD2AB-FD61-4CD7-9F85-54F808480A5F}" destId="{F6D057B4-3DA6-45F4-A31E-300444B29718}" srcOrd="2" destOrd="0" parTransId="{4BC68DC7-20EB-4FC9-88B2-E60E28F063E3}" sibTransId="{20CD6E09-BA72-41E2-8697-CD286ACDE912}"/>
    <dgm:cxn modelId="{416830C2-8D27-A442-A002-21ADE250EA40}" type="presOf" srcId="{F6D057B4-3DA6-45F4-A31E-300444B29718}" destId="{BD0166D5-198F-3D43-8770-C38B742235B3}" srcOrd="0" destOrd="0" presId="urn:microsoft.com/office/officeart/2005/8/layout/default"/>
    <dgm:cxn modelId="{03EB59EE-794B-485D-9D24-1BBC4149F585}" srcId="{7E1AD2AB-FD61-4CD7-9F85-54F808480A5F}" destId="{6AD72465-A7E2-4930-BFCD-7DEF8FE4109B}" srcOrd="3" destOrd="0" parTransId="{0D79C645-E914-4089-A386-08F77DF315DF}" sibTransId="{B134DD39-B2B5-4765-A315-98F833BD35BA}"/>
    <dgm:cxn modelId="{6AAC3FF1-F88C-4E44-BE3E-070480C87E81}" type="presParOf" srcId="{C87FBFB8-F366-B747-AEF1-389FB4D5840A}" destId="{8CC2A8CE-AA60-8444-BF2F-3A93D04F13C6}" srcOrd="0" destOrd="0" presId="urn:microsoft.com/office/officeart/2005/8/layout/default"/>
    <dgm:cxn modelId="{3492E3F9-FEE3-6E44-892B-A116AF140C5E}" type="presParOf" srcId="{C87FBFB8-F366-B747-AEF1-389FB4D5840A}" destId="{B8E91067-8EC7-8D44-A831-38CCAE6D88C9}" srcOrd="1" destOrd="0" presId="urn:microsoft.com/office/officeart/2005/8/layout/default"/>
    <dgm:cxn modelId="{20F852D0-5455-2D47-B700-94BCCC2BCD26}" type="presParOf" srcId="{C87FBFB8-F366-B747-AEF1-389FB4D5840A}" destId="{F72D9981-1306-0242-A872-B5F309422F5D}" srcOrd="2" destOrd="0" presId="urn:microsoft.com/office/officeart/2005/8/layout/default"/>
    <dgm:cxn modelId="{BEE0853B-A084-C241-BC2C-19DA36EDFF42}" type="presParOf" srcId="{C87FBFB8-F366-B747-AEF1-389FB4D5840A}" destId="{C580E891-68C4-304E-8B71-2B185B4B455B}" srcOrd="3" destOrd="0" presId="urn:microsoft.com/office/officeart/2005/8/layout/default"/>
    <dgm:cxn modelId="{06891E2A-A063-9D4F-B1D8-81B31B2F1FE2}" type="presParOf" srcId="{C87FBFB8-F366-B747-AEF1-389FB4D5840A}" destId="{BD0166D5-198F-3D43-8770-C38B742235B3}" srcOrd="4" destOrd="0" presId="urn:microsoft.com/office/officeart/2005/8/layout/default"/>
    <dgm:cxn modelId="{0BA8333C-A38B-694B-849B-936459DEE788}" type="presParOf" srcId="{C87FBFB8-F366-B747-AEF1-389FB4D5840A}" destId="{D6BE1AD0-730A-674A-93DC-E4ECCA594C97}" srcOrd="5" destOrd="0" presId="urn:microsoft.com/office/officeart/2005/8/layout/default"/>
    <dgm:cxn modelId="{1751A01E-37FC-2F41-A1DF-D24BFD198557}" type="presParOf" srcId="{C87FBFB8-F366-B747-AEF1-389FB4D5840A}" destId="{39921413-D010-AA40-BE12-5A25BF1A6D73}" srcOrd="6" destOrd="0" presId="urn:microsoft.com/office/officeart/2005/8/layout/default"/>
    <dgm:cxn modelId="{F56B81C7-ABD9-0941-9CC3-C64277ABAB02}" type="presParOf" srcId="{C87FBFB8-F366-B747-AEF1-389FB4D5840A}" destId="{52D9F38C-A0CC-0C4D-9531-C92C8964861E}" srcOrd="7" destOrd="0" presId="urn:microsoft.com/office/officeart/2005/8/layout/default"/>
    <dgm:cxn modelId="{CE7D8236-E8EF-9046-861B-1A8609D66450}" type="presParOf" srcId="{C87FBFB8-F366-B747-AEF1-389FB4D5840A}" destId="{D2C59338-7AB7-B04E-952A-EC0403B7ED9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FEBD6-18FF-4EAC-A94D-A3F6E4F9E0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DAC49D-2065-4736-89D5-2656F9EEDA80}">
      <dgm:prSet/>
      <dgm:spPr/>
      <dgm:t>
        <a:bodyPr/>
        <a:lstStyle/>
        <a:p>
          <a:r>
            <a:rPr lang="en-US" dirty="0"/>
            <a:t>Current planning related bills moving in the Legislature</a:t>
          </a:r>
        </a:p>
      </dgm:t>
    </dgm:pt>
    <dgm:pt modelId="{70A51AD8-4A5F-4198-971F-2DA7B15CF303}" type="parTrans" cxnId="{AB7ADD04-D04E-468A-869A-75DD2F832EE0}">
      <dgm:prSet/>
      <dgm:spPr/>
      <dgm:t>
        <a:bodyPr/>
        <a:lstStyle/>
        <a:p>
          <a:endParaRPr lang="en-US"/>
        </a:p>
      </dgm:t>
    </dgm:pt>
    <dgm:pt modelId="{8BC6E9CD-4D76-401E-B46E-39D3A4B1EB45}" type="sibTrans" cxnId="{AB7ADD04-D04E-468A-869A-75DD2F832EE0}">
      <dgm:prSet/>
      <dgm:spPr/>
      <dgm:t>
        <a:bodyPr/>
        <a:lstStyle/>
        <a:p>
          <a:endParaRPr lang="en-US"/>
        </a:p>
      </dgm:t>
    </dgm:pt>
    <dgm:pt modelId="{BA0BBF52-8F81-4182-AF31-07B587A1D153}">
      <dgm:prSet/>
      <dgm:spPr/>
      <dgm:t>
        <a:bodyPr/>
        <a:lstStyle/>
        <a:p>
          <a:r>
            <a:rPr lang="en-US" dirty="0"/>
            <a:t>APA California position letters </a:t>
          </a:r>
        </a:p>
      </dgm:t>
    </dgm:pt>
    <dgm:pt modelId="{01FEDCA2-7FAA-4904-93B9-3559B2A58EBE}" type="parTrans" cxnId="{4E020422-B51E-4AC9-BE95-E460BF9B8109}">
      <dgm:prSet/>
      <dgm:spPr/>
      <dgm:t>
        <a:bodyPr/>
        <a:lstStyle/>
        <a:p>
          <a:endParaRPr lang="en-US"/>
        </a:p>
      </dgm:t>
    </dgm:pt>
    <dgm:pt modelId="{65F7F4B3-F0C8-4D6A-BEF6-94FF4C1D70BD}" type="sibTrans" cxnId="{4E020422-B51E-4AC9-BE95-E460BF9B8109}">
      <dgm:prSet/>
      <dgm:spPr/>
      <dgm:t>
        <a:bodyPr/>
        <a:lstStyle/>
        <a:p>
          <a:endParaRPr lang="en-US"/>
        </a:p>
      </dgm:t>
    </dgm:pt>
    <dgm:pt modelId="{FAD5167E-6AEB-4CE0-ABC1-4576FD516112}">
      <dgm:prSet/>
      <dgm:spPr/>
      <dgm:t>
        <a:bodyPr/>
        <a:lstStyle/>
        <a:p>
          <a:r>
            <a:rPr lang="en-US" dirty="0"/>
            <a:t>Advocacy guidance – Chapter and Section level </a:t>
          </a:r>
        </a:p>
      </dgm:t>
    </dgm:pt>
    <dgm:pt modelId="{9E77AFBA-5FE6-46BC-95B0-D1410D89D061}" type="parTrans" cxnId="{9C5989E3-6369-4516-B527-3216A9C6E04E}">
      <dgm:prSet/>
      <dgm:spPr/>
      <dgm:t>
        <a:bodyPr/>
        <a:lstStyle/>
        <a:p>
          <a:endParaRPr lang="en-US"/>
        </a:p>
      </dgm:t>
    </dgm:pt>
    <dgm:pt modelId="{A3BBA4D3-1D35-4483-9D9A-B87CD9175720}" type="sibTrans" cxnId="{9C5989E3-6369-4516-B527-3216A9C6E04E}">
      <dgm:prSet/>
      <dgm:spPr/>
      <dgm:t>
        <a:bodyPr/>
        <a:lstStyle/>
        <a:p>
          <a:endParaRPr lang="en-US"/>
        </a:p>
      </dgm:t>
    </dgm:pt>
    <dgm:pt modelId="{282D17A0-46D9-479C-9BB0-9458072AEBDD}">
      <dgm:prSet/>
      <dgm:spPr/>
      <dgm:t>
        <a:bodyPr/>
        <a:lstStyle/>
        <a:p>
          <a:r>
            <a:rPr lang="en-US" dirty="0"/>
            <a:t>National Legislative Program </a:t>
          </a:r>
        </a:p>
      </dgm:t>
    </dgm:pt>
    <dgm:pt modelId="{61DC1113-8E39-4C0E-B809-B8A55DA712D4}" type="parTrans" cxnId="{1F4AB9F6-45FE-4E0F-B8B1-E15398D6522D}">
      <dgm:prSet/>
      <dgm:spPr/>
      <dgm:t>
        <a:bodyPr/>
        <a:lstStyle/>
        <a:p>
          <a:endParaRPr lang="en-US"/>
        </a:p>
      </dgm:t>
    </dgm:pt>
    <dgm:pt modelId="{621E7DAA-4A54-4E42-899D-BECEAE907069}" type="sibTrans" cxnId="{1F4AB9F6-45FE-4E0F-B8B1-E15398D6522D}">
      <dgm:prSet/>
      <dgm:spPr/>
      <dgm:t>
        <a:bodyPr/>
        <a:lstStyle/>
        <a:p>
          <a:endParaRPr lang="en-US"/>
        </a:p>
      </dgm:t>
    </dgm:pt>
    <dgm:pt modelId="{3842B7FE-77BD-B54A-B816-7BA9DAA80838}" type="pres">
      <dgm:prSet presAssocID="{D21FEBD6-18FF-4EAC-A94D-A3F6E4F9E0EB}" presName="linear" presStyleCnt="0">
        <dgm:presLayoutVars>
          <dgm:animLvl val="lvl"/>
          <dgm:resizeHandles val="exact"/>
        </dgm:presLayoutVars>
      </dgm:prSet>
      <dgm:spPr/>
    </dgm:pt>
    <dgm:pt modelId="{4DA6707C-D989-E94B-9FE6-3B9BDA698277}" type="pres">
      <dgm:prSet presAssocID="{F9DAC49D-2065-4736-89D5-2656F9EEDA80}" presName="parentText" presStyleLbl="node1" presStyleIdx="0" presStyleCnt="4">
        <dgm:presLayoutVars>
          <dgm:chMax val="0"/>
          <dgm:bulletEnabled val="1"/>
        </dgm:presLayoutVars>
      </dgm:prSet>
      <dgm:spPr/>
    </dgm:pt>
    <dgm:pt modelId="{93344AD0-258E-3241-95B5-F036D5F7F623}" type="pres">
      <dgm:prSet presAssocID="{8BC6E9CD-4D76-401E-B46E-39D3A4B1EB45}" presName="spacer" presStyleCnt="0"/>
      <dgm:spPr/>
    </dgm:pt>
    <dgm:pt modelId="{7C8730D9-C694-FB44-8754-06FBCD015953}" type="pres">
      <dgm:prSet presAssocID="{BA0BBF52-8F81-4182-AF31-07B587A1D153}" presName="parentText" presStyleLbl="node1" presStyleIdx="1" presStyleCnt="4">
        <dgm:presLayoutVars>
          <dgm:chMax val="0"/>
          <dgm:bulletEnabled val="1"/>
        </dgm:presLayoutVars>
      </dgm:prSet>
      <dgm:spPr/>
    </dgm:pt>
    <dgm:pt modelId="{254E88E1-5705-594E-8B6F-34EDB8B8F9F2}" type="pres">
      <dgm:prSet presAssocID="{65F7F4B3-F0C8-4D6A-BEF6-94FF4C1D70BD}" presName="spacer" presStyleCnt="0"/>
      <dgm:spPr/>
    </dgm:pt>
    <dgm:pt modelId="{F9ECEEB4-1115-CF40-8666-E645309C99B1}" type="pres">
      <dgm:prSet presAssocID="{FAD5167E-6AEB-4CE0-ABC1-4576FD516112}" presName="parentText" presStyleLbl="node1" presStyleIdx="2" presStyleCnt="4">
        <dgm:presLayoutVars>
          <dgm:chMax val="0"/>
          <dgm:bulletEnabled val="1"/>
        </dgm:presLayoutVars>
      </dgm:prSet>
      <dgm:spPr/>
    </dgm:pt>
    <dgm:pt modelId="{C78207B0-1260-EB4D-9D8E-2757B65A0DA0}" type="pres">
      <dgm:prSet presAssocID="{A3BBA4D3-1D35-4483-9D9A-B87CD9175720}" presName="spacer" presStyleCnt="0"/>
      <dgm:spPr/>
    </dgm:pt>
    <dgm:pt modelId="{415995DE-138C-0A49-B663-39D6C042E67C}" type="pres">
      <dgm:prSet presAssocID="{282D17A0-46D9-479C-9BB0-9458072AEBDD}" presName="parentText" presStyleLbl="node1" presStyleIdx="3" presStyleCnt="4">
        <dgm:presLayoutVars>
          <dgm:chMax val="0"/>
          <dgm:bulletEnabled val="1"/>
        </dgm:presLayoutVars>
      </dgm:prSet>
      <dgm:spPr/>
    </dgm:pt>
  </dgm:ptLst>
  <dgm:cxnLst>
    <dgm:cxn modelId="{AB7ADD04-D04E-468A-869A-75DD2F832EE0}" srcId="{D21FEBD6-18FF-4EAC-A94D-A3F6E4F9E0EB}" destId="{F9DAC49D-2065-4736-89D5-2656F9EEDA80}" srcOrd="0" destOrd="0" parTransId="{70A51AD8-4A5F-4198-971F-2DA7B15CF303}" sibTransId="{8BC6E9CD-4D76-401E-B46E-39D3A4B1EB45}"/>
    <dgm:cxn modelId="{4E020422-B51E-4AC9-BE95-E460BF9B8109}" srcId="{D21FEBD6-18FF-4EAC-A94D-A3F6E4F9E0EB}" destId="{BA0BBF52-8F81-4182-AF31-07B587A1D153}" srcOrd="1" destOrd="0" parTransId="{01FEDCA2-7FAA-4904-93B9-3559B2A58EBE}" sibTransId="{65F7F4B3-F0C8-4D6A-BEF6-94FF4C1D70BD}"/>
    <dgm:cxn modelId="{7C5AF328-7921-BE47-A520-D215A0B5E128}" type="presOf" srcId="{F9DAC49D-2065-4736-89D5-2656F9EEDA80}" destId="{4DA6707C-D989-E94B-9FE6-3B9BDA698277}" srcOrd="0" destOrd="0" presId="urn:microsoft.com/office/officeart/2005/8/layout/vList2"/>
    <dgm:cxn modelId="{B50FBC5A-A53C-7B4C-9A7C-650A3E1FFDF8}" type="presOf" srcId="{BA0BBF52-8F81-4182-AF31-07B587A1D153}" destId="{7C8730D9-C694-FB44-8754-06FBCD015953}" srcOrd="0" destOrd="0" presId="urn:microsoft.com/office/officeart/2005/8/layout/vList2"/>
    <dgm:cxn modelId="{36A1F777-2937-5C4F-9823-450E175ECE1A}" type="presOf" srcId="{FAD5167E-6AEB-4CE0-ABC1-4576FD516112}" destId="{F9ECEEB4-1115-CF40-8666-E645309C99B1}" srcOrd="0" destOrd="0" presId="urn:microsoft.com/office/officeart/2005/8/layout/vList2"/>
    <dgm:cxn modelId="{64023E97-43F7-7B40-BF09-1CA91C849C38}" type="presOf" srcId="{282D17A0-46D9-479C-9BB0-9458072AEBDD}" destId="{415995DE-138C-0A49-B663-39D6C042E67C}" srcOrd="0" destOrd="0" presId="urn:microsoft.com/office/officeart/2005/8/layout/vList2"/>
    <dgm:cxn modelId="{9C5989E3-6369-4516-B527-3216A9C6E04E}" srcId="{D21FEBD6-18FF-4EAC-A94D-A3F6E4F9E0EB}" destId="{FAD5167E-6AEB-4CE0-ABC1-4576FD516112}" srcOrd="2" destOrd="0" parTransId="{9E77AFBA-5FE6-46BC-95B0-D1410D89D061}" sibTransId="{A3BBA4D3-1D35-4483-9D9A-B87CD9175720}"/>
    <dgm:cxn modelId="{1F4AB9F6-45FE-4E0F-B8B1-E15398D6522D}" srcId="{D21FEBD6-18FF-4EAC-A94D-A3F6E4F9E0EB}" destId="{282D17A0-46D9-479C-9BB0-9458072AEBDD}" srcOrd="3" destOrd="0" parTransId="{61DC1113-8E39-4C0E-B809-B8A55DA712D4}" sibTransId="{621E7DAA-4A54-4E42-899D-BECEAE907069}"/>
    <dgm:cxn modelId="{79D6D8FC-553F-8A4B-A5A4-6F5A544255EF}" type="presOf" srcId="{D21FEBD6-18FF-4EAC-A94D-A3F6E4F9E0EB}" destId="{3842B7FE-77BD-B54A-B816-7BA9DAA80838}" srcOrd="0" destOrd="0" presId="urn:microsoft.com/office/officeart/2005/8/layout/vList2"/>
    <dgm:cxn modelId="{4E75C516-B47D-B541-AE91-69C0C6311F20}" type="presParOf" srcId="{3842B7FE-77BD-B54A-B816-7BA9DAA80838}" destId="{4DA6707C-D989-E94B-9FE6-3B9BDA698277}" srcOrd="0" destOrd="0" presId="urn:microsoft.com/office/officeart/2005/8/layout/vList2"/>
    <dgm:cxn modelId="{C1F8136E-2B9F-A443-9CBC-3411ADA74D80}" type="presParOf" srcId="{3842B7FE-77BD-B54A-B816-7BA9DAA80838}" destId="{93344AD0-258E-3241-95B5-F036D5F7F623}" srcOrd="1" destOrd="0" presId="urn:microsoft.com/office/officeart/2005/8/layout/vList2"/>
    <dgm:cxn modelId="{AB154EBE-B742-864A-BF46-892F274B113E}" type="presParOf" srcId="{3842B7FE-77BD-B54A-B816-7BA9DAA80838}" destId="{7C8730D9-C694-FB44-8754-06FBCD015953}" srcOrd="2" destOrd="0" presId="urn:microsoft.com/office/officeart/2005/8/layout/vList2"/>
    <dgm:cxn modelId="{E67BF9D2-A264-404C-B23B-1DB337F2AF0A}" type="presParOf" srcId="{3842B7FE-77BD-B54A-B816-7BA9DAA80838}" destId="{254E88E1-5705-594E-8B6F-34EDB8B8F9F2}" srcOrd="3" destOrd="0" presId="urn:microsoft.com/office/officeart/2005/8/layout/vList2"/>
    <dgm:cxn modelId="{AF20E79F-68C7-3349-A055-565858CF49CC}" type="presParOf" srcId="{3842B7FE-77BD-B54A-B816-7BA9DAA80838}" destId="{F9ECEEB4-1115-CF40-8666-E645309C99B1}" srcOrd="4" destOrd="0" presId="urn:microsoft.com/office/officeart/2005/8/layout/vList2"/>
    <dgm:cxn modelId="{DF4A85EC-A1BB-C046-918A-6B6C6189532E}" type="presParOf" srcId="{3842B7FE-77BD-B54A-B816-7BA9DAA80838}" destId="{C78207B0-1260-EB4D-9D8E-2757B65A0DA0}" srcOrd="5" destOrd="0" presId="urn:microsoft.com/office/officeart/2005/8/layout/vList2"/>
    <dgm:cxn modelId="{3652A45F-F45F-DB4E-B11F-93B343B91BD1}" type="presParOf" srcId="{3842B7FE-77BD-B54A-B816-7BA9DAA80838}" destId="{415995DE-138C-0A49-B663-39D6C042E6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E3C9E-B24F-3F4C-8A42-31EC027D4C81}">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Impacts of the Pandemic</a:t>
          </a:r>
        </a:p>
      </dsp:txBody>
      <dsp:txXfrm>
        <a:off x="377190" y="3160"/>
        <a:ext cx="2907506" cy="1744503"/>
      </dsp:txXfrm>
    </dsp:sp>
    <dsp:sp modelId="{FF0C7A47-B1D0-7643-934B-FBCD5CA01CE1}">
      <dsp:nvSpPr>
        <dsp:cNvPr id="0" name=""/>
        <dsp:cNvSpPr/>
      </dsp:nvSpPr>
      <dsp:spPr>
        <a:xfrm>
          <a:off x="3575446" y="3160"/>
          <a:ext cx="2907506" cy="1744503"/>
        </a:xfrm>
        <a:prstGeom prst="rect">
          <a:avLst/>
        </a:prstGeom>
        <a:solidFill>
          <a:schemeClr val="accent2">
            <a:hueOff val="-266365"/>
            <a:satOff val="-11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Housing/Homelessness</a:t>
          </a:r>
        </a:p>
        <a:p>
          <a:pPr marL="0" lvl="0" indent="0" algn="ctr" defTabSz="977900">
            <a:lnSpc>
              <a:spcPct val="90000"/>
            </a:lnSpc>
            <a:spcBef>
              <a:spcPct val="0"/>
            </a:spcBef>
            <a:spcAft>
              <a:spcPct val="35000"/>
            </a:spcAft>
            <a:buNone/>
          </a:pPr>
          <a:r>
            <a:rPr lang="en-US" sz="2200" kern="1200" dirty="0"/>
            <a:t>Senate Housing Package</a:t>
          </a:r>
        </a:p>
      </dsp:txBody>
      <dsp:txXfrm>
        <a:off x="3575446" y="3160"/>
        <a:ext cx="2907506" cy="1744503"/>
      </dsp:txXfrm>
    </dsp:sp>
    <dsp:sp modelId="{7E93D09E-EBF8-7443-A136-BCCD18D9C01B}">
      <dsp:nvSpPr>
        <dsp:cNvPr id="0" name=""/>
        <dsp:cNvSpPr/>
      </dsp:nvSpPr>
      <dsp:spPr>
        <a:xfrm>
          <a:off x="6712733" y="33637"/>
          <a:ext cx="2907506" cy="1744503"/>
        </a:xfrm>
        <a:prstGeom prst="rect">
          <a:avLst/>
        </a:prstGeom>
        <a:solidFill>
          <a:schemeClr val="accent2">
            <a:hueOff val="-532730"/>
            <a:satOff val="-234"/>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Impacts of Climate Change</a:t>
          </a:r>
        </a:p>
        <a:p>
          <a:pPr marL="0" lvl="0" indent="0" algn="ctr" defTabSz="977900">
            <a:lnSpc>
              <a:spcPct val="90000"/>
            </a:lnSpc>
            <a:spcBef>
              <a:spcPct val="0"/>
            </a:spcBef>
            <a:spcAft>
              <a:spcPct val="35000"/>
            </a:spcAft>
            <a:buNone/>
          </a:pPr>
          <a:r>
            <a:rPr lang="en-US" sz="2200" kern="1200" dirty="0"/>
            <a:t>Wildfires and Drought</a:t>
          </a:r>
        </a:p>
      </dsp:txBody>
      <dsp:txXfrm>
        <a:off x="6712733" y="33637"/>
        <a:ext cx="2907506" cy="1744503"/>
      </dsp:txXfrm>
    </dsp:sp>
    <dsp:sp modelId="{8FE2882B-BB5B-FF49-89D5-6E355F797364}">
      <dsp:nvSpPr>
        <dsp:cNvPr id="0" name=""/>
        <dsp:cNvSpPr/>
      </dsp:nvSpPr>
      <dsp:spPr>
        <a:xfrm>
          <a:off x="377190" y="2038415"/>
          <a:ext cx="2907506" cy="1744503"/>
        </a:xfrm>
        <a:prstGeom prst="rect">
          <a:avLst/>
        </a:prstGeom>
        <a:solidFill>
          <a:schemeClr val="accent2">
            <a:hueOff val="-799094"/>
            <a:satOff val="-352"/>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Broadband </a:t>
          </a:r>
        </a:p>
      </dsp:txBody>
      <dsp:txXfrm>
        <a:off x="377190" y="2038415"/>
        <a:ext cx="2907506" cy="1744503"/>
      </dsp:txXfrm>
    </dsp:sp>
    <dsp:sp modelId="{52C8B655-D81E-7541-8B93-F07646C30C29}">
      <dsp:nvSpPr>
        <dsp:cNvPr id="0" name=""/>
        <dsp:cNvSpPr/>
      </dsp:nvSpPr>
      <dsp:spPr>
        <a:xfrm>
          <a:off x="3575446" y="2038415"/>
          <a:ext cx="2907506" cy="1744503"/>
        </a:xfrm>
        <a:prstGeom prst="rect">
          <a:avLst/>
        </a:prstGeom>
        <a:solidFill>
          <a:schemeClr val="accent2">
            <a:hueOff val="-1065459"/>
            <a:satOff val="-469"/>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Budget Surplus </a:t>
          </a:r>
        </a:p>
      </dsp:txBody>
      <dsp:txXfrm>
        <a:off x="3575446" y="2038415"/>
        <a:ext cx="2907506" cy="1744503"/>
      </dsp:txXfrm>
    </dsp:sp>
    <dsp:sp modelId="{76E843E8-06BC-394D-8037-C4E3B0080935}">
      <dsp:nvSpPr>
        <dsp:cNvPr id="0" name=""/>
        <dsp:cNvSpPr/>
      </dsp:nvSpPr>
      <dsp:spPr>
        <a:xfrm>
          <a:off x="6773703" y="2038415"/>
          <a:ext cx="2907506" cy="1744503"/>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Recall Efforts </a:t>
          </a:r>
        </a:p>
      </dsp:txBody>
      <dsp:txXfrm>
        <a:off x="6773703" y="2038415"/>
        <a:ext cx="2907506" cy="1744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2A8CE-AA60-8444-BF2F-3A93D04F13C6}">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Did you know APA California has a Legislative Review Team (LRT)? </a:t>
          </a:r>
        </a:p>
      </dsp:txBody>
      <dsp:txXfrm>
        <a:off x="377190" y="3160"/>
        <a:ext cx="2907506" cy="1744503"/>
      </dsp:txXfrm>
    </dsp:sp>
    <dsp:sp modelId="{F72D9981-1306-0242-A872-B5F309422F5D}">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LRT meets once every March to review pending legislation introduced for the year and then as needed</a:t>
          </a:r>
        </a:p>
      </dsp:txBody>
      <dsp:txXfrm>
        <a:off x="3575446" y="3160"/>
        <a:ext cx="2907506" cy="1744503"/>
      </dsp:txXfrm>
    </dsp:sp>
    <dsp:sp modelId="{BD0166D5-198F-3D43-8770-C38B742235B3}">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Help review pending legislation and provide technical expertise</a:t>
          </a:r>
        </a:p>
      </dsp:txBody>
      <dsp:txXfrm>
        <a:off x="6773703" y="3160"/>
        <a:ext cx="2907506" cy="1744503"/>
      </dsp:txXfrm>
    </dsp:sp>
    <dsp:sp modelId="{39921413-D010-AA40-BE12-5A25BF1A6D73}">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Must be a current Chapter member</a:t>
          </a:r>
        </a:p>
      </dsp:txBody>
      <dsp:txXfrm>
        <a:off x="1976318" y="2038415"/>
        <a:ext cx="2907506" cy="1744503"/>
      </dsp:txXfrm>
    </dsp:sp>
    <dsp:sp modelId="{D2C59338-7AB7-B04E-952A-EC0403B7ED96}">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Visit the APA California website and fill out the form to join</a:t>
          </a:r>
        </a:p>
      </dsp:txBody>
      <dsp:txXfrm>
        <a:off x="5174575"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6707C-D989-E94B-9FE6-3B9BDA698277}">
      <dsp:nvSpPr>
        <dsp:cNvPr id="0" name=""/>
        <dsp:cNvSpPr/>
      </dsp:nvSpPr>
      <dsp:spPr>
        <a:xfrm>
          <a:off x="0" y="233819"/>
          <a:ext cx="10058399" cy="8154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Current planning related bills moving in the Legislature</a:t>
          </a:r>
        </a:p>
      </dsp:txBody>
      <dsp:txXfrm>
        <a:off x="39809" y="273628"/>
        <a:ext cx="9978781" cy="735872"/>
      </dsp:txXfrm>
    </dsp:sp>
    <dsp:sp modelId="{7C8730D9-C694-FB44-8754-06FBCD015953}">
      <dsp:nvSpPr>
        <dsp:cNvPr id="0" name=""/>
        <dsp:cNvSpPr/>
      </dsp:nvSpPr>
      <dsp:spPr>
        <a:xfrm>
          <a:off x="0" y="1147230"/>
          <a:ext cx="10058399" cy="8154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APA California position letters </a:t>
          </a:r>
        </a:p>
      </dsp:txBody>
      <dsp:txXfrm>
        <a:off x="39809" y="1187039"/>
        <a:ext cx="9978781" cy="735872"/>
      </dsp:txXfrm>
    </dsp:sp>
    <dsp:sp modelId="{F9ECEEB4-1115-CF40-8666-E645309C99B1}">
      <dsp:nvSpPr>
        <dsp:cNvPr id="0" name=""/>
        <dsp:cNvSpPr/>
      </dsp:nvSpPr>
      <dsp:spPr>
        <a:xfrm>
          <a:off x="0" y="2060640"/>
          <a:ext cx="10058399" cy="8154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Advocacy guidance – Chapter and Section level </a:t>
          </a:r>
        </a:p>
      </dsp:txBody>
      <dsp:txXfrm>
        <a:off x="39809" y="2100449"/>
        <a:ext cx="9978781" cy="735872"/>
      </dsp:txXfrm>
    </dsp:sp>
    <dsp:sp modelId="{415995DE-138C-0A49-B663-39D6C042E67C}">
      <dsp:nvSpPr>
        <dsp:cNvPr id="0" name=""/>
        <dsp:cNvSpPr/>
      </dsp:nvSpPr>
      <dsp:spPr>
        <a:xfrm>
          <a:off x="0" y="2974050"/>
          <a:ext cx="10058399" cy="8154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National Legislative Program </a:t>
          </a:r>
        </a:p>
      </dsp:txBody>
      <dsp:txXfrm>
        <a:off x="39809" y="3013859"/>
        <a:ext cx="9978781"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63" tIns="48332" rIns="96663" bIns="48332" rtlCol="0"/>
          <a:lstStyle>
            <a:lvl1pPr algn="r">
              <a:defRPr sz="1300"/>
            </a:lvl1pPr>
          </a:lstStyle>
          <a:p>
            <a:fld id="{BF2F5FA8-6FB8-439B-A269-B81EED5B0299}" type="datetimeFigureOut">
              <a:rPr lang="en-US" smtClean="0"/>
              <a:t>9/23/21</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63" tIns="48332" rIns="96663" bIns="48332" rtlCol="0" anchor="b"/>
          <a:lstStyle>
            <a:lvl1pPr algn="r">
              <a:defRPr sz="1300"/>
            </a:lvl1pPr>
          </a:lstStyle>
          <a:p>
            <a:fld id="{2EDEB73D-FFCB-470E-82BB-195433C588AB}" type="slidenum">
              <a:rPr lang="en-US" smtClean="0"/>
              <a:t>‹#›</a:t>
            </a:fld>
            <a:endParaRPr lang="en-US" dirty="0"/>
          </a:p>
        </p:txBody>
      </p:sp>
    </p:spTree>
    <p:extLst>
      <p:ext uri="{BB962C8B-B14F-4D97-AF65-F5344CB8AC3E}">
        <p14:creationId xmlns:p14="http://schemas.microsoft.com/office/powerpoint/2010/main" val="4063088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94BCB1CE-F53F-9C40-8A8C-845F4C279B6D}" type="datetimeFigureOut">
              <a:rPr lang="en-US" smtClean="0"/>
              <a:t>9/23/21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06DB1B20-5433-8244-A435-BFFA8EF9CC7D}" type="slidenum">
              <a:rPr lang="en-US" smtClean="0"/>
              <a:t>‹#›</a:t>
            </a:fld>
            <a:endParaRPr lang="en-US" dirty="0"/>
          </a:p>
        </p:txBody>
      </p:sp>
    </p:spTree>
    <p:extLst>
      <p:ext uri="{BB962C8B-B14F-4D97-AF65-F5344CB8AC3E}">
        <p14:creationId xmlns:p14="http://schemas.microsoft.com/office/powerpoint/2010/main" val="20701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B1B20-5433-8244-A435-BFFA8EF9CC7D}" type="slidenum">
              <a:rPr lang="en-US" smtClean="0"/>
              <a:t>1</a:t>
            </a:fld>
            <a:endParaRPr lang="en-US" dirty="0"/>
          </a:p>
        </p:txBody>
      </p:sp>
    </p:spTree>
    <p:extLst>
      <p:ext uri="{BB962C8B-B14F-4D97-AF65-F5344CB8AC3E}">
        <p14:creationId xmlns:p14="http://schemas.microsoft.com/office/powerpoint/2010/main" val="402087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B1B20-5433-8244-A435-BFFA8EF9CC7D}" type="slidenum">
              <a:rPr lang="en-US" smtClean="0"/>
              <a:t>25</a:t>
            </a:fld>
            <a:endParaRPr lang="en-US" dirty="0"/>
          </a:p>
        </p:txBody>
      </p:sp>
    </p:spTree>
    <p:extLst>
      <p:ext uri="{BB962C8B-B14F-4D97-AF65-F5344CB8AC3E}">
        <p14:creationId xmlns:p14="http://schemas.microsoft.com/office/powerpoint/2010/main" val="239447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B1B20-5433-8244-A435-BFFA8EF9CC7D}" type="slidenum">
              <a:rPr lang="en-US" smtClean="0"/>
              <a:t>2</a:t>
            </a:fld>
            <a:endParaRPr lang="en-US" dirty="0"/>
          </a:p>
        </p:txBody>
      </p:sp>
    </p:spTree>
    <p:extLst>
      <p:ext uri="{BB962C8B-B14F-4D97-AF65-F5344CB8AC3E}">
        <p14:creationId xmlns:p14="http://schemas.microsoft.com/office/powerpoint/2010/main" val="102265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6DB1B20-5433-8244-A435-BFFA8EF9CC7D}" type="slidenum">
              <a:rPr lang="en-US" smtClean="0"/>
              <a:t>3</a:t>
            </a:fld>
            <a:endParaRPr lang="en-US" dirty="0"/>
          </a:p>
        </p:txBody>
      </p:sp>
    </p:spTree>
    <p:extLst>
      <p:ext uri="{BB962C8B-B14F-4D97-AF65-F5344CB8AC3E}">
        <p14:creationId xmlns:p14="http://schemas.microsoft.com/office/powerpoint/2010/main" val="13717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4</a:t>
            </a:fld>
            <a:endParaRPr lang="en-US" dirty="0"/>
          </a:p>
        </p:txBody>
      </p:sp>
    </p:spTree>
    <p:extLst>
      <p:ext uri="{BB962C8B-B14F-4D97-AF65-F5344CB8AC3E}">
        <p14:creationId xmlns:p14="http://schemas.microsoft.com/office/powerpoint/2010/main" val="429371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5</a:t>
            </a:fld>
            <a:endParaRPr lang="en-US" dirty="0"/>
          </a:p>
        </p:txBody>
      </p:sp>
    </p:spTree>
    <p:extLst>
      <p:ext uri="{BB962C8B-B14F-4D97-AF65-F5344CB8AC3E}">
        <p14:creationId xmlns:p14="http://schemas.microsoft.com/office/powerpoint/2010/main" val="64569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6</a:t>
            </a:fld>
            <a:endParaRPr lang="en-US" dirty="0"/>
          </a:p>
        </p:txBody>
      </p:sp>
    </p:spTree>
    <p:extLst>
      <p:ext uri="{BB962C8B-B14F-4D97-AF65-F5344CB8AC3E}">
        <p14:creationId xmlns:p14="http://schemas.microsoft.com/office/powerpoint/2010/main" val="207022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10</a:t>
            </a:fld>
            <a:endParaRPr lang="en-US" dirty="0"/>
          </a:p>
        </p:txBody>
      </p:sp>
    </p:spTree>
    <p:extLst>
      <p:ext uri="{BB962C8B-B14F-4D97-AF65-F5344CB8AC3E}">
        <p14:creationId xmlns:p14="http://schemas.microsoft.com/office/powerpoint/2010/main" val="421732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12</a:t>
            </a:fld>
            <a:endParaRPr lang="en-US" dirty="0"/>
          </a:p>
        </p:txBody>
      </p:sp>
    </p:spTree>
    <p:extLst>
      <p:ext uri="{BB962C8B-B14F-4D97-AF65-F5344CB8AC3E}">
        <p14:creationId xmlns:p14="http://schemas.microsoft.com/office/powerpoint/2010/main" val="278756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B1B20-5433-8244-A435-BFFA8EF9CC7D}" type="slidenum">
              <a:rPr lang="en-US" smtClean="0"/>
              <a:t>19</a:t>
            </a:fld>
            <a:endParaRPr lang="en-US" dirty="0"/>
          </a:p>
        </p:txBody>
      </p:sp>
    </p:spTree>
    <p:extLst>
      <p:ext uri="{BB962C8B-B14F-4D97-AF65-F5344CB8AC3E}">
        <p14:creationId xmlns:p14="http://schemas.microsoft.com/office/powerpoint/2010/main" val="270400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38274F-9BDF-3747-9F7F-52DA856E9428}" type="datetimeFigureOut">
              <a:rPr lang="en-US" smtClean="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880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8274F-9BDF-3747-9F7F-52DA856E9428}" type="datetimeFigureOut">
              <a:rPr lang="en-US" smtClean="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123723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8274F-9BDF-3747-9F7F-52DA856E9428}" type="datetimeFigureOut">
              <a:rPr lang="en-US" smtClean="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28061995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557434" y="1905000"/>
            <a:ext cx="5236633" cy="41910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lumMod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D52CEF-7289-43F0-AA77-308AAF6BA972}"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14103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58205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401021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662636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3918910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3401597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909416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1576917" cy="5765800"/>
          </a:xfrm>
        </p:spPr>
        <p:txBody>
          <a:bodyPr>
            <a:normAutofit/>
          </a:bodyPr>
          <a:lstStyle>
            <a:lvl1pPr>
              <a:defRPr sz="1867"/>
            </a:lvl1pPr>
          </a:lstStyle>
          <a:p>
            <a:endParaRPr lang="en-US" dirty="0"/>
          </a:p>
        </p:txBody>
      </p:sp>
    </p:spTree>
    <p:extLst>
      <p:ext uri="{BB962C8B-B14F-4D97-AF65-F5344CB8AC3E}">
        <p14:creationId xmlns:p14="http://schemas.microsoft.com/office/powerpoint/2010/main" val="33023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8274F-9BDF-3747-9F7F-52DA856E9428}" type="datetimeFigureOut">
              <a:rPr lang="en-US" smtClean="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2480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8274F-9BDF-3747-9F7F-52DA856E9428}" type="datetimeFigureOut">
              <a:rPr lang="en-US" smtClean="0"/>
              <a:t>9/23/21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B1973-3365-1849-A08F-160AA849391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8899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8274F-9BDF-3747-9F7F-52DA856E9428}" type="datetimeFigureOut">
              <a:rPr lang="en-US" smtClean="0"/>
              <a:t>9/23/21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15612867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8274F-9BDF-3747-9F7F-52DA856E9428}" type="datetimeFigureOut">
              <a:rPr lang="en-US" smtClean="0"/>
              <a:t>9/23/21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6841637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8274F-9BDF-3747-9F7F-52DA856E9428}" type="datetimeFigureOut">
              <a:rPr lang="en-US" smtClean="0"/>
              <a:t>9/23/21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281718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38274F-9BDF-3747-9F7F-52DA856E9428}" type="datetimeFigureOut">
              <a:rPr lang="en-US" smtClean="0"/>
              <a:t>9/23/21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317323255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38274F-9BDF-3747-9F7F-52DA856E9428}" type="datetimeFigureOut">
              <a:rPr lang="en-US" smtClean="0"/>
              <a:t>9/23/21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6B1973-3365-1849-A08F-160AA849391C}" type="slidenum">
              <a:rPr lang="en-US" smtClean="0"/>
              <a:t>‹#›</a:t>
            </a:fld>
            <a:endParaRPr lang="en-US" dirty="0"/>
          </a:p>
        </p:txBody>
      </p:sp>
    </p:spTree>
    <p:extLst>
      <p:ext uri="{BB962C8B-B14F-4D97-AF65-F5344CB8AC3E}">
        <p14:creationId xmlns:p14="http://schemas.microsoft.com/office/powerpoint/2010/main" val="23824828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8274F-9BDF-3747-9F7F-52DA856E9428}" type="datetimeFigureOut">
              <a:rPr lang="en-US" smtClean="0"/>
              <a:t>9/23/21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B1973-3365-1849-A08F-160AA849391C}" type="slidenum">
              <a:rPr lang="en-US" smtClean="0"/>
              <a:t>‹#›</a:t>
            </a:fld>
            <a:endParaRPr lang="en-US" dirty="0"/>
          </a:p>
        </p:txBody>
      </p:sp>
    </p:spTree>
    <p:extLst>
      <p:ext uri="{BB962C8B-B14F-4D97-AF65-F5344CB8AC3E}">
        <p14:creationId xmlns:p14="http://schemas.microsoft.com/office/powerpoint/2010/main" val="288202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38274F-9BDF-3747-9F7F-52DA856E9428}" type="datetimeFigureOut">
              <a:rPr lang="en-US" smtClean="0"/>
              <a:t>9/23/21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6B1973-3365-1849-A08F-160AA849391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91220"/>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3" r:id="rId12"/>
    <p:sldLayoutId id="2147484364" r:id="rId13"/>
    <p:sldLayoutId id="2147484365" r:id="rId14"/>
    <p:sldLayoutId id="2147484366" r:id="rId15"/>
    <p:sldLayoutId id="2147484367" r:id="rId16"/>
    <p:sldLayoutId id="2147484368" r:id="rId17"/>
    <p:sldLayoutId id="2147484369" r:id="rId18"/>
    <p:sldLayoutId id="2147484370" r:id="rId1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5400" dirty="0"/>
              <a:t>2021 Legislative Update</a:t>
            </a:r>
            <a:endParaRPr lang="en-US" dirty="0"/>
          </a:p>
        </p:txBody>
      </p:sp>
      <p:sp>
        <p:nvSpPr>
          <p:cNvPr id="5" name="Subtitle 4"/>
          <p:cNvSpPr>
            <a:spLocks noGrp="1"/>
          </p:cNvSpPr>
          <p:nvPr>
            <p:ph type="subTitle" idx="1"/>
          </p:nvPr>
        </p:nvSpPr>
        <p:spPr/>
        <p:txBody>
          <a:bodyPr>
            <a:normAutofit/>
          </a:bodyPr>
          <a:lstStyle/>
          <a:p>
            <a:r>
              <a:rPr lang="en-US" sz="2000" dirty="0"/>
              <a:t>September 15, 2021 – APA California 2021 Virtual Conference</a:t>
            </a:r>
          </a:p>
        </p:txBody>
      </p:sp>
      <p:pic>
        <p:nvPicPr>
          <p:cNvPr id="1026" name="Picture 2" descr="https://www.apacalifornia.org/wp-content/themes/calapa/library/images/logo@2x.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0079"/>
          <a:stretch/>
        </p:blipFill>
        <p:spPr bwMode="auto">
          <a:xfrm>
            <a:off x="1100051" y="4935753"/>
            <a:ext cx="5790941" cy="1393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C9685A-FB49-F542-8CAB-B19242E30077}"/>
              </a:ext>
            </a:extLst>
          </p:cNvPr>
          <p:cNvPicPr>
            <a:picLocks noChangeAspect="1"/>
          </p:cNvPicPr>
          <p:nvPr/>
        </p:nvPicPr>
        <p:blipFill rotWithShape="1">
          <a:blip r:embed="rId4"/>
          <a:srcRect t="13711" b="4471"/>
          <a:stretch/>
        </p:blipFill>
        <p:spPr>
          <a:xfrm>
            <a:off x="4102632" y="758952"/>
            <a:ext cx="3971988" cy="2234243"/>
          </a:xfrm>
          <a:prstGeom prst="rect">
            <a:avLst/>
          </a:prstGeom>
          <a:noFill/>
          <a:ln>
            <a:noFill/>
          </a:ln>
        </p:spPr>
      </p:pic>
    </p:spTree>
    <p:extLst>
      <p:ext uri="{BB962C8B-B14F-4D97-AF65-F5344CB8AC3E}">
        <p14:creationId xmlns:p14="http://schemas.microsoft.com/office/powerpoint/2010/main" val="25946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just"/>
            <a:r>
              <a:rPr lang="en-US" sz="3600" dirty="0"/>
              <a:t>SB 9 (Atkins) Streamlining for Duplexes and Lot Splits </a:t>
            </a:r>
          </a:p>
        </p:txBody>
      </p:sp>
      <p:sp>
        <p:nvSpPr>
          <p:cNvPr id="6" name="Content Placeholder 5"/>
          <p:cNvSpPr>
            <a:spLocks noGrp="1"/>
          </p:cNvSpPr>
          <p:nvPr>
            <p:ph sz="half" idx="1"/>
          </p:nvPr>
        </p:nvSpPr>
        <p:spPr/>
        <p:txBody>
          <a:bodyPr>
            <a:noAutofit/>
          </a:bodyPr>
          <a:lstStyle/>
          <a:p>
            <a:pPr algn="just">
              <a:buFont typeface="Wingdings" pitchFamily="2" charset="2"/>
              <a:buChar char="v"/>
            </a:pPr>
            <a:r>
              <a:rPr lang="en-US" b="1" u="sng" dirty="0"/>
              <a:t>Requires</a:t>
            </a:r>
            <a:r>
              <a:rPr lang="en-US" dirty="0"/>
              <a:t> ministerial approval of up to two units on a lot in all existing single-family residential zones and/or an urban lot split so long as the parcel is: </a:t>
            </a:r>
          </a:p>
          <a:p>
            <a:pPr lvl="1" algn="just">
              <a:buFont typeface="Arial" panose="020B0604020202020204" pitchFamily="34" charset="0"/>
              <a:buChar char="•"/>
            </a:pPr>
            <a:r>
              <a:rPr lang="en-US" dirty="0"/>
              <a:t>Within an urbanized area;</a:t>
            </a:r>
          </a:p>
          <a:p>
            <a:pPr lvl="1" algn="just">
              <a:buFont typeface="Arial" panose="020B0604020202020204" pitchFamily="34" charset="0"/>
              <a:buChar char="•"/>
            </a:pPr>
            <a:r>
              <a:rPr lang="en-US" dirty="0"/>
              <a:t>Not located on or within prohibited sites pursuant to SB 35, Section 65913.4;</a:t>
            </a:r>
          </a:p>
          <a:p>
            <a:pPr lvl="1" algn="just">
              <a:buFont typeface="Arial" panose="020B0604020202020204" pitchFamily="34" charset="0"/>
              <a:buChar char="•"/>
            </a:pPr>
            <a:r>
              <a:rPr lang="en-US" dirty="0"/>
              <a:t>Does not require the demolition or alteration of moderate to very low-income housing, housing subject to rent control, or housing occupied by a tenant in the last three years; and</a:t>
            </a:r>
          </a:p>
          <a:p>
            <a:pPr lvl="1" algn="just">
              <a:buFont typeface="Arial" panose="020B0604020202020204" pitchFamily="34" charset="0"/>
              <a:buChar char="•"/>
            </a:pPr>
            <a:r>
              <a:rPr lang="en-US" dirty="0"/>
              <a:t>Will not require the demolition of more than 25% of existing walls, unless an ordinance allows such demolition (not applicable to urban lot split).</a:t>
            </a:r>
          </a:p>
        </p:txBody>
      </p:sp>
      <p:sp>
        <p:nvSpPr>
          <p:cNvPr id="2" name="Content Placeholder 1"/>
          <p:cNvSpPr>
            <a:spLocks noGrp="1"/>
          </p:cNvSpPr>
          <p:nvPr>
            <p:ph sz="half" idx="2"/>
          </p:nvPr>
        </p:nvSpPr>
        <p:spPr/>
        <p:txBody>
          <a:bodyPr>
            <a:normAutofit/>
          </a:bodyPr>
          <a:lstStyle/>
          <a:p>
            <a:pPr lvl="1" algn="just">
              <a:buFont typeface="Wingdings" panose="05000000000000000000" pitchFamily="2" charset="2"/>
              <a:buChar char="v"/>
            </a:pPr>
            <a:r>
              <a:rPr lang="en-US" sz="2200" b="1" u="sng" dirty="0"/>
              <a:t>Authorizes</a:t>
            </a:r>
            <a:r>
              <a:rPr lang="en-US" sz="2200" dirty="0"/>
              <a:t> a local agency to:</a:t>
            </a:r>
          </a:p>
          <a:p>
            <a:pPr lvl="1" algn="just">
              <a:buFont typeface="Arial" panose="020B0604020202020204" pitchFamily="34" charset="0"/>
              <a:buChar char="•"/>
            </a:pPr>
            <a:r>
              <a:rPr lang="en-US" sz="1900" dirty="0"/>
              <a:t>Deny an SB 9 project if the project would have a specific, adverse impact upon health and safety or the physical environment </a:t>
            </a:r>
            <a:r>
              <a:rPr lang="en-US" sz="1900" u="sng" dirty="0"/>
              <a:t>and</a:t>
            </a:r>
            <a:r>
              <a:rPr lang="en-US" sz="1900" dirty="0"/>
              <a:t> there is no feasible method to satisfactorily mitigate or avoid the specific adverse impact</a:t>
            </a:r>
          </a:p>
          <a:p>
            <a:pPr lvl="1" algn="just">
              <a:buFont typeface="Arial" panose="020B0604020202020204" pitchFamily="34" charset="0"/>
              <a:buChar char="•"/>
            </a:pPr>
            <a:r>
              <a:rPr lang="en-US" sz="1900" dirty="0"/>
              <a:t>Apply local development standards that allow:</a:t>
            </a:r>
          </a:p>
          <a:p>
            <a:pPr lvl="2" algn="just">
              <a:buFont typeface="Arial" panose="020B0604020202020204" pitchFamily="34" charset="0"/>
              <a:buChar char="•"/>
            </a:pPr>
            <a:r>
              <a:rPr lang="en-US" sz="1500" dirty="0"/>
              <a:t>two units per lot</a:t>
            </a:r>
          </a:p>
          <a:p>
            <a:pPr lvl="2" algn="just">
              <a:buFont typeface="Arial" panose="020B0604020202020204" pitchFamily="34" charset="0"/>
              <a:buChar char="•"/>
            </a:pPr>
            <a:r>
              <a:rPr lang="en-US" sz="1500" dirty="0"/>
              <a:t>Setbacks of up to 4 feet from the rear and side lot lines</a:t>
            </a:r>
          </a:p>
          <a:p>
            <a:pPr lvl="2" algn="just">
              <a:buFont typeface="Arial" panose="020B0604020202020204" pitchFamily="34" charset="0"/>
              <a:buChar char="•"/>
            </a:pPr>
            <a:r>
              <a:rPr lang="en-US" sz="1500" dirty="0"/>
              <a:t>Up to one parking space per unit [0 parking near transit]</a:t>
            </a:r>
          </a:p>
          <a:p>
            <a:pPr lvl="2" algn="just">
              <a:buFont typeface="Arial" panose="020B0604020202020204" pitchFamily="34" charset="0"/>
              <a:buChar char="•"/>
            </a:pPr>
            <a:r>
              <a:rPr lang="en-US" sz="1500" dirty="0"/>
              <a:t>Must require that rentals be longer than 30 days.</a:t>
            </a:r>
          </a:p>
          <a:p>
            <a:endParaRPr lang="en-US" dirty="0"/>
          </a:p>
        </p:txBody>
      </p:sp>
    </p:spTree>
    <p:extLst>
      <p:ext uri="{BB962C8B-B14F-4D97-AF65-F5344CB8AC3E}">
        <p14:creationId xmlns:p14="http://schemas.microsoft.com/office/powerpoint/2010/main" val="70776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31C6-6A1C-A64F-BC16-991A9F5E8971}"/>
              </a:ext>
            </a:extLst>
          </p:cNvPr>
          <p:cNvSpPr>
            <a:spLocks noGrp="1"/>
          </p:cNvSpPr>
          <p:nvPr>
            <p:ph type="title"/>
          </p:nvPr>
        </p:nvSpPr>
        <p:spPr/>
        <p:txBody>
          <a:bodyPr>
            <a:normAutofit/>
          </a:bodyPr>
          <a:lstStyle/>
          <a:p>
            <a:r>
              <a:rPr lang="en-US" sz="3600" dirty="0"/>
              <a:t>SB 9 (Atkins) Streamlining for Duplexes and Lot Splits </a:t>
            </a:r>
          </a:p>
        </p:txBody>
      </p:sp>
      <p:sp>
        <p:nvSpPr>
          <p:cNvPr id="3" name="Content Placeholder 2">
            <a:extLst>
              <a:ext uri="{FF2B5EF4-FFF2-40B4-BE49-F238E27FC236}">
                <a16:creationId xmlns:a16="http://schemas.microsoft.com/office/drawing/2014/main" id="{EA8AE19C-59D5-684F-8BC0-676F2C8FE4B9}"/>
              </a:ext>
            </a:extLst>
          </p:cNvPr>
          <p:cNvSpPr>
            <a:spLocks noGrp="1"/>
          </p:cNvSpPr>
          <p:nvPr>
            <p:ph idx="1"/>
          </p:nvPr>
        </p:nvSpPr>
        <p:spPr/>
        <p:txBody>
          <a:bodyPr>
            <a:normAutofit/>
          </a:bodyPr>
          <a:lstStyle/>
          <a:p>
            <a:pPr algn="just"/>
            <a:r>
              <a:rPr lang="en-US" sz="2400" u="sng" dirty="0"/>
              <a:t>Additional requirements specific to urban lot splits: </a:t>
            </a:r>
          </a:p>
          <a:p>
            <a:pPr marL="292608" lvl="1" indent="0" algn="just">
              <a:spcBef>
                <a:spcPts val="0"/>
              </a:spcBef>
              <a:spcAft>
                <a:spcPts val="0"/>
              </a:spcAft>
              <a:buFont typeface="Arial" panose="020B0604020202020204" pitchFamily="34" charset="0"/>
              <a:buChar char="•"/>
            </a:pPr>
            <a:r>
              <a:rPr lang="en-US" sz="2000" dirty="0"/>
              <a:t>Requires lots to be roughly equal in size (no less than 40% of the original parcel) and no smaller than 1,200 square feet.</a:t>
            </a:r>
          </a:p>
          <a:p>
            <a:pPr marL="292608" lvl="1" indent="0" algn="just">
              <a:spcBef>
                <a:spcPts val="0"/>
              </a:spcBef>
              <a:spcAft>
                <a:spcPts val="0"/>
              </a:spcAft>
              <a:buFont typeface="Arial" panose="020B0604020202020204" pitchFamily="34" charset="0"/>
              <a:buChar char="•"/>
            </a:pPr>
            <a:r>
              <a:rPr lang="en-US" sz="2000" dirty="0"/>
              <a:t>Conforms to the Subdivision Map Act’s requirements.</a:t>
            </a:r>
          </a:p>
          <a:p>
            <a:pPr marL="292608" lvl="1" indent="0" algn="just">
              <a:spcBef>
                <a:spcPts val="0"/>
              </a:spcBef>
              <a:spcAft>
                <a:spcPts val="0"/>
              </a:spcAft>
              <a:buFont typeface="Arial" panose="020B0604020202020204" pitchFamily="34" charset="0"/>
              <a:buChar char="•"/>
            </a:pPr>
            <a:r>
              <a:rPr lang="en-US" sz="2000" dirty="0"/>
              <a:t>Requires that standards imposed cannot preclude the construction of 2 units on either of the split parcels and result in a unit size of less than 800 feet.</a:t>
            </a:r>
          </a:p>
          <a:p>
            <a:pPr marL="292608" lvl="1" indent="0" algn="just">
              <a:spcBef>
                <a:spcPts val="0"/>
              </a:spcBef>
              <a:spcAft>
                <a:spcPts val="0"/>
              </a:spcAft>
              <a:buFont typeface="Arial" panose="020B0604020202020204" pitchFamily="34" charset="0"/>
              <a:buChar char="•"/>
            </a:pPr>
            <a:r>
              <a:rPr lang="en-US" sz="2000" dirty="0"/>
              <a:t>Allows requirements for easements and right-of-way.</a:t>
            </a:r>
          </a:p>
          <a:p>
            <a:pPr marL="292608" lvl="1" indent="0" algn="just">
              <a:spcBef>
                <a:spcPts val="0"/>
              </a:spcBef>
              <a:spcAft>
                <a:spcPts val="0"/>
              </a:spcAft>
              <a:buFont typeface="Arial" panose="020B0604020202020204" pitchFamily="34" charset="0"/>
              <a:buChar char="•"/>
            </a:pPr>
            <a:r>
              <a:rPr lang="en-US" sz="2000" dirty="0"/>
              <a:t>Requires owner occupancy of one unit for a minimum of three years from the date of the approval.</a:t>
            </a:r>
          </a:p>
          <a:p>
            <a:pPr marL="292608" lvl="1" indent="0" algn="just">
              <a:spcBef>
                <a:spcPts val="0"/>
              </a:spcBef>
              <a:spcAft>
                <a:spcPts val="0"/>
              </a:spcAft>
              <a:buFont typeface="Arial" panose="020B0604020202020204" pitchFamily="34" charset="0"/>
              <a:buChar char="•"/>
            </a:pPr>
            <a:r>
              <a:rPr lang="en-US" sz="2000" dirty="0"/>
              <a:t>Prohibits more than 2 units on parcels subdivided through an urban lot split, including ADUs, Junior ADUs, and primary dwelling units.</a:t>
            </a:r>
          </a:p>
          <a:p>
            <a:pPr marL="0" indent="0" algn="just">
              <a:buNone/>
            </a:pPr>
            <a:r>
              <a:rPr lang="en-US" sz="2400" i="1" dirty="0"/>
              <a:t>**Adoption of a local ordinance to implement SB 9 is exempt from CEQA**</a:t>
            </a:r>
          </a:p>
          <a:p>
            <a:pPr marL="0" indent="0">
              <a:buNone/>
            </a:pPr>
            <a:endParaRPr lang="en-US" sz="2400" dirty="0"/>
          </a:p>
          <a:p>
            <a:pPr marL="0" indent="0">
              <a:buNone/>
            </a:pPr>
            <a:endParaRPr lang="en-US" sz="2400" dirty="0"/>
          </a:p>
          <a:p>
            <a:endParaRPr lang="en-US" sz="2800" b="1" dirty="0"/>
          </a:p>
        </p:txBody>
      </p:sp>
    </p:spTree>
    <p:extLst>
      <p:ext uri="{BB962C8B-B14F-4D97-AF65-F5344CB8AC3E}">
        <p14:creationId xmlns:p14="http://schemas.microsoft.com/office/powerpoint/2010/main" val="186308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31C6-6A1C-A64F-BC16-991A9F5E8971}"/>
              </a:ext>
            </a:extLst>
          </p:cNvPr>
          <p:cNvSpPr>
            <a:spLocks noGrp="1"/>
          </p:cNvSpPr>
          <p:nvPr>
            <p:ph type="title"/>
          </p:nvPr>
        </p:nvSpPr>
        <p:spPr/>
        <p:txBody>
          <a:bodyPr>
            <a:normAutofit/>
          </a:bodyPr>
          <a:lstStyle/>
          <a:p>
            <a:r>
              <a:rPr lang="en-US" sz="3200" dirty="0"/>
              <a:t>SB 10 (Wiener) Streamlining to </a:t>
            </a:r>
            <a:r>
              <a:rPr lang="en-US" sz="3200" dirty="0" err="1"/>
              <a:t>Upzone</a:t>
            </a:r>
            <a:r>
              <a:rPr lang="en-US" sz="3200" dirty="0"/>
              <a:t> for Increased Density</a:t>
            </a:r>
          </a:p>
        </p:txBody>
      </p:sp>
      <p:sp>
        <p:nvSpPr>
          <p:cNvPr id="3" name="Content Placeholder 2">
            <a:extLst>
              <a:ext uri="{FF2B5EF4-FFF2-40B4-BE49-F238E27FC236}">
                <a16:creationId xmlns:a16="http://schemas.microsoft.com/office/drawing/2014/main" id="{EA8AE19C-59D5-684F-8BC0-676F2C8FE4B9}"/>
              </a:ext>
            </a:extLst>
          </p:cNvPr>
          <p:cNvSpPr>
            <a:spLocks noGrp="1"/>
          </p:cNvSpPr>
          <p:nvPr>
            <p:ph idx="1"/>
          </p:nvPr>
        </p:nvSpPr>
        <p:spPr/>
        <p:txBody>
          <a:bodyPr>
            <a:normAutofit/>
          </a:bodyPr>
          <a:lstStyle/>
          <a:p>
            <a:pPr algn="just">
              <a:buFont typeface="Wingdings" pitchFamily="2" charset="2"/>
              <a:buChar char="v"/>
            </a:pPr>
            <a:r>
              <a:rPr lang="en-US" dirty="0"/>
              <a:t>Allows a local government to adopt an ordinance authorizing housing development projects of 10 or fewer units per parcel in transit-rich areas or urban infill sites, unless the parcel is located in a very high fire hazard severity zone or is subject to a voter-approved restriction designating open space, park, or recreational purposes.</a:t>
            </a:r>
          </a:p>
          <a:p>
            <a:pPr lvl="1" algn="just">
              <a:buFont typeface="Arial" panose="020B0604020202020204" pitchFamily="34" charset="0"/>
              <a:buChar char="•"/>
            </a:pPr>
            <a:r>
              <a:rPr lang="en-US" sz="2000" dirty="0"/>
              <a:t>Ordinances adopted pursuant to SB 10 are exempt from CEQA.</a:t>
            </a:r>
          </a:p>
          <a:p>
            <a:pPr lvl="1" algn="just">
              <a:buFont typeface="Arial" panose="020B0604020202020204" pitchFamily="34" charset="0"/>
              <a:buChar char="•"/>
            </a:pPr>
            <a:r>
              <a:rPr lang="en-US" sz="2000" dirty="0"/>
              <a:t>Individual housing development projects proposed in a zone adopted under SB 10 with more than 10 residential units are prohibited from ministerial or by right approval and are ineligible for any CEQA exemptions.</a:t>
            </a:r>
          </a:p>
          <a:p>
            <a:pPr lvl="1" algn="just">
              <a:buFont typeface="Arial" panose="020B0604020202020204" pitchFamily="34" charset="0"/>
              <a:buChar char="•"/>
            </a:pPr>
            <a:r>
              <a:rPr lang="en-US" sz="2000" dirty="0"/>
              <a:t>Voids any covenant, restriction, or condition contained in private CC&amp;Rs if it would restrict the ability to build at the density allowed by a City-adopted ordinance pursuant to this bill.</a:t>
            </a:r>
          </a:p>
          <a:p>
            <a:pPr lvl="1" algn="just">
              <a:buFont typeface="Arial" panose="020B0604020202020204" pitchFamily="34" charset="0"/>
              <a:buChar char="•"/>
            </a:pPr>
            <a:r>
              <a:rPr lang="en-US" sz="2000" dirty="0"/>
              <a:t>Sunsets after Jan 1, 2029.</a:t>
            </a:r>
          </a:p>
          <a:p>
            <a:pPr lvl="1" algn="just">
              <a:buFont typeface="Arial" panose="020B0604020202020204" pitchFamily="34" charset="0"/>
              <a:buChar char="•"/>
            </a:pPr>
            <a:endParaRPr lang="en-US" sz="2000" dirty="0"/>
          </a:p>
          <a:p>
            <a:pPr lvl="1" algn="just">
              <a:buFont typeface="Arial" panose="020B0604020202020204" pitchFamily="34" charset="0"/>
              <a:buChar char="•"/>
            </a:pPr>
            <a:endParaRPr lang="en-US" sz="2000" dirty="0"/>
          </a:p>
          <a:p>
            <a:pPr marL="201168" lvl="1" indent="0" algn="just">
              <a:buNone/>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a:buFont typeface="Wingdings" pitchFamily="2" charset="2"/>
              <a:buChar char="v"/>
            </a:pPr>
            <a:endParaRPr lang="en-US" sz="2400" dirty="0"/>
          </a:p>
          <a:p>
            <a:pPr>
              <a:buFont typeface="Wingdings" pitchFamily="2" charset="2"/>
              <a:buChar char="v"/>
            </a:pPr>
            <a:endParaRPr lang="en-US" sz="2400" dirty="0"/>
          </a:p>
          <a:p>
            <a:pPr marL="0" indent="0">
              <a:buNone/>
            </a:pPr>
            <a:endParaRPr lang="en-US" sz="2400" dirty="0"/>
          </a:p>
          <a:p>
            <a:endParaRPr lang="en-US" sz="2800" b="1" dirty="0"/>
          </a:p>
        </p:txBody>
      </p:sp>
    </p:spTree>
    <p:extLst>
      <p:ext uri="{BB962C8B-B14F-4D97-AF65-F5344CB8AC3E}">
        <p14:creationId xmlns:p14="http://schemas.microsoft.com/office/powerpoint/2010/main" val="310099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SB 478 (Wiener) Minimum FAR Standards</a:t>
            </a:r>
          </a:p>
        </p:txBody>
      </p:sp>
      <p:sp>
        <p:nvSpPr>
          <p:cNvPr id="3" name="Content Placeholder 2"/>
          <p:cNvSpPr>
            <a:spLocks noGrp="1"/>
          </p:cNvSpPr>
          <p:nvPr>
            <p:ph idx="1"/>
          </p:nvPr>
        </p:nvSpPr>
        <p:spPr/>
        <p:txBody>
          <a:bodyPr>
            <a:normAutofit/>
          </a:bodyPr>
          <a:lstStyle/>
          <a:p>
            <a:r>
              <a:rPr lang="en-US" sz="2400" dirty="0"/>
              <a:t>Prohibits a local government from requiring the following for housing development projects in multifamily and mixed-use zones:</a:t>
            </a:r>
          </a:p>
          <a:p>
            <a:pPr lvl="1"/>
            <a:r>
              <a:rPr lang="en-US" sz="2000" dirty="0"/>
              <a:t>Three to seven units, imposing an FAR standard that is less than 1.0</a:t>
            </a:r>
          </a:p>
          <a:p>
            <a:pPr lvl="1"/>
            <a:r>
              <a:rPr lang="en-US" sz="2000" dirty="0"/>
              <a:t>Eight to ten units, imposing an FAR standard that is less than 1.25</a:t>
            </a:r>
          </a:p>
          <a:p>
            <a:pPr lvl="3"/>
            <a:r>
              <a:rPr lang="en-US" sz="1600" dirty="0"/>
              <a:t>For a project consisting of three to ten units, denying a housing development project located on an existing legal parcel solely on the basis that the lot area of the proposed lot does not meet the local agency's requirements for minimum lot size.</a:t>
            </a:r>
          </a:p>
          <a:p>
            <a:pPr lvl="1"/>
            <a:r>
              <a:rPr lang="en-US" sz="2000" dirty="0"/>
              <a:t>Prohibits denial on the basis of failure to meet minimum lot size standards (existing lots only)</a:t>
            </a:r>
          </a:p>
          <a:p>
            <a:pPr lvl="1"/>
            <a:r>
              <a:rPr lang="en-US" sz="2000" dirty="0"/>
              <a:t>Adds enforcement language from AB 215 (Chiu) for chaptering purposes. </a:t>
            </a:r>
          </a:p>
          <a:p>
            <a:endParaRPr lang="en-US" sz="2400" dirty="0"/>
          </a:p>
        </p:txBody>
      </p:sp>
    </p:spTree>
    <p:extLst>
      <p:ext uri="{BB962C8B-B14F-4D97-AF65-F5344CB8AC3E}">
        <p14:creationId xmlns:p14="http://schemas.microsoft.com/office/powerpoint/2010/main" val="37197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2021 Coordinated Planning, Neighborhood Vitality and Healthy Communities </a:t>
            </a:r>
          </a:p>
        </p:txBody>
      </p:sp>
      <p:sp>
        <p:nvSpPr>
          <p:cNvPr id="6" name="Content Placeholder 5"/>
          <p:cNvSpPr>
            <a:spLocks noGrp="1"/>
          </p:cNvSpPr>
          <p:nvPr>
            <p:ph idx="1"/>
          </p:nvPr>
        </p:nvSpPr>
        <p:spPr>
          <a:xfrm>
            <a:off x="4297680" y="731520"/>
            <a:ext cx="7413308" cy="5257800"/>
          </a:xfrm>
        </p:spPr>
        <p:txBody>
          <a:bodyPr>
            <a:normAutofit fontScale="92500" lnSpcReduction="20000"/>
          </a:bodyPr>
          <a:lstStyle/>
          <a:p>
            <a:pPr marL="0" indent="0" algn="just">
              <a:buNone/>
            </a:pPr>
            <a:r>
              <a:rPr lang="de-DE" b="1" u="sng" dirty="0"/>
              <a:t>TWO YEAR BILLS </a:t>
            </a:r>
          </a:p>
          <a:p>
            <a:pPr marL="0" indent="0" algn="just">
              <a:buNone/>
            </a:pPr>
            <a:r>
              <a:rPr lang="en-US" b="1" dirty="0"/>
              <a:t>AB 897 (Mullin) </a:t>
            </a:r>
            <a:r>
              <a:rPr lang="en-US" dirty="0"/>
              <a:t>Would create new regional climate adaptation and resilience action plans.</a:t>
            </a:r>
          </a:p>
          <a:p>
            <a:pPr marL="0" indent="0" algn="just">
              <a:buNone/>
            </a:pPr>
            <a:r>
              <a:rPr lang="en-US" b="1" dirty="0"/>
              <a:t>AB 1486 (Carrillo) </a:t>
            </a:r>
            <a:r>
              <a:rPr lang="en-US" dirty="0"/>
              <a:t>Would exempt Housing Element updates and implementing actions from CEQA.</a:t>
            </a:r>
          </a:p>
          <a:p>
            <a:pPr marL="0" indent="0" algn="just">
              <a:buNone/>
            </a:pPr>
            <a:r>
              <a:rPr lang="en-US" b="1" dirty="0"/>
              <a:t>AB 1547 (Reyes) </a:t>
            </a:r>
            <a:r>
              <a:rPr lang="en-US" dirty="0"/>
              <a:t>Would set up a new process for permitting near warehouse facilities.</a:t>
            </a:r>
          </a:p>
          <a:p>
            <a:pPr marL="0" indent="0" algn="just">
              <a:buNone/>
            </a:pPr>
            <a:r>
              <a:rPr lang="en-US" b="1" dirty="0"/>
              <a:t>SB 261 (Allen) and SB 475 (Cortese) </a:t>
            </a:r>
            <a:r>
              <a:rPr lang="en-US" dirty="0"/>
              <a:t>Would make numerous changes to SB 375.</a:t>
            </a:r>
          </a:p>
          <a:p>
            <a:pPr marL="0" indent="0" algn="just">
              <a:buNone/>
            </a:pPr>
            <a:r>
              <a:rPr lang="en-US" b="1" dirty="0"/>
              <a:t>SB 499 (Leyva) </a:t>
            </a:r>
            <a:r>
              <a:rPr lang="en-US" dirty="0"/>
              <a:t>Would prohibit the land use element from designating land uses that would impact health outcomes in disadvantaged communities. </a:t>
            </a:r>
          </a:p>
          <a:p>
            <a:pPr marL="0" indent="0" algn="just">
              <a:buNone/>
            </a:pPr>
            <a:r>
              <a:rPr lang="en-US" b="1" dirty="0"/>
              <a:t>AB 585 (L. Rivas) </a:t>
            </a:r>
            <a:r>
              <a:rPr lang="en-US" dirty="0"/>
              <a:t>Would establish the Extreme Heat and Community Resilience Program to coordinate the state’s efforts to address extreme heat and the urban heat island effect.</a:t>
            </a:r>
          </a:p>
          <a:p>
            <a:pPr marL="0" indent="0" algn="just">
              <a:buNone/>
            </a:pPr>
            <a:r>
              <a:rPr lang="en-US" b="1" i="1" u="sng" cap="all" dirty="0"/>
              <a:t>Held Under Submission in Senate Appropriations Committee </a:t>
            </a:r>
          </a:p>
          <a:p>
            <a:pPr marL="0" indent="0" algn="just">
              <a:buNone/>
            </a:pPr>
            <a:r>
              <a:rPr lang="en-US" b="1" i="1" dirty="0"/>
              <a:t>SB 32 (Cortese) </a:t>
            </a:r>
            <a:r>
              <a:rPr lang="en-US" i="1" dirty="0"/>
              <a:t>Would have required local governments to identify goals and strategies to decarbonize new buildings in the General Plan, a climate action or greenhouse gas reduction plan or a building standards update. </a:t>
            </a:r>
            <a:endParaRPr lang="en-US" b="1" i="1" dirty="0"/>
          </a:p>
        </p:txBody>
      </p:sp>
      <p:sp>
        <p:nvSpPr>
          <p:cNvPr id="2" name="Text Placeholder 1"/>
          <p:cNvSpPr>
            <a:spLocks noGrp="1"/>
          </p:cNvSpPr>
          <p:nvPr>
            <p:ph type="body" sz="half" idx="2"/>
          </p:nvPr>
        </p:nvSpPr>
        <p:spPr/>
        <p:txBody>
          <a:bodyPr/>
          <a:lstStyle/>
          <a:p>
            <a:endParaRPr lang="en-US" dirty="0"/>
          </a:p>
        </p:txBody>
      </p:sp>
      <p:pic>
        <p:nvPicPr>
          <p:cNvPr id="7" name="Picture Placeholder 6"/>
          <p:cNvPicPr>
            <a:picLocks noGrp="1" noChangeAspect="1"/>
          </p:cNvPicPr>
          <p:nvPr>
            <p:ph type="pic" sz="quarter" idx="4294967295"/>
          </p:nvPr>
        </p:nvPicPr>
        <p:blipFill rotWithShape="1">
          <a:blip r:embed="rId2"/>
          <a:srcRect l="2071" t="11194" r="2216" b="19718"/>
          <a:stretch/>
        </p:blipFill>
        <p:spPr>
          <a:xfrm>
            <a:off x="481012" y="2880359"/>
            <a:ext cx="3176588" cy="3424845"/>
          </a:xfrm>
          <a:prstGeom prst="rect">
            <a:avLst/>
          </a:prstGeom>
        </p:spPr>
      </p:pic>
    </p:spTree>
    <p:extLst>
      <p:ext uri="{BB962C8B-B14F-4D97-AF65-F5344CB8AC3E}">
        <p14:creationId xmlns:p14="http://schemas.microsoft.com/office/powerpoint/2010/main" val="261144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Coordinated Planning, Neighborhood Vitality and Healthy Communities</a:t>
            </a:r>
          </a:p>
        </p:txBody>
      </p:sp>
      <p:sp>
        <p:nvSpPr>
          <p:cNvPr id="6" name="Content Placeholder 5"/>
          <p:cNvSpPr>
            <a:spLocks noGrp="1"/>
          </p:cNvSpPr>
          <p:nvPr>
            <p:ph idx="1"/>
          </p:nvPr>
        </p:nvSpPr>
        <p:spPr/>
        <p:txBody>
          <a:bodyPr>
            <a:normAutofit fontScale="92500" lnSpcReduction="10000"/>
          </a:bodyPr>
          <a:lstStyle/>
          <a:p>
            <a:r>
              <a:rPr lang="de-DE" u="sng" dirty="0">
                <a:solidFill>
                  <a:schemeClr val="accent2"/>
                </a:solidFill>
              </a:rPr>
              <a:t>BILLS SENT TO THE GOVERNOR </a:t>
            </a:r>
          </a:p>
          <a:p>
            <a:r>
              <a:rPr lang="en-US" b="1" dirty="0"/>
              <a:t>AB 1147 (Friedman) Regional Transportation Planning </a:t>
            </a:r>
            <a:r>
              <a:rPr lang="en-US" dirty="0"/>
              <a:t>Makes numerous changes to the required elements of metropolitan planning organizations' regional transportation plans to ensure effective implementation of sustainable communities strategies and alternative planning strategies. </a:t>
            </a:r>
          </a:p>
          <a:p>
            <a:pPr lvl="1"/>
            <a:r>
              <a:rPr lang="en-US" dirty="0"/>
              <a:t>Requires the Governor's Office of Planning and Research to develop a guidance document to provide best practices for establishing "15-minute communities”.</a:t>
            </a:r>
          </a:p>
          <a:p>
            <a:pPr lvl="1"/>
            <a:r>
              <a:rPr lang="en-US" dirty="0"/>
              <a:t>Requires the California Department of Transportation (Caltrans) to develop a bicycle highway pilot program.</a:t>
            </a:r>
          </a:p>
          <a:p>
            <a:r>
              <a:rPr lang="en-US" b="1" dirty="0"/>
              <a:t>SB 1 (Atkins) California Sea Level Rise Mitigation and Adaptation Act of 2021 </a:t>
            </a:r>
            <a:r>
              <a:rPr lang="en-US" dirty="0"/>
              <a:t>Creates the California Sea Level Rise State and Regional Support Collaborative at the Ocean Protection Council to help coordinate and fund state  and local efforts to prepare for sea level rise associated with climate change.</a:t>
            </a:r>
          </a:p>
          <a:p>
            <a:r>
              <a:rPr lang="en-US" b="1" dirty="0"/>
              <a:t>SB 83 (Allen) Sea Level Rise Revolving Loan Program</a:t>
            </a:r>
            <a:r>
              <a:rPr lang="en-US" dirty="0"/>
              <a:t> Requires the Ocean Protection Council to develop the Sea Level Rise Revolving Loan Program for the purposes of providing low-interest loans to local jurisdictions to purchase coastal properties identified as vulnerable coastal property.</a:t>
            </a:r>
          </a:p>
        </p:txBody>
      </p:sp>
    </p:spTree>
    <p:extLst>
      <p:ext uri="{BB962C8B-B14F-4D97-AF65-F5344CB8AC3E}">
        <p14:creationId xmlns:p14="http://schemas.microsoft.com/office/powerpoint/2010/main" val="254065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2021 Inclusion and Equity Bills</a:t>
            </a:r>
          </a:p>
        </p:txBody>
      </p:sp>
      <p:sp>
        <p:nvSpPr>
          <p:cNvPr id="6" name="Content Placeholder 5"/>
          <p:cNvSpPr>
            <a:spLocks noGrp="1"/>
          </p:cNvSpPr>
          <p:nvPr>
            <p:ph idx="1"/>
          </p:nvPr>
        </p:nvSpPr>
        <p:spPr>
          <a:xfrm>
            <a:off x="4800600" y="731520"/>
            <a:ext cx="7086600" cy="5257800"/>
          </a:xfrm>
        </p:spPr>
        <p:txBody>
          <a:bodyPr>
            <a:normAutofit fontScale="92500" lnSpcReduction="20000"/>
          </a:bodyPr>
          <a:lstStyle/>
          <a:p>
            <a:pPr marL="0" indent="0" algn="just">
              <a:buNone/>
            </a:pPr>
            <a:r>
              <a:rPr lang="en-US" sz="1900" b="1" u="sng" dirty="0"/>
              <a:t>TWO YEAR BILLS </a:t>
            </a:r>
          </a:p>
          <a:p>
            <a:pPr marL="0" indent="0" algn="just">
              <a:buNone/>
            </a:pPr>
            <a:r>
              <a:rPr lang="en-US" sz="1900" b="1" dirty="0"/>
              <a:t>AB 387 (Lee) </a:t>
            </a:r>
            <a:r>
              <a:rPr lang="en-US" sz="1900" dirty="0"/>
              <a:t>Creates the Social Housing Act would focus public resources on housing creation.</a:t>
            </a:r>
          </a:p>
          <a:p>
            <a:pPr marL="0" indent="0" algn="just">
              <a:buNone/>
            </a:pPr>
            <a:r>
              <a:rPr lang="en-US" sz="1900" b="1" dirty="0"/>
              <a:t>SCA 2 (Allen) </a:t>
            </a:r>
            <a:r>
              <a:rPr lang="en-US" sz="1900" dirty="0"/>
              <a:t>Would repeal Article 34, eliminating vote requirement to construct public lower income rental housing</a:t>
            </a:r>
          </a:p>
          <a:p>
            <a:pPr marL="201168" lvl="1" indent="0" algn="just">
              <a:buNone/>
            </a:pPr>
            <a:endParaRPr lang="en-US" sz="1900" dirty="0"/>
          </a:p>
          <a:p>
            <a:pPr marL="0" lvl="1" indent="0" algn="just">
              <a:spcBef>
                <a:spcPts val="0"/>
              </a:spcBef>
              <a:spcAft>
                <a:spcPts val="0"/>
              </a:spcAft>
              <a:buNone/>
            </a:pPr>
            <a:r>
              <a:rPr lang="en-US" sz="1900" b="1" u="sng" dirty="0">
                <a:solidFill>
                  <a:schemeClr val="accent1"/>
                </a:solidFill>
              </a:rPr>
              <a:t>BILL SENT TO THE GOVERNOR </a:t>
            </a:r>
          </a:p>
          <a:p>
            <a:pPr marL="0" lvl="1" indent="0" algn="just">
              <a:spcBef>
                <a:spcPts val="0"/>
              </a:spcBef>
              <a:spcAft>
                <a:spcPts val="0"/>
              </a:spcAft>
              <a:buNone/>
            </a:pPr>
            <a:endParaRPr lang="en-US" sz="1900" b="1" u="sng" dirty="0"/>
          </a:p>
          <a:p>
            <a:pPr marL="342900" lvl="1" indent="-342900" algn="just">
              <a:spcBef>
                <a:spcPts val="0"/>
              </a:spcBef>
              <a:spcAft>
                <a:spcPts val="0"/>
              </a:spcAft>
              <a:buFont typeface="Wingdings" pitchFamily="2" charset="2"/>
              <a:buChar char="v"/>
            </a:pPr>
            <a:r>
              <a:rPr lang="en-US" sz="1900" b="1" dirty="0"/>
              <a:t>AB 491 (Ward) Equal Access for Affordable Units </a:t>
            </a:r>
            <a:r>
              <a:rPr lang="en-US" sz="1900" dirty="0"/>
              <a:t>Requires that low-income occupants of a mixed income development have the same access to common entrances and to common areas and amenities as the occupants of market rate housing units.</a:t>
            </a:r>
          </a:p>
          <a:p>
            <a:pPr marL="342900" lvl="1" indent="-342900" algn="just">
              <a:spcBef>
                <a:spcPts val="0"/>
              </a:spcBef>
              <a:spcAft>
                <a:spcPts val="0"/>
              </a:spcAft>
              <a:buFont typeface="Wingdings" pitchFamily="2" charset="2"/>
              <a:buChar char="v"/>
            </a:pPr>
            <a:r>
              <a:rPr lang="en-US" sz="1900" b="1" dirty="0"/>
              <a:t>AB 721 (Bloom) Restrictive Covenants </a:t>
            </a:r>
            <a:r>
              <a:rPr lang="en-US" sz="1900" dirty="0"/>
              <a:t>Provides that covenants, restrictions, or private limits on the density of a property shall not be enforceable against a property owner who is developing a 100% affordable project.</a:t>
            </a:r>
          </a:p>
          <a:p>
            <a:pPr marL="342900" lvl="1" indent="-342900" algn="just">
              <a:spcBef>
                <a:spcPts val="0"/>
              </a:spcBef>
              <a:spcAft>
                <a:spcPts val="0"/>
              </a:spcAft>
              <a:buFont typeface="Wingdings" pitchFamily="2" charset="2"/>
              <a:buChar char="v"/>
            </a:pPr>
            <a:endParaRPr lang="en-US" sz="1900" dirty="0"/>
          </a:p>
          <a:p>
            <a:pPr marL="342900" lvl="1" indent="-342900" algn="just">
              <a:spcBef>
                <a:spcPts val="0"/>
              </a:spcBef>
              <a:spcAft>
                <a:spcPts val="0"/>
              </a:spcAft>
              <a:buFont typeface="Wingdings" pitchFamily="2" charset="2"/>
              <a:buChar char="v"/>
            </a:pPr>
            <a:r>
              <a:rPr lang="en-US" sz="1900" b="1" dirty="0"/>
              <a:t>AB 1466 (McCarty) Restrictive Covenants </a:t>
            </a:r>
            <a:r>
              <a:rPr lang="en-US" sz="1900" dirty="0"/>
              <a:t>Requires each county recorder’s office to establish a program to proactively identify, catalog, and redact any unlawfully discriminatory restrictive covenants in that county’s property records and authorizes the imposition, if approved by the respective county board of supervisors, of a fee to fund the program. </a:t>
            </a:r>
          </a:p>
          <a:p>
            <a:pPr marL="342900" lvl="1" indent="-342900" algn="just">
              <a:spcBef>
                <a:spcPts val="0"/>
              </a:spcBef>
              <a:spcAft>
                <a:spcPts val="0"/>
              </a:spcAft>
              <a:buFont typeface="Wingdings" pitchFamily="2" charset="2"/>
              <a:buChar char="v"/>
            </a:pPr>
            <a:endParaRPr lang="en-US" sz="1900" dirty="0"/>
          </a:p>
          <a:p>
            <a:pPr marL="342900" lvl="1" indent="-342900" algn="just">
              <a:spcBef>
                <a:spcPts val="0"/>
              </a:spcBef>
              <a:spcAft>
                <a:spcPts val="0"/>
              </a:spcAft>
              <a:buFont typeface="Wingdings" pitchFamily="2" charset="2"/>
              <a:buChar char="v"/>
            </a:pPr>
            <a:endParaRPr lang="en-US" sz="1900" dirty="0"/>
          </a:p>
          <a:p>
            <a:pPr marL="0" lvl="1" indent="0" algn="just">
              <a:spcBef>
                <a:spcPts val="0"/>
              </a:spcBef>
              <a:spcAft>
                <a:spcPts val="0"/>
              </a:spcAft>
              <a:buNone/>
            </a:pPr>
            <a:endParaRPr lang="en-US" b="1" dirty="0"/>
          </a:p>
          <a:p>
            <a:pPr lvl="1">
              <a:buFont typeface="Wingdings" panose="05000000000000000000" pitchFamily="2" charset="2"/>
              <a:buChar char="v"/>
            </a:pPr>
            <a:endParaRPr lang="en-US" dirty="0"/>
          </a:p>
        </p:txBody>
      </p:sp>
      <p:sp>
        <p:nvSpPr>
          <p:cNvPr id="2" name="Text Placeholder 1"/>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4256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b="1" dirty="0"/>
              <a:t>2021 Infrastructure, Services, and Fees Bills</a:t>
            </a:r>
          </a:p>
        </p:txBody>
      </p:sp>
      <p:sp>
        <p:nvSpPr>
          <p:cNvPr id="6" name="Content Placeholder 5"/>
          <p:cNvSpPr>
            <a:spLocks noGrp="1"/>
          </p:cNvSpPr>
          <p:nvPr>
            <p:ph idx="1"/>
          </p:nvPr>
        </p:nvSpPr>
        <p:spPr>
          <a:xfrm>
            <a:off x="4358640" y="594358"/>
            <a:ext cx="7528560" cy="5710845"/>
          </a:xfrm>
        </p:spPr>
        <p:txBody>
          <a:bodyPr>
            <a:noAutofit/>
          </a:bodyPr>
          <a:lstStyle/>
          <a:p>
            <a:pPr marL="0" indent="0">
              <a:buNone/>
            </a:pPr>
            <a:r>
              <a:rPr lang="en-US" sz="1600" b="1" u="sng" dirty="0"/>
              <a:t>TWO YEAR BILLS</a:t>
            </a:r>
          </a:p>
          <a:p>
            <a:pPr marL="0" indent="0">
              <a:buNone/>
            </a:pPr>
            <a:r>
              <a:rPr lang="en-US" sz="1600" b="1" dirty="0"/>
              <a:t>AB 678 (Grayson)/SB 695 (Ochoa-Bogh) </a:t>
            </a:r>
            <a:r>
              <a:rPr lang="en-US" sz="1600" dirty="0"/>
              <a:t>Would impose restrictions and caps on impact fees.</a:t>
            </a:r>
          </a:p>
          <a:p>
            <a:pPr marL="0" indent="0">
              <a:buNone/>
            </a:pPr>
            <a:r>
              <a:rPr lang="en-US" sz="1600" b="1" i="1" u="sng" cap="all" dirty="0"/>
              <a:t>Held Under Submission in Senate Appropriations Committee </a:t>
            </a:r>
            <a:endParaRPr lang="en-US" sz="1600" i="1" dirty="0"/>
          </a:p>
          <a:p>
            <a:pPr marL="0" indent="0">
              <a:buNone/>
            </a:pPr>
            <a:r>
              <a:rPr lang="en-US" sz="1600" b="1" i="1" dirty="0"/>
              <a:t>AB 1401 (Friedman) </a:t>
            </a:r>
            <a:r>
              <a:rPr lang="en-US" sz="1600" i="1" dirty="0"/>
              <a:t>Would prohibit local governments, in a county with a population of 600,000 or more,  from imposing or enforcing a minimum automobile parking requirement for residential, commercial and other developments if the parcel is located within one-half mile walking distance of public transit. </a:t>
            </a:r>
          </a:p>
          <a:p>
            <a:pPr lvl="1">
              <a:buFont typeface="Arial" panose="020B0604020202020204" pitchFamily="34" charset="0"/>
              <a:buChar char="•"/>
            </a:pPr>
            <a:r>
              <a:rPr lang="en-US" sz="1600" i="1" dirty="0"/>
              <a:t>Specified prohibitions for local governments with less than 600,000 was reduced to a project within a ¼ mile of public transit. </a:t>
            </a:r>
          </a:p>
          <a:p>
            <a:pPr marL="0" indent="0">
              <a:buNone/>
            </a:pPr>
            <a:r>
              <a:rPr lang="en-US" sz="1600" b="1" u="sng" dirty="0">
                <a:solidFill>
                  <a:schemeClr val="accent1"/>
                </a:solidFill>
              </a:rPr>
              <a:t>BILLS SENT TO THE GOVERNOR</a:t>
            </a:r>
          </a:p>
          <a:p>
            <a:pPr marL="0" indent="0" algn="just">
              <a:buNone/>
            </a:pPr>
            <a:r>
              <a:rPr lang="en-US" sz="1600" b="1" dirty="0"/>
              <a:t>Telecom-related Streamlining</a:t>
            </a:r>
          </a:p>
          <a:p>
            <a:pPr algn="just">
              <a:buFont typeface="Wingdings" pitchFamily="2" charset="2"/>
              <a:buChar char="v"/>
            </a:pPr>
            <a:r>
              <a:rPr lang="en-US" sz="1600" b="1" dirty="0"/>
              <a:t>AB 537 (Quirk) </a:t>
            </a:r>
            <a:r>
              <a:rPr lang="en-US" sz="1600" dirty="0"/>
              <a:t>Makes changes to existing law that requires an application for a wireless telecommunications facility to be deemed approved.</a:t>
            </a:r>
          </a:p>
          <a:p>
            <a:pPr algn="just">
              <a:buFont typeface="Wingdings" pitchFamily="2" charset="2"/>
              <a:buChar char="v"/>
            </a:pPr>
            <a:r>
              <a:rPr lang="en-US" sz="1600" b="1" dirty="0"/>
              <a:t>SB 378 (Gonzalez</a:t>
            </a:r>
            <a:r>
              <a:rPr lang="en-US" sz="1600" dirty="0"/>
              <a:t>) Requires local governments to allow fiber installers to use microtrenching for installing fiber unless the local government makes a finding that microtrenching would adversely impact public health and safety.</a:t>
            </a:r>
          </a:p>
          <a:p>
            <a:pPr>
              <a:buFont typeface="Wingdings" pitchFamily="2" charset="2"/>
              <a:buChar char="v"/>
            </a:pPr>
            <a:r>
              <a:rPr lang="en-US" sz="1600" b="1" dirty="0"/>
              <a:t>SB 556 (Dodd) </a:t>
            </a:r>
            <a:r>
              <a:rPr lang="en-US" sz="1600" dirty="0"/>
              <a:t>Establishes permitting requirements for small wireless facilities on streetlight/traffic signal poles owned by local governments.</a:t>
            </a:r>
            <a:endParaRPr lang="en-US" sz="1600" b="1" u="sng" dirty="0"/>
          </a:p>
          <a:p>
            <a:pPr marL="0" indent="0">
              <a:buNone/>
            </a:pPr>
            <a:endParaRPr lang="en-US" sz="1600" b="1" dirty="0"/>
          </a:p>
        </p:txBody>
      </p:sp>
      <p:sp>
        <p:nvSpPr>
          <p:cNvPr id="2" name="Text Placeholder 1"/>
          <p:cNvSpPr>
            <a:spLocks noGrp="1"/>
          </p:cNvSpPr>
          <p:nvPr>
            <p:ph type="body" sz="half" idx="2"/>
          </p:nvPr>
        </p:nvSpPr>
        <p:spPr/>
        <p:txBody>
          <a:bodyPr/>
          <a:lstStyle/>
          <a:p>
            <a:endParaRPr lang="en-US" dirty="0"/>
          </a:p>
        </p:txBody>
      </p:sp>
      <p:pic>
        <p:nvPicPr>
          <p:cNvPr id="1026" name="Picture 2" descr="market failures can be corrected by the government"/>
          <p:cNvPicPr>
            <a:picLocks noGrp="1" noChangeAspect="1" noChangeArrowheads="1"/>
          </p:cNvPicPr>
          <p:nvPr>
            <p:ph type="pic" sz="quarter" idx="4294967295"/>
          </p:nvPr>
        </p:nvPicPr>
        <p:blipFill rotWithShape="1">
          <a:blip r:embed="rId2">
            <a:extLst>
              <a:ext uri="{28A0092B-C50C-407E-A947-70E740481C1C}">
                <a14:useLocalDpi xmlns:a14="http://schemas.microsoft.com/office/drawing/2010/main" val="0"/>
              </a:ext>
            </a:extLst>
          </a:blip>
          <a:srcRect l="33212" r="15025"/>
          <a:stretch/>
        </p:blipFill>
        <p:spPr bwMode="auto">
          <a:xfrm>
            <a:off x="481012" y="2880359"/>
            <a:ext cx="3103016" cy="342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7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AB 602 (Grayson) Impact Fees and Nexus Studies</a:t>
            </a:r>
          </a:p>
        </p:txBody>
      </p:sp>
      <p:sp>
        <p:nvSpPr>
          <p:cNvPr id="6" name="Content Placeholder 5">
            <a:extLst>
              <a:ext uri="{FF2B5EF4-FFF2-40B4-BE49-F238E27FC236}">
                <a16:creationId xmlns:a16="http://schemas.microsoft.com/office/drawing/2014/main" id="{A8E30AF4-C84C-0F4E-82A6-6F146B3FA732}"/>
              </a:ext>
            </a:extLst>
          </p:cNvPr>
          <p:cNvSpPr>
            <a:spLocks noGrp="1"/>
          </p:cNvSpPr>
          <p:nvPr>
            <p:ph idx="1"/>
          </p:nvPr>
        </p:nvSpPr>
        <p:spPr>
          <a:xfrm>
            <a:off x="1097280" y="1845734"/>
            <a:ext cx="10378440" cy="4280746"/>
          </a:xfrm>
        </p:spPr>
        <p:txBody>
          <a:bodyPr>
            <a:noAutofit/>
          </a:bodyPr>
          <a:lstStyle/>
          <a:p>
            <a:pPr marL="0" indent="0">
              <a:buNone/>
            </a:pPr>
            <a:r>
              <a:rPr lang="en-US" sz="1600" dirty="0"/>
              <a:t>Modifies the Mitigation Fee Act to impose new requirements for preparing nexus studies and adopting fees. </a:t>
            </a:r>
            <a:endParaRPr lang="en-US" sz="1600" dirty="0">
              <a:solidFill>
                <a:srgbClr val="000000"/>
              </a:solidFill>
            </a:endParaRPr>
          </a:p>
          <a:p>
            <a:pPr>
              <a:buFont typeface="Wingdings" pitchFamily="2" charset="2"/>
              <a:buChar char="v"/>
            </a:pPr>
            <a:r>
              <a:rPr lang="en-US" sz="1600" dirty="0" err="1"/>
              <a:t>HCD</a:t>
            </a:r>
            <a:r>
              <a:rPr lang="en-US" sz="1600" dirty="0"/>
              <a:t> would be required to create an impact fee nexus study templates for jurisdictions to use, which would include methods of calculating the feasibility of developing housing under the proposed fee. </a:t>
            </a:r>
          </a:p>
          <a:p>
            <a:pPr>
              <a:buFont typeface="Wingdings" pitchFamily="2" charset="2"/>
              <a:buChar char="v"/>
            </a:pPr>
            <a:r>
              <a:rPr lang="en-US" sz="1600" dirty="0"/>
              <a:t>Beginning on January 1, 2022, any nexus study for a new or revised impact fee must: </a:t>
            </a:r>
          </a:p>
          <a:p>
            <a:pPr lvl="1">
              <a:buFont typeface="Arial" panose="020B0604020202020204" pitchFamily="34" charset="0"/>
              <a:buChar char="•"/>
            </a:pPr>
            <a:r>
              <a:rPr lang="en-US" sz="1600" dirty="0"/>
              <a:t>Identify the proposed level of service for each public facility and an explanation of why the level of service is appropriate.</a:t>
            </a:r>
          </a:p>
          <a:p>
            <a:pPr lvl="1">
              <a:buFont typeface="Arial" panose="020B0604020202020204" pitchFamily="34" charset="0"/>
              <a:buChar char="•"/>
            </a:pPr>
            <a:r>
              <a:rPr lang="en-US" sz="1600" dirty="0"/>
              <a:t>Review existing fees that were collected and how they were used.</a:t>
            </a:r>
          </a:p>
          <a:p>
            <a:pPr algn="just">
              <a:buFont typeface="Wingdings" panose="05000000000000000000" pitchFamily="2" charset="2"/>
              <a:buChar char="v"/>
            </a:pPr>
            <a:r>
              <a:rPr lang="en-US" sz="1600" dirty="0"/>
              <a:t>Calculate impacts of housing development projects based on square footage of the units or make findings that an alternative calculation is more appropriate to establish a reasonable relationship between the project and the need for public facilities.</a:t>
            </a:r>
          </a:p>
          <a:p>
            <a:pPr algn="just">
              <a:buFont typeface="Wingdings" panose="05000000000000000000" pitchFamily="2" charset="2"/>
              <a:buChar char="v"/>
            </a:pPr>
            <a:r>
              <a:rPr lang="en-US" sz="1600" dirty="0"/>
              <a:t>Include the adoption of a Capital Improvement Plan for large jurisdictions. </a:t>
            </a:r>
          </a:p>
          <a:p>
            <a:pPr algn="just">
              <a:buFont typeface="Wingdings" panose="05000000000000000000" pitchFamily="2" charset="2"/>
              <a:buChar char="v"/>
            </a:pPr>
            <a:r>
              <a:rPr lang="en-US" sz="1600" dirty="0"/>
              <a:t>Be adopted at a public hearing after at least 30 days’ notice.</a:t>
            </a:r>
          </a:p>
          <a:p>
            <a:pPr algn="just">
              <a:buFont typeface="Wingdings" panose="05000000000000000000" pitchFamily="2" charset="2"/>
              <a:buChar char="v"/>
            </a:pPr>
            <a:r>
              <a:rPr lang="en-US" sz="1600" dirty="0"/>
              <a:t>Be updated at least every 8 years.</a:t>
            </a:r>
          </a:p>
          <a:p>
            <a:pPr marL="0" indent="0" algn="just">
              <a:buNone/>
            </a:pPr>
            <a:br>
              <a:rPr lang="en-US" sz="1400" dirty="0"/>
            </a:br>
            <a:endParaRPr lang="en-US" sz="1400" dirty="0"/>
          </a:p>
        </p:txBody>
      </p:sp>
    </p:spTree>
    <p:extLst>
      <p:ext uri="{BB962C8B-B14F-4D97-AF65-F5344CB8AC3E}">
        <p14:creationId xmlns:p14="http://schemas.microsoft.com/office/powerpoint/2010/main" val="276283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2021 CEQA Bills</a:t>
            </a:r>
          </a:p>
        </p:txBody>
      </p:sp>
      <p:sp>
        <p:nvSpPr>
          <p:cNvPr id="7" name="Content Placeholder 6"/>
          <p:cNvSpPr>
            <a:spLocks noGrp="1"/>
          </p:cNvSpPr>
          <p:nvPr>
            <p:ph idx="1"/>
          </p:nvPr>
        </p:nvSpPr>
        <p:spPr>
          <a:xfrm>
            <a:off x="4663440" y="800100"/>
            <a:ext cx="7071360" cy="5257800"/>
          </a:xfrm>
        </p:spPr>
        <p:txBody>
          <a:bodyPr>
            <a:noAutofit/>
          </a:bodyPr>
          <a:lstStyle/>
          <a:p>
            <a:pPr marL="0" indent="0" algn="just">
              <a:buNone/>
            </a:pPr>
            <a:r>
              <a:rPr lang="en-US" sz="1400" b="1" u="sng" dirty="0">
                <a:latin typeface="Calibri" panose="020F0502020204030204" pitchFamily="34" charset="0"/>
                <a:cs typeface="Calibri" panose="020F0502020204030204" pitchFamily="34" charset="0"/>
              </a:rPr>
              <a:t>TWO-YEAR BILLS </a:t>
            </a:r>
          </a:p>
          <a:p>
            <a:pPr marL="0" indent="0" algn="just">
              <a:buNone/>
            </a:pPr>
            <a:r>
              <a:rPr lang="en-US" sz="1400" b="1" dirty="0">
                <a:latin typeface="Calibri" panose="020F0502020204030204" pitchFamily="34" charset="0"/>
                <a:cs typeface="Calibri" panose="020F0502020204030204" pitchFamily="34" charset="0"/>
              </a:rPr>
              <a:t>AB 621 (Rivas) </a:t>
            </a:r>
            <a:r>
              <a:rPr lang="en-US" sz="1400" dirty="0">
                <a:latin typeface="Calibri" panose="020F0502020204030204" pitchFamily="34" charset="0"/>
                <a:cs typeface="Calibri" panose="020F0502020204030204" pitchFamily="34" charset="0"/>
              </a:rPr>
              <a:t>Would provide streamlining for hospitals. </a:t>
            </a:r>
          </a:p>
          <a:p>
            <a:pPr marL="0" indent="0" algn="just">
              <a:buNone/>
            </a:pPr>
            <a:r>
              <a:rPr lang="en-US" sz="1400" b="1" dirty="0">
                <a:latin typeface="Calibri" panose="020F0502020204030204" pitchFamily="34" charset="0"/>
                <a:cs typeface="Calibri" panose="020F0502020204030204" pitchFamily="34" charset="0"/>
              </a:rPr>
              <a:t>AB 1277 (Rubio) </a:t>
            </a:r>
            <a:r>
              <a:rPr lang="en-US" sz="1400" dirty="0">
                <a:latin typeface="Calibri" panose="020F0502020204030204" pitchFamily="34" charset="0"/>
                <a:cs typeface="Calibri" panose="020F0502020204030204" pitchFamily="34" charset="0"/>
              </a:rPr>
              <a:t>Would provide streamlining to affordable student housing. </a:t>
            </a:r>
          </a:p>
          <a:p>
            <a:pPr marL="0" indent="0" algn="just">
              <a:buNone/>
            </a:pPr>
            <a:r>
              <a:rPr lang="en-US" sz="1400" b="1" dirty="0">
                <a:latin typeface="Calibri" panose="020F0502020204030204" pitchFamily="34" charset="0"/>
                <a:cs typeface="Calibri" panose="020F0502020204030204" pitchFamily="34" charset="0"/>
              </a:rPr>
              <a:t>SB 37 (Cortese) </a:t>
            </a:r>
            <a:r>
              <a:rPr lang="en-US" sz="1400" dirty="0">
                <a:latin typeface="Calibri" panose="020F0502020204030204" pitchFamily="34" charset="0"/>
                <a:cs typeface="Calibri" panose="020F0502020204030204" pitchFamily="34" charset="0"/>
              </a:rPr>
              <a:t>Would update the list of hazardous waste sites/ hazardous substances sites and prohibit a project from using the "common sense" exemption for a project at any site on the Cortese List, except for projects that meet specified conditions.</a:t>
            </a:r>
          </a:p>
          <a:p>
            <a:pPr marL="0" indent="0" algn="just">
              <a:buNone/>
            </a:pPr>
            <a:r>
              <a:rPr lang="en-US" sz="1400" b="1" dirty="0">
                <a:solidFill>
                  <a:srgbClr val="404040"/>
                </a:solidFill>
                <a:latin typeface="Calibri" panose="020F0502020204030204" pitchFamily="34" charset="0"/>
                <a:cs typeface="Calibri" panose="020F0502020204030204" pitchFamily="34" charset="0"/>
              </a:rPr>
              <a:t>SB 412  (Ochoa-Bogh) </a:t>
            </a:r>
            <a:r>
              <a:rPr lang="en-US" sz="1400" dirty="0">
                <a:solidFill>
                  <a:srgbClr val="404040"/>
                </a:solidFill>
                <a:latin typeface="Calibri" panose="020F0502020204030204" pitchFamily="34" charset="0"/>
                <a:cs typeface="Calibri" panose="020F0502020204030204" pitchFamily="34" charset="0"/>
              </a:rPr>
              <a:t>Would expand the definition of “emergency” to include CEQA exemption for mitigating fire threats.</a:t>
            </a:r>
            <a:endParaRPr lang="en-US" sz="1400" dirty="0">
              <a:latin typeface="Calibri" panose="020F0502020204030204" pitchFamily="34" charset="0"/>
              <a:cs typeface="Calibri" panose="020F0502020204030204" pitchFamily="34" charset="0"/>
            </a:endParaRPr>
          </a:p>
          <a:p>
            <a:pPr marL="0" indent="0" algn="just">
              <a:buNone/>
            </a:pPr>
            <a:r>
              <a:rPr lang="en-US" sz="1400" b="1" u="sng" dirty="0">
                <a:solidFill>
                  <a:schemeClr val="accent1"/>
                </a:solidFill>
                <a:latin typeface="Calibri" panose="020F0502020204030204" pitchFamily="34" charset="0"/>
                <a:cs typeface="Calibri" panose="020F0502020204030204" pitchFamily="34" charset="0"/>
              </a:rPr>
              <a:t>BILLS SENT TO THE GOVERNOR </a:t>
            </a:r>
            <a:endParaRPr lang="en-US" sz="1400" dirty="0">
              <a:solidFill>
                <a:schemeClr val="accent1"/>
              </a:solidFill>
              <a:latin typeface="Calibri" panose="020F0502020204030204" pitchFamily="34" charset="0"/>
              <a:cs typeface="Calibri" panose="020F0502020204030204" pitchFamily="34" charset="0"/>
            </a:endParaRPr>
          </a:p>
          <a:p>
            <a:pPr algn="just">
              <a:buFont typeface="Wingdings" pitchFamily="2" charset="2"/>
              <a:buChar char="v"/>
            </a:pPr>
            <a:r>
              <a:rPr lang="en-US" sz="1400" b="1" dirty="0">
                <a:latin typeface="Calibri" panose="020F0502020204030204" pitchFamily="34" charset="0"/>
                <a:cs typeface="Calibri" panose="020F0502020204030204" pitchFamily="34" charset="0"/>
              </a:rPr>
              <a:t>AB 819 (Levine)  Online CEQA Noticing </a:t>
            </a:r>
            <a:r>
              <a:rPr lang="en-US" sz="1400" dirty="0">
                <a:latin typeface="Calibri" panose="020F0502020204030204" pitchFamily="34" charset="0"/>
                <a:cs typeface="Calibri" panose="020F0502020204030204" pitchFamily="34" charset="0"/>
              </a:rPr>
              <a:t> Requires CEQA notices and environmental review documents to be filed electronically and posted online.</a:t>
            </a:r>
          </a:p>
          <a:p>
            <a:pPr marL="0" indent="0" algn="just">
              <a:buNone/>
            </a:pPr>
            <a:r>
              <a:rPr lang="en-US" sz="1400" b="1" dirty="0">
                <a:solidFill>
                  <a:srgbClr val="FF0000"/>
                </a:solidFill>
                <a:latin typeface="Calibri" panose="020F0502020204030204" pitchFamily="34" charset="0"/>
                <a:cs typeface="Calibri" panose="020F0502020204030204" pitchFamily="34" charset="0"/>
              </a:rPr>
              <a:t>    Signed by the Governor </a:t>
            </a:r>
            <a:endParaRPr lang="en-US" sz="1400" dirty="0">
              <a:solidFill>
                <a:srgbClr val="FF0000"/>
              </a:solidFill>
              <a:latin typeface="Calibri" panose="020F0502020204030204" pitchFamily="34" charset="0"/>
              <a:cs typeface="Calibri" panose="020F0502020204030204" pitchFamily="34" charset="0"/>
            </a:endParaRPr>
          </a:p>
          <a:p>
            <a:pPr algn="just">
              <a:buFont typeface="Wingdings" pitchFamily="2" charset="2"/>
              <a:buChar char="v"/>
            </a:pPr>
            <a:r>
              <a:rPr lang="en-US" sz="1400" b="1" dirty="0">
                <a:latin typeface="Calibri" panose="020F0502020204030204" pitchFamily="34" charset="0"/>
                <a:cs typeface="Calibri" panose="020F0502020204030204" pitchFamily="34" charset="0"/>
              </a:rPr>
              <a:t>SB 7 (Atkins) Expansion of Leadership Act Projects  </a:t>
            </a:r>
            <a:r>
              <a:rPr lang="en-US" sz="1400" dirty="0">
                <a:latin typeface="Calibri" panose="020F0502020204030204" pitchFamily="34" charset="0"/>
                <a:cs typeface="Calibri" panose="020F0502020204030204" pitchFamily="34" charset="0"/>
              </a:rPr>
              <a:t>Re-establishes the expedited CEQA administrative and judicial review procedures in the Jobs and Economic Improvement Through Environmental Leadership Act for environmental leadership development projects for four years.  Additionally, this bill expands the Leadership Act to include smaller housing projects. </a:t>
            </a:r>
          </a:p>
          <a:p>
            <a:pPr marL="201168" lvl="1" indent="0" algn="just">
              <a:buNone/>
            </a:pPr>
            <a:endParaRPr lang="en-US" sz="1400" b="1" dirty="0">
              <a:solidFill>
                <a:srgbClr val="FF0000"/>
              </a:solidFill>
              <a:latin typeface="Calibri" panose="020F0502020204030204" pitchFamily="34" charset="0"/>
              <a:cs typeface="Calibri" panose="020F0502020204030204" pitchFamily="34" charset="0"/>
            </a:endParaRPr>
          </a:p>
          <a:p>
            <a:pPr marL="201168" lvl="1" indent="0" algn="just">
              <a:buNone/>
            </a:pPr>
            <a:r>
              <a:rPr lang="en-US" sz="1400" b="1" dirty="0">
                <a:solidFill>
                  <a:srgbClr val="FF0000"/>
                </a:solidFill>
                <a:latin typeface="Calibri" panose="020F0502020204030204" pitchFamily="34" charset="0"/>
                <a:cs typeface="Calibri" panose="020F0502020204030204" pitchFamily="34" charset="0"/>
              </a:rPr>
              <a:t>Signed by the Governor </a:t>
            </a:r>
          </a:p>
        </p:txBody>
      </p:sp>
      <p:sp>
        <p:nvSpPr>
          <p:cNvPr id="2" name="Text Placeholder 1"/>
          <p:cNvSpPr>
            <a:spLocks noGrp="1"/>
          </p:cNvSpPr>
          <p:nvPr>
            <p:ph type="body" sz="half" idx="2"/>
          </p:nvPr>
        </p:nvSpPr>
        <p:spPr/>
        <p:txBody>
          <a:bodyPr/>
          <a:lstStyle/>
          <a:p>
            <a:endParaRPr lang="en-US" dirty="0"/>
          </a:p>
        </p:txBody>
      </p:sp>
      <p:pic>
        <p:nvPicPr>
          <p:cNvPr id="6" name="Picture 2" descr="http://rtpscs.scag.ca.gov/Style%20Library/images/scag/2012fPEIR.jpg"/>
          <p:cNvPicPr>
            <a:picLocks noGrp="1" noChangeAspect="1" noChangeArrowheads="1"/>
          </p:cNvPicPr>
          <p:nvPr>
            <p:ph type="pic" sz="quarter" idx="4294967295"/>
          </p:nvPr>
        </p:nvPicPr>
        <p:blipFill rotWithShape="1">
          <a:blip r:embed="rId3">
            <a:extLst>
              <a:ext uri="{28A0092B-C50C-407E-A947-70E740481C1C}">
                <a14:useLocalDpi xmlns:a14="http://schemas.microsoft.com/office/drawing/2010/main" val="0"/>
              </a:ext>
            </a:extLst>
          </a:blip>
          <a:srcRect l="1985" t="32628" r="6875"/>
          <a:stretch/>
        </p:blipFill>
        <p:spPr bwMode="auto">
          <a:xfrm>
            <a:off x="457199" y="2880359"/>
            <a:ext cx="3137339" cy="3479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22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Panelists</a:t>
            </a:r>
          </a:p>
        </p:txBody>
      </p:sp>
      <p:sp>
        <p:nvSpPr>
          <p:cNvPr id="4" name="Text Placeholder 3"/>
          <p:cNvSpPr>
            <a:spLocks noGrp="1"/>
          </p:cNvSpPr>
          <p:nvPr>
            <p:ph type="body" sz="half" idx="2"/>
          </p:nvPr>
        </p:nvSpPr>
        <p:spPr/>
        <p:txBody>
          <a:bodyPr>
            <a:normAutofit/>
          </a:bodyPr>
          <a:lstStyle/>
          <a:p>
            <a:endParaRPr lang="en-US" dirty="0"/>
          </a:p>
        </p:txBody>
      </p:sp>
      <p:sp>
        <p:nvSpPr>
          <p:cNvPr id="6" name="Content Placeholder 5"/>
          <p:cNvSpPr>
            <a:spLocks noGrp="1"/>
          </p:cNvSpPr>
          <p:nvPr>
            <p:ph idx="1"/>
          </p:nvPr>
        </p:nvSpPr>
        <p:spPr>
          <a:xfrm>
            <a:off x="6736080" y="804672"/>
            <a:ext cx="4815840" cy="6053328"/>
          </a:xfrm>
        </p:spPr>
        <p:txBody>
          <a:bodyPr>
            <a:normAutofit/>
          </a:bodyPr>
          <a:lstStyle/>
          <a:p>
            <a:pPr marL="0" indent="0">
              <a:lnSpc>
                <a:spcPct val="90000"/>
              </a:lnSpc>
              <a:buNone/>
            </a:pPr>
            <a:endParaRPr lang="en-US" b="1" dirty="0">
              <a:latin typeface="Calibri" panose="020F0502020204030204" pitchFamily="34" charset="0"/>
              <a:cs typeface="Calibri" panose="020F0502020204030204" pitchFamily="34" charset="0"/>
            </a:endParaRPr>
          </a:p>
          <a:p>
            <a:pPr marL="0" indent="0">
              <a:lnSpc>
                <a:spcPct val="90000"/>
              </a:lnSpc>
              <a:buNone/>
            </a:pPr>
            <a:endParaRPr lang="en-US" b="1" dirty="0">
              <a:latin typeface="Calibri" panose="020F0502020204030204" pitchFamily="34" charset="0"/>
              <a:cs typeface="Calibri" panose="020F0502020204030204" pitchFamily="34" charset="0"/>
            </a:endParaRPr>
          </a:p>
          <a:p>
            <a:pPr marL="0" indent="0">
              <a:lnSpc>
                <a:spcPct val="90000"/>
              </a:lnSpc>
              <a:buNone/>
            </a:pPr>
            <a:r>
              <a:rPr lang="en-US" b="1" dirty="0">
                <a:latin typeface="Calibri" panose="020F0502020204030204" pitchFamily="34" charset="0"/>
                <a:cs typeface="Calibri" panose="020F0502020204030204" pitchFamily="34" charset="0"/>
              </a:rPr>
              <a:t>Eric S. Phillips </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Partner, Burke, Williams, &amp; Sorensen. LLP</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APA California VP of Policy and Legislation</a:t>
            </a:r>
          </a:p>
          <a:p>
            <a:pPr marL="0" indent="0">
              <a:lnSpc>
                <a:spcPct val="90000"/>
              </a:lnSpc>
              <a:buNone/>
            </a:pP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pPr marL="0" indent="0">
              <a:lnSpc>
                <a:spcPct val="90000"/>
              </a:lnSpc>
              <a:buNone/>
            </a:pP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pPr marL="0" indent="0">
              <a:lnSpc>
                <a:spcPct val="90000"/>
              </a:lnSpc>
              <a:buNone/>
            </a:pPr>
            <a:r>
              <a:rPr lang="en-US" b="1" dirty="0">
                <a:solidFill>
                  <a:schemeClr val="tx1">
                    <a:lumMod val="85000"/>
                    <a:lumOff val="15000"/>
                  </a:schemeClr>
                </a:solidFill>
                <a:latin typeface="Calibri" panose="020F0502020204030204" pitchFamily="34" charset="0"/>
                <a:cs typeface="Calibri" panose="020F0502020204030204" pitchFamily="34" charset="0"/>
              </a:rPr>
              <a:t>Lauren De Valencia</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Stefan/George Associates</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APA California Lobbyist</a:t>
            </a:r>
          </a:p>
          <a:p>
            <a:pPr marL="0" indent="0">
              <a:buNone/>
            </a:pPr>
            <a:endParaRPr lang="en-US" dirty="0"/>
          </a:p>
          <a:p>
            <a:pPr marL="0" indent="0">
              <a:buNone/>
            </a:pPr>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68799" y="1580602"/>
            <a:ext cx="1968137" cy="1968137"/>
          </a:xfrm>
          <a:prstGeom prst="rect">
            <a:avLst/>
          </a:prstGeom>
        </p:spPr>
      </p:pic>
      <p:pic>
        <p:nvPicPr>
          <p:cNvPr id="2052" name="Picture 4" descr="https://i2.wp.com/www.apacalifornia.org/wp-content/uploads/2018/12/DeValenciaL_eleakis206359-047.jpg?resize=150%2C15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799" y="3944982"/>
            <a:ext cx="1968137" cy="1968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apacalifornia.org/wp-content/themes/calapa/library/images/logo@2x.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b="30079"/>
          <a:stretch/>
        </p:blipFill>
        <p:spPr bwMode="auto">
          <a:xfrm>
            <a:off x="173237" y="772866"/>
            <a:ext cx="4008619" cy="96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5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2021 Hazard Mitigation Bills</a:t>
            </a:r>
          </a:p>
        </p:txBody>
      </p:sp>
      <p:sp>
        <p:nvSpPr>
          <p:cNvPr id="6" name="Content Placeholder 5">
            <a:extLst>
              <a:ext uri="{FF2B5EF4-FFF2-40B4-BE49-F238E27FC236}">
                <a16:creationId xmlns:a16="http://schemas.microsoft.com/office/drawing/2014/main" id="{A8E30AF4-C84C-0F4E-82A6-6F146B3FA732}"/>
              </a:ext>
            </a:extLst>
          </p:cNvPr>
          <p:cNvSpPr>
            <a:spLocks noGrp="1"/>
          </p:cNvSpPr>
          <p:nvPr>
            <p:ph idx="1"/>
          </p:nvPr>
        </p:nvSpPr>
        <p:spPr>
          <a:xfrm>
            <a:off x="4800600" y="899160"/>
            <a:ext cx="6720840" cy="5273040"/>
          </a:xfrm>
        </p:spPr>
        <p:txBody>
          <a:bodyPr>
            <a:normAutofit/>
          </a:bodyPr>
          <a:lstStyle/>
          <a:p>
            <a:pPr marL="0" indent="0" algn="just">
              <a:buNone/>
            </a:pPr>
            <a:r>
              <a:rPr lang="en-US" sz="1600" b="1" u="sng" dirty="0"/>
              <a:t>TWO YEAR BILLS</a:t>
            </a:r>
          </a:p>
          <a:p>
            <a:pPr marL="0" indent="0" algn="just">
              <a:buNone/>
            </a:pPr>
            <a:r>
              <a:rPr lang="en-US" sz="1600" b="1" dirty="0"/>
              <a:t>AB 800 (Gabriel) </a:t>
            </a:r>
            <a:r>
              <a:rPr lang="en-US" sz="1600" dirty="0"/>
              <a:t>– Expands requirements for the Dept. of Forestry to identify areas of the state as moderate and high fire hazard severity zones and coordinate safety element updates.</a:t>
            </a:r>
          </a:p>
          <a:p>
            <a:pPr marL="0" indent="0" algn="just">
              <a:buNone/>
            </a:pPr>
            <a:r>
              <a:rPr lang="en-US" sz="1600" b="1" dirty="0"/>
              <a:t>AB 1295 (Muratsuchi)/SB 55 (Stern) </a:t>
            </a:r>
            <a:r>
              <a:rPr lang="en-US" sz="1600" dirty="0"/>
              <a:t>Would prohibit developments in VHFHSZs.</a:t>
            </a:r>
          </a:p>
          <a:p>
            <a:pPr marL="0" indent="0" algn="just">
              <a:buNone/>
            </a:pPr>
            <a:r>
              <a:rPr lang="en-US" sz="1600" b="1" dirty="0"/>
              <a:t>AB 1500 (E. Garcia) /SB 45 (Portantino) </a:t>
            </a:r>
            <a:r>
              <a:rPr lang="en-US" sz="1600" dirty="0"/>
              <a:t>– Would enact the Safe Drinking Water, Wildfire Prevention, Drought Preparation, Flood Protection, Extreme Heat Mitigation, and Workforce Development Act of 2022 (Act), places a general obligation bond before voters in the 2022 general election ballot.</a:t>
            </a:r>
          </a:p>
          <a:p>
            <a:pPr marL="0" indent="0" algn="just">
              <a:buNone/>
            </a:pPr>
            <a:r>
              <a:rPr lang="en-US" sz="1600" b="1" dirty="0"/>
              <a:t>SB 12 (McGuire) </a:t>
            </a:r>
            <a:r>
              <a:rPr lang="en-US" sz="1600" dirty="0"/>
              <a:t>Would establish certain fire hazard planning responsibilities on local governments and requires cities and counties to make specified findings on fire standards prior to permitting development in VHFHSZs. </a:t>
            </a:r>
          </a:p>
          <a:p>
            <a:pPr lvl="1" algn="just">
              <a:buFont typeface="Arial" panose="020B0604020202020204" pitchFamily="34" charset="0"/>
              <a:buChar char="•"/>
            </a:pPr>
            <a:r>
              <a:rPr lang="en-US" sz="1600" dirty="0"/>
              <a:t>Reintroduced from last session – SB 182 (Jackson), which was vetoed by the Governor in 2020. </a:t>
            </a:r>
          </a:p>
          <a:p>
            <a:pPr>
              <a:buFont typeface="Wingdings" panose="05000000000000000000" pitchFamily="2" charset="2"/>
              <a:buChar char="v"/>
            </a:pPr>
            <a:endParaRPr lang="en-US" dirty="0"/>
          </a:p>
        </p:txBody>
      </p:sp>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7374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B86A-3188-E449-BBD7-3A2CC62394AF}"/>
              </a:ext>
            </a:extLst>
          </p:cNvPr>
          <p:cNvSpPr>
            <a:spLocks noGrp="1"/>
          </p:cNvSpPr>
          <p:nvPr>
            <p:ph type="title"/>
          </p:nvPr>
        </p:nvSpPr>
        <p:spPr/>
        <p:txBody>
          <a:bodyPr/>
          <a:lstStyle/>
          <a:p>
            <a:r>
              <a:rPr lang="en-US" dirty="0"/>
              <a:t>2021 Hazard Mitigation Bills – Cont.  </a:t>
            </a:r>
          </a:p>
        </p:txBody>
      </p:sp>
      <p:sp>
        <p:nvSpPr>
          <p:cNvPr id="5" name="Content Placeholder 5">
            <a:extLst>
              <a:ext uri="{FF2B5EF4-FFF2-40B4-BE49-F238E27FC236}">
                <a16:creationId xmlns:a16="http://schemas.microsoft.com/office/drawing/2014/main" id="{42B38816-ED42-7C4A-A88D-8CAF657DBD61}"/>
              </a:ext>
            </a:extLst>
          </p:cNvPr>
          <p:cNvSpPr>
            <a:spLocks noGrp="1"/>
          </p:cNvSpPr>
          <p:nvPr>
            <p:ph idx="1"/>
          </p:nvPr>
        </p:nvSpPr>
        <p:spPr>
          <a:xfrm>
            <a:off x="1097280" y="1845734"/>
            <a:ext cx="10332720" cy="4023360"/>
          </a:xfrm>
        </p:spPr>
        <p:txBody>
          <a:bodyPr>
            <a:normAutofit fontScale="92500" lnSpcReduction="10000"/>
          </a:bodyPr>
          <a:lstStyle/>
          <a:p>
            <a:pPr marL="0" indent="0" algn="just">
              <a:buNone/>
            </a:pPr>
            <a:r>
              <a:rPr lang="en-US" sz="1800" b="1" u="sng" dirty="0">
                <a:solidFill>
                  <a:schemeClr val="accent1"/>
                </a:solidFill>
              </a:rPr>
              <a:t>BILLS SENT TO THE GOVERNOR</a:t>
            </a:r>
          </a:p>
          <a:p>
            <a:pPr algn="just">
              <a:buFont typeface="Wingdings" panose="05000000000000000000" pitchFamily="2" charset="2"/>
              <a:buChar char="v"/>
            </a:pPr>
            <a:r>
              <a:rPr lang="en-US" sz="1800" b="1" dirty="0"/>
              <a:t>AB 9 (Wood) Wildfire Mitigation </a:t>
            </a:r>
            <a:r>
              <a:rPr lang="en-US" sz="1800" dirty="0"/>
              <a:t>Establishes the Regional Forest and Fire Capacity Program in the Department of Conservation to build local and regional capacity and implement strategies and projects that create fire adapted communities.</a:t>
            </a:r>
            <a:endParaRPr lang="en-US" sz="1800" b="1" dirty="0"/>
          </a:p>
          <a:p>
            <a:pPr algn="just">
              <a:buFont typeface="Wingdings" panose="05000000000000000000" pitchFamily="2" charset="2"/>
              <a:buChar char="v"/>
            </a:pPr>
            <a:r>
              <a:rPr lang="en-US" sz="1800" b="1" dirty="0"/>
              <a:t>AB 642 (Friedman) Prescribed Burns </a:t>
            </a:r>
            <a:r>
              <a:rPr lang="en-US" sz="1800" dirty="0"/>
              <a:t>Provides various changes to support cultural and prescribed fire, including the creation of a Cultural Burning Liaison at the Department of Forestry and Fire Protection and requires a proposal for creating a prescribed fire training center in California.</a:t>
            </a:r>
          </a:p>
          <a:p>
            <a:pPr algn="just">
              <a:buFont typeface="Wingdings" panose="05000000000000000000" pitchFamily="2" charset="2"/>
              <a:buChar char="v"/>
            </a:pPr>
            <a:r>
              <a:rPr lang="en-US" sz="1800" b="1" dirty="0"/>
              <a:t>SB 63 (Stern) Vegetation Management and Standards </a:t>
            </a:r>
            <a:r>
              <a:rPr lang="en-US" sz="1800" dirty="0"/>
              <a:t>Expands fire prevention and protection efforts, including among other things, improved vegetation management, updated standards for homes in VHFHSZs and consideration for these same standards in moderate fire risk areas.</a:t>
            </a:r>
          </a:p>
          <a:p>
            <a:pPr algn="just">
              <a:buFont typeface="Wingdings" panose="05000000000000000000" pitchFamily="2" charset="2"/>
              <a:buChar char="v"/>
            </a:pPr>
            <a:r>
              <a:rPr lang="en-US" sz="1800" b="1" dirty="0"/>
              <a:t>SB 456 (Laird) Wildfire Task Force Reporting </a:t>
            </a:r>
            <a:r>
              <a:rPr lang="en-US" sz="1800" dirty="0"/>
              <a:t>Requires the implementation and regular updating of the Wildfire and Forest Resilience Task Force’s recently-released “California’s Wildfire and Forest Resilience Action Plan”, the alignment of the Action Plan’s goals and key actions within the state’s climate adaptation and resiliency framework and annual reporting of progress. </a:t>
            </a:r>
          </a:p>
        </p:txBody>
      </p:sp>
    </p:spTree>
    <p:extLst>
      <p:ext uri="{BB962C8B-B14F-4D97-AF65-F5344CB8AC3E}">
        <p14:creationId xmlns:p14="http://schemas.microsoft.com/office/powerpoint/2010/main" val="101376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8E5B-DD59-5C4C-B434-C79F3D0B8AD2}"/>
              </a:ext>
            </a:extLst>
          </p:cNvPr>
          <p:cNvSpPr>
            <a:spLocks noGrp="1"/>
          </p:cNvSpPr>
          <p:nvPr>
            <p:ph type="title"/>
          </p:nvPr>
        </p:nvSpPr>
        <p:spPr>
          <a:xfrm>
            <a:off x="1097280" y="286603"/>
            <a:ext cx="10058400" cy="1450757"/>
          </a:xfrm>
        </p:spPr>
        <p:txBody>
          <a:bodyPr>
            <a:normAutofit/>
          </a:bodyPr>
          <a:lstStyle/>
          <a:p>
            <a:r>
              <a:rPr lang="en-US" dirty="0"/>
              <a:t>Join the Legislative Review Team </a:t>
            </a:r>
          </a:p>
        </p:txBody>
      </p:sp>
      <p:graphicFrame>
        <p:nvGraphicFramePr>
          <p:cNvPr id="7" name="Content Placeholder 2">
            <a:extLst>
              <a:ext uri="{FF2B5EF4-FFF2-40B4-BE49-F238E27FC236}">
                <a16:creationId xmlns:a16="http://schemas.microsoft.com/office/drawing/2014/main" id="{7E99CDDD-5743-4416-88C0-CEEBB8431BD8}"/>
              </a:ext>
            </a:extLst>
          </p:cNvPr>
          <p:cNvGraphicFramePr>
            <a:graphicFrameLocks noGrp="1"/>
          </p:cNvGraphicFramePr>
          <p:nvPr>
            <p:ph idx="1"/>
            <p:extLst>
              <p:ext uri="{D42A27DB-BD31-4B8C-83A1-F6EECF244321}">
                <p14:modId xmlns:p14="http://schemas.microsoft.com/office/powerpoint/2010/main" val="288942715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21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D3FF-B879-B548-AB16-B5DEDADB15BC}"/>
              </a:ext>
            </a:extLst>
          </p:cNvPr>
          <p:cNvSpPr>
            <a:spLocks noGrp="1"/>
          </p:cNvSpPr>
          <p:nvPr>
            <p:ph type="title"/>
          </p:nvPr>
        </p:nvSpPr>
        <p:spPr/>
        <p:txBody>
          <a:bodyPr>
            <a:normAutofit/>
          </a:bodyPr>
          <a:lstStyle/>
          <a:p>
            <a:r>
              <a:rPr lang="en-US" dirty="0"/>
              <a:t>Other Legislative Resources for APA California Members </a:t>
            </a:r>
          </a:p>
        </p:txBody>
      </p:sp>
      <p:graphicFrame>
        <p:nvGraphicFramePr>
          <p:cNvPr id="5" name="Content Placeholder 2">
            <a:extLst>
              <a:ext uri="{FF2B5EF4-FFF2-40B4-BE49-F238E27FC236}">
                <a16:creationId xmlns:a16="http://schemas.microsoft.com/office/drawing/2014/main" id="{BD492F27-B574-416B-AD0A-85C762291ADC}"/>
              </a:ext>
            </a:extLst>
          </p:cNvPr>
          <p:cNvGraphicFramePr>
            <a:graphicFrameLocks noGrp="1"/>
          </p:cNvGraphicFramePr>
          <p:nvPr>
            <p:ph idx="1"/>
            <p:extLst>
              <p:ext uri="{D42A27DB-BD31-4B8C-83A1-F6EECF244321}">
                <p14:modId xmlns:p14="http://schemas.microsoft.com/office/powerpoint/2010/main" val="164834603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7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idx="1"/>
          </p:nvPr>
        </p:nvSpPr>
        <p:spPr/>
        <p:txBody>
          <a:bodyPr/>
          <a:lstStyle/>
          <a:p>
            <a:endParaRPr lang="en-US" dirty="0"/>
          </a:p>
        </p:txBody>
      </p:sp>
      <p:pic>
        <p:nvPicPr>
          <p:cNvPr id="7" name="Picture 2" descr="https://www.apacalifornia.org/wp-content/themes/calapa/library/images/logo@2x.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30079"/>
          <a:stretch/>
        </p:blipFill>
        <p:spPr bwMode="auto">
          <a:xfrm>
            <a:off x="152400" y="227812"/>
            <a:ext cx="4008619" cy="96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46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a:t>
            </a:r>
          </a:p>
        </p:txBody>
      </p:sp>
      <p:sp>
        <p:nvSpPr>
          <p:cNvPr id="4" name="Text Placeholder 3"/>
          <p:cNvSpPr>
            <a:spLocks noGrp="1"/>
          </p:cNvSpPr>
          <p:nvPr>
            <p:ph type="body" sz="half" idx="2"/>
          </p:nvPr>
        </p:nvSpPr>
        <p:spPr/>
        <p:txBody>
          <a:bodyPr>
            <a:normAutofit/>
          </a:bodyPr>
          <a:lstStyle/>
          <a:p>
            <a:endParaRPr lang="en-US" dirty="0"/>
          </a:p>
        </p:txBody>
      </p:sp>
      <p:sp>
        <p:nvSpPr>
          <p:cNvPr id="6" name="Content Placeholder 5"/>
          <p:cNvSpPr>
            <a:spLocks noGrp="1"/>
          </p:cNvSpPr>
          <p:nvPr>
            <p:ph idx="1"/>
          </p:nvPr>
        </p:nvSpPr>
        <p:spPr>
          <a:xfrm>
            <a:off x="5188017" y="804672"/>
            <a:ext cx="6363903" cy="6053328"/>
          </a:xfrm>
        </p:spPr>
        <p:txBody>
          <a:bodyPr>
            <a:normAutofit/>
          </a:bodyPr>
          <a:lstStyle/>
          <a:p>
            <a:pPr marL="0" indent="0">
              <a:lnSpc>
                <a:spcPct val="90000"/>
              </a:lnSpc>
              <a:buNone/>
            </a:pPr>
            <a:endParaRPr lang="en-US" b="1" dirty="0">
              <a:latin typeface="Calibri" panose="020F0502020204030204" pitchFamily="34" charset="0"/>
              <a:cs typeface="Calibri" panose="020F0502020204030204" pitchFamily="34" charset="0"/>
            </a:endParaRPr>
          </a:p>
          <a:p>
            <a:pPr marL="0" indent="0">
              <a:lnSpc>
                <a:spcPct val="90000"/>
              </a:lnSpc>
              <a:buNone/>
            </a:pPr>
            <a:r>
              <a:rPr lang="en-US" b="1" dirty="0">
                <a:latin typeface="Calibri" panose="020F0502020204030204" pitchFamily="34" charset="0"/>
                <a:cs typeface="Calibri" panose="020F0502020204030204" pitchFamily="34" charset="0"/>
              </a:rPr>
              <a:t>Eric S. Phillips </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Partner, Burke, Williams, &amp; Sorensen. LLP</a:t>
            </a:r>
          </a:p>
          <a:p>
            <a:pPr marL="0" indent="0">
              <a:lnSpc>
                <a:spcPct val="90000"/>
              </a:lnSpc>
              <a:buNone/>
            </a:pPr>
            <a:r>
              <a:rPr lang="en-US" u="sng" dirty="0">
                <a:solidFill>
                  <a:schemeClr val="tx1">
                    <a:lumMod val="85000"/>
                    <a:lumOff val="15000"/>
                  </a:schemeClr>
                </a:solidFill>
                <a:latin typeface="Calibri" panose="020F0502020204030204" pitchFamily="34" charset="0"/>
                <a:cs typeface="Calibri" panose="020F0502020204030204" pitchFamily="34" charset="0"/>
              </a:rPr>
              <a:t>ephillips@bwslaw.com</a:t>
            </a:r>
            <a:endParaRPr lang="en-US" sz="2000" u="sng" dirty="0">
              <a:solidFill>
                <a:schemeClr val="tx1">
                  <a:lumMod val="85000"/>
                  <a:lumOff val="15000"/>
                </a:schemeClr>
              </a:solidFill>
              <a:latin typeface="Calibri" panose="020F0502020204030204" pitchFamily="34" charset="0"/>
              <a:cs typeface="Calibri" panose="020F0502020204030204" pitchFamily="34" charset="0"/>
            </a:endParaRP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APA California VP of Policy and Legislation</a:t>
            </a:r>
          </a:p>
          <a:p>
            <a:pPr marL="0" indent="0">
              <a:lnSpc>
                <a:spcPct val="90000"/>
              </a:lnSpc>
              <a:buNone/>
            </a:pPr>
            <a:r>
              <a:rPr lang="en-US" u="sng" dirty="0">
                <a:solidFill>
                  <a:schemeClr val="tx1">
                    <a:lumMod val="85000"/>
                    <a:lumOff val="15000"/>
                  </a:schemeClr>
                </a:solidFill>
                <a:latin typeface="Calibri" panose="020F0502020204030204" pitchFamily="34" charset="0"/>
                <a:cs typeface="Calibri" panose="020F0502020204030204" pitchFamily="34" charset="0"/>
              </a:rPr>
              <a:t>policy@apacalifornia.org</a:t>
            </a:r>
            <a:endParaRPr lang="en-US" sz="1400" u="sng" dirty="0">
              <a:solidFill>
                <a:schemeClr val="tx1">
                  <a:lumMod val="85000"/>
                  <a:lumOff val="15000"/>
                </a:schemeClr>
              </a:solidFill>
              <a:latin typeface="Calibri" panose="020F0502020204030204" pitchFamily="34" charset="0"/>
              <a:cs typeface="Calibri" panose="020F0502020204030204" pitchFamily="34" charset="0"/>
            </a:endParaRPr>
          </a:p>
          <a:p>
            <a:pPr marL="0" indent="0">
              <a:lnSpc>
                <a:spcPct val="90000"/>
              </a:lnSpc>
              <a:buNone/>
            </a:pP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pPr marL="0" indent="0">
              <a:lnSpc>
                <a:spcPct val="90000"/>
              </a:lnSpc>
              <a:buNone/>
            </a:pPr>
            <a:r>
              <a:rPr lang="en-US" b="1" dirty="0">
                <a:solidFill>
                  <a:schemeClr val="tx1">
                    <a:lumMod val="85000"/>
                    <a:lumOff val="15000"/>
                  </a:schemeClr>
                </a:solidFill>
                <a:latin typeface="Calibri" panose="020F0502020204030204" pitchFamily="34" charset="0"/>
                <a:cs typeface="Calibri" panose="020F0502020204030204" pitchFamily="34" charset="0"/>
              </a:rPr>
              <a:t>Lauren De Valencia</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Stefan/George Associates</a:t>
            </a:r>
          </a:p>
          <a:p>
            <a:pPr marL="0" indent="0">
              <a:lnSpc>
                <a:spcPct val="90000"/>
              </a:lnSpc>
              <a:buNone/>
            </a:pPr>
            <a:r>
              <a:rPr lang="en-US" sz="2000" i="1" dirty="0">
                <a:solidFill>
                  <a:schemeClr val="tx1">
                    <a:lumMod val="85000"/>
                    <a:lumOff val="15000"/>
                  </a:schemeClr>
                </a:solidFill>
                <a:latin typeface="Calibri" panose="020F0502020204030204" pitchFamily="34" charset="0"/>
                <a:cs typeface="Calibri" panose="020F0502020204030204" pitchFamily="34" charset="0"/>
              </a:rPr>
              <a:t>APA California Lobbyist</a:t>
            </a:r>
          </a:p>
          <a:p>
            <a:pPr marL="0" indent="0">
              <a:buNone/>
            </a:pPr>
            <a:r>
              <a:rPr lang="en-US" u="sng" dirty="0">
                <a:solidFill>
                  <a:schemeClr val="tx1">
                    <a:lumMod val="85000"/>
                    <a:lumOff val="15000"/>
                  </a:schemeClr>
                </a:solidFill>
                <a:latin typeface="Calibri" panose="020F0502020204030204" pitchFamily="34" charset="0"/>
                <a:cs typeface="Calibri" panose="020F0502020204030204" pitchFamily="34" charset="0"/>
              </a:rPr>
              <a:t>lauren@stefangeorge.com</a:t>
            </a:r>
            <a:endParaRPr lang="en-US" sz="2000" u="sng" dirty="0">
              <a:solidFill>
                <a:schemeClr val="tx1">
                  <a:lumMod val="85000"/>
                  <a:lumOff val="15000"/>
                </a:schemeClr>
              </a:solidFill>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pic>
        <p:nvPicPr>
          <p:cNvPr id="7" name="Picture 2" descr="https://www.apacalifornia.org/wp-content/themes/calapa/library/images/logo@2x.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0079"/>
          <a:stretch/>
        </p:blipFill>
        <p:spPr bwMode="auto">
          <a:xfrm>
            <a:off x="173237" y="772866"/>
            <a:ext cx="4008619" cy="96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5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2021-22 APA California Platform</a:t>
            </a:r>
          </a:p>
        </p:txBody>
      </p:sp>
      <p:pic>
        <p:nvPicPr>
          <p:cNvPr id="9" name="Content Placeholder 8"/>
          <p:cNvPicPr>
            <a:picLocks noGrp="1" noChangeAspect="1"/>
          </p:cNvPicPr>
          <p:nvPr>
            <p:ph sz="half" idx="1"/>
          </p:nvPr>
        </p:nvPicPr>
        <p:blipFill>
          <a:blip r:embed="rId3"/>
          <a:stretch>
            <a:fillRect/>
          </a:stretch>
        </p:blipFill>
        <p:spPr>
          <a:xfrm>
            <a:off x="2029794" y="1846263"/>
            <a:ext cx="3073050" cy="4022725"/>
          </a:xfrm>
          <a:prstGeom prst="rect">
            <a:avLst/>
          </a:prstGeom>
          <a:ln w="28575">
            <a:solidFill>
              <a:schemeClr val="tx2"/>
            </a:solidFill>
          </a:ln>
          <a:effectLst>
            <a:outerShdw blurRad="50800" dist="38100" dir="2700000" algn="tl" rotWithShape="0">
              <a:prstClr val="black">
                <a:alpha val="40000"/>
              </a:prstClr>
            </a:outerShdw>
          </a:effectLst>
        </p:spPr>
      </p:pic>
      <p:sp>
        <p:nvSpPr>
          <p:cNvPr id="7" name="Content Placeholder 6"/>
          <p:cNvSpPr>
            <a:spLocks noGrp="1"/>
          </p:cNvSpPr>
          <p:nvPr>
            <p:ph sz="half" idx="2"/>
          </p:nvPr>
        </p:nvSpPr>
        <p:spPr/>
        <p:txBody>
          <a:bodyPr>
            <a:normAutofit/>
          </a:bodyPr>
          <a:lstStyle/>
          <a:p>
            <a:pPr>
              <a:buFont typeface="Wingdings" panose="05000000000000000000" pitchFamily="2" charset="2"/>
              <a:buChar char="v"/>
            </a:pPr>
            <a:r>
              <a:rPr lang="en-US" dirty="0"/>
              <a:t>Housing</a:t>
            </a:r>
          </a:p>
          <a:p>
            <a:pPr>
              <a:buFont typeface="Wingdings" panose="05000000000000000000" pitchFamily="2" charset="2"/>
              <a:buChar char="v"/>
            </a:pPr>
            <a:r>
              <a:rPr lang="en-US" dirty="0"/>
              <a:t>Inclusion and Social Justice</a:t>
            </a:r>
          </a:p>
          <a:p>
            <a:pPr>
              <a:buFont typeface="Wingdings" panose="05000000000000000000" pitchFamily="2" charset="2"/>
              <a:buChar char="v"/>
            </a:pPr>
            <a:r>
              <a:rPr lang="en-US" dirty="0"/>
              <a:t>Hazards and Hazard Mitigation</a:t>
            </a:r>
          </a:p>
          <a:p>
            <a:pPr>
              <a:buFont typeface="Wingdings" panose="05000000000000000000" pitchFamily="2" charset="2"/>
              <a:buChar char="v"/>
            </a:pPr>
            <a:r>
              <a:rPr lang="en-US" dirty="0"/>
              <a:t>Infrastructure, Services, and Fees</a:t>
            </a:r>
          </a:p>
          <a:p>
            <a:pPr>
              <a:buFont typeface="Wingdings" panose="05000000000000000000" pitchFamily="2" charset="2"/>
              <a:buChar char="v"/>
            </a:pPr>
            <a:r>
              <a:rPr lang="en-US" dirty="0"/>
              <a:t>CEQA</a:t>
            </a:r>
          </a:p>
          <a:p>
            <a:pPr>
              <a:buFont typeface="Wingdings" panose="05000000000000000000" pitchFamily="2" charset="2"/>
              <a:buChar char="v"/>
            </a:pPr>
            <a:r>
              <a:rPr lang="en-US" dirty="0"/>
              <a:t>Healthy Communities</a:t>
            </a:r>
          </a:p>
          <a:p>
            <a:pPr>
              <a:buFont typeface="Wingdings" panose="05000000000000000000" pitchFamily="2" charset="2"/>
              <a:buChar char="v"/>
            </a:pPr>
            <a:r>
              <a:rPr lang="en-US" dirty="0"/>
              <a:t>Coordinated Planning</a:t>
            </a:r>
          </a:p>
        </p:txBody>
      </p:sp>
    </p:spTree>
    <p:extLst>
      <p:ext uri="{BB962C8B-B14F-4D97-AF65-F5344CB8AC3E}">
        <p14:creationId xmlns:p14="http://schemas.microsoft.com/office/powerpoint/2010/main" val="409359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05AB51-0A8A-3048-847B-5F10A365C67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2021 Legislative  Themes  </a:t>
            </a:r>
          </a:p>
        </p:txBody>
      </p:sp>
      <p:graphicFrame>
        <p:nvGraphicFramePr>
          <p:cNvPr id="8" name="TextBox 3">
            <a:extLst>
              <a:ext uri="{FF2B5EF4-FFF2-40B4-BE49-F238E27FC236}">
                <a16:creationId xmlns:a16="http://schemas.microsoft.com/office/drawing/2014/main" id="{FCF3CB05-72B1-4888-88F0-551344D2D3CC}"/>
              </a:ext>
            </a:extLst>
          </p:cNvPr>
          <p:cNvGraphicFramePr/>
          <p:nvPr>
            <p:extLst>
              <p:ext uri="{D42A27DB-BD31-4B8C-83A1-F6EECF244321}">
                <p14:modId xmlns:p14="http://schemas.microsoft.com/office/powerpoint/2010/main" val="73240203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346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0307-BB71-AE43-BC1F-12B723AD48B3}"/>
              </a:ext>
            </a:extLst>
          </p:cNvPr>
          <p:cNvSpPr>
            <a:spLocks noGrp="1"/>
          </p:cNvSpPr>
          <p:nvPr>
            <p:ph type="title"/>
          </p:nvPr>
        </p:nvSpPr>
        <p:spPr/>
        <p:txBody>
          <a:bodyPr/>
          <a:lstStyle/>
          <a:p>
            <a:r>
              <a:rPr lang="en-US" dirty="0"/>
              <a:t>2021-2022 State Budget  </a:t>
            </a:r>
            <a:br>
              <a:rPr lang="en-US" dirty="0"/>
            </a:br>
            <a:r>
              <a:rPr lang="en-US" dirty="0"/>
              <a:t>“100 Billion CA Comeback Plan” </a:t>
            </a:r>
          </a:p>
        </p:txBody>
      </p:sp>
      <p:sp>
        <p:nvSpPr>
          <p:cNvPr id="3" name="TextBox 2">
            <a:extLst>
              <a:ext uri="{FF2B5EF4-FFF2-40B4-BE49-F238E27FC236}">
                <a16:creationId xmlns:a16="http://schemas.microsoft.com/office/drawing/2014/main" id="{1513E7C5-9EA1-3D42-8A5A-F671125D4572}"/>
              </a:ext>
            </a:extLst>
          </p:cNvPr>
          <p:cNvSpPr txBox="1"/>
          <p:nvPr/>
        </p:nvSpPr>
        <p:spPr>
          <a:xfrm>
            <a:off x="1036320" y="1737360"/>
            <a:ext cx="10649712" cy="4524315"/>
          </a:xfrm>
          <a:prstGeom prst="rect">
            <a:avLst/>
          </a:prstGeom>
          <a:noFill/>
        </p:spPr>
        <p:txBody>
          <a:bodyPr wrap="square" rtlCol="0">
            <a:spAutoFit/>
          </a:bodyPr>
          <a:lstStyle/>
          <a:p>
            <a:r>
              <a:rPr lang="en-US" b="1" dirty="0"/>
              <a:t>COVID-19 Tenant Relief (Early Action)</a:t>
            </a:r>
          </a:p>
          <a:p>
            <a:pPr marL="285750" indent="-285750">
              <a:buFont typeface="Arial" panose="020B0604020202020204" pitchFamily="34" charset="0"/>
              <a:buChar char="•"/>
            </a:pPr>
            <a:r>
              <a:rPr lang="en-US" dirty="0"/>
              <a:t>Moratorium on evictions for non-payment of rent due to COVID-19 financial hardship through 9/30/21</a:t>
            </a:r>
          </a:p>
          <a:p>
            <a:pPr marL="285750" indent="-285750">
              <a:buFont typeface="Arial" panose="020B0604020202020204" pitchFamily="34" charset="0"/>
              <a:buChar char="•"/>
            </a:pPr>
            <a:r>
              <a:rPr lang="en-US" dirty="0"/>
              <a:t>Rental assistance program for tenants and landlords </a:t>
            </a:r>
          </a:p>
          <a:p>
            <a:r>
              <a:rPr lang="en-US" b="1" dirty="0"/>
              <a:t>Housing  and Homelessness </a:t>
            </a:r>
          </a:p>
          <a:p>
            <a:pPr marL="285750" indent="-285750">
              <a:buFont typeface="Arial" panose="020B0604020202020204" pitchFamily="34" charset="0"/>
              <a:buChar char="•"/>
            </a:pPr>
            <a:r>
              <a:rPr lang="en-US" dirty="0"/>
              <a:t>$12 billion in new funding for homelessness programs over the next two years</a:t>
            </a:r>
          </a:p>
          <a:p>
            <a:pPr marL="285750" indent="-285750">
              <a:buFont typeface="Arial" panose="020B0604020202020204" pitchFamily="34" charset="0"/>
              <a:buChar char="•"/>
            </a:pPr>
            <a:r>
              <a:rPr lang="en-US" dirty="0"/>
              <a:t>$1.75 billion to alleviate the backlog in affordable housing construction</a:t>
            </a:r>
          </a:p>
          <a:p>
            <a:pPr marL="285750" indent="-285750">
              <a:buFont typeface="Arial" panose="020B0604020202020204" pitchFamily="34" charset="0"/>
              <a:buChar char="•"/>
            </a:pPr>
            <a:r>
              <a:rPr lang="en-US" dirty="0"/>
              <a:t>$300 million for preservation of existing affordable housing</a:t>
            </a:r>
          </a:p>
          <a:p>
            <a:pPr marL="285750" indent="-285750">
              <a:buFont typeface="Arial" panose="020B0604020202020204" pitchFamily="34" charset="0"/>
              <a:buChar char="•"/>
            </a:pPr>
            <a:r>
              <a:rPr lang="en-US" dirty="0"/>
              <a:t>$130 million for the development, maintenance, and preservation of farmworker housing</a:t>
            </a:r>
          </a:p>
          <a:p>
            <a:pPr marL="285750" indent="-285750">
              <a:buFont typeface="Arial" panose="020B0604020202020204" pitchFamily="34" charset="0"/>
              <a:buChar char="•"/>
            </a:pPr>
            <a:r>
              <a:rPr lang="en-US" dirty="0"/>
              <a:t>$600 million for planning and implementation grants to help local governments plan for and meet SCS goals</a:t>
            </a:r>
          </a:p>
          <a:p>
            <a:r>
              <a:rPr lang="en-US" b="1" dirty="0"/>
              <a:t>Wildfire Mitigation  (Early Action) </a:t>
            </a:r>
          </a:p>
          <a:p>
            <a:pPr marL="285750" indent="-285750">
              <a:buFont typeface="Arial" panose="020B0604020202020204" pitchFamily="34" charset="0"/>
              <a:buChar char="•"/>
            </a:pPr>
            <a:r>
              <a:rPr lang="en-US" dirty="0"/>
              <a:t>$1.5 billion over multiple years for various wildfire prevention and response efforts </a:t>
            </a:r>
          </a:p>
          <a:p>
            <a:r>
              <a:rPr lang="en-US" b="1" dirty="0"/>
              <a:t>Climate Resiliency</a:t>
            </a:r>
          </a:p>
          <a:p>
            <a:pPr marL="285750" indent="-285750">
              <a:buFont typeface="Arial" panose="020B0604020202020204" pitchFamily="34" charset="0"/>
              <a:buChar char="•"/>
            </a:pPr>
            <a:r>
              <a:rPr lang="en-US" dirty="0"/>
              <a:t>$3.7 billion over three years to make needed climate resiliency investments</a:t>
            </a:r>
            <a:endParaRPr lang="en-US" b="1" dirty="0"/>
          </a:p>
          <a:p>
            <a:r>
              <a:rPr lang="en-US" b="1" dirty="0"/>
              <a:t>Broadband </a:t>
            </a:r>
            <a:endParaRPr lang="en-US" dirty="0"/>
          </a:p>
          <a:p>
            <a:pPr marL="285750" indent="-285750">
              <a:buFont typeface="Arial" panose="020B0604020202020204" pitchFamily="34" charset="0"/>
              <a:buChar char="•"/>
            </a:pPr>
            <a:r>
              <a:rPr lang="en-US" dirty="0"/>
              <a:t>$6 billion over a multi-year period for broadband infrastructure and improved access to broadband</a:t>
            </a:r>
          </a:p>
          <a:p>
            <a:endParaRPr lang="en-US" dirty="0"/>
          </a:p>
        </p:txBody>
      </p:sp>
    </p:spTree>
    <p:extLst>
      <p:ext uri="{BB962C8B-B14F-4D97-AF65-F5344CB8AC3E}">
        <p14:creationId xmlns:p14="http://schemas.microsoft.com/office/powerpoint/2010/main" val="373970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2021 Housing Bills</a:t>
            </a:r>
          </a:p>
        </p:txBody>
      </p:sp>
      <p:sp>
        <p:nvSpPr>
          <p:cNvPr id="6" name="Content Placeholder 5"/>
          <p:cNvSpPr>
            <a:spLocks noGrp="1"/>
          </p:cNvSpPr>
          <p:nvPr>
            <p:ph idx="1"/>
          </p:nvPr>
        </p:nvSpPr>
        <p:spPr>
          <a:xfrm>
            <a:off x="4389120" y="731520"/>
            <a:ext cx="7345680" cy="5760720"/>
          </a:xfrm>
        </p:spPr>
        <p:txBody>
          <a:bodyPr>
            <a:noAutofit/>
          </a:bodyPr>
          <a:lstStyle/>
          <a:p>
            <a:pPr marL="0" indent="0" algn="just">
              <a:buNone/>
            </a:pPr>
            <a:r>
              <a:rPr lang="en-US" sz="1200" b="1" u="sng" dirty="0"/>
              <a:t>TWO YEAR BILLS </a:t>
            </a:r>
          </a:p>
          <a:p>
            <a:pPr marL="0" indent="0" algn="just">
              <a:buNone/>
            </a:pPr>
            <a:r>
              <a:rPr lang="en-US" sz="1300" b="1" dirty="0"/>
              <a:t>SB 5 (Atkins) </a:t>
            </a:r>
            <a:r>
              <a:rPr lang="en-US" sz="1300" dirty="0"/>
              <a:t>Would establish a statewide housing bond for the creation of new affordable housing.</a:t>
            </a:r>
          </a:p>
          <a:p>
            <a:pPr marL="0" indent="0" algn="just">
              <a:buNone/>
            </a:pPr>
            <a:r>
              <a:rPr lang="en-US" sz="1300" b="1" dirty="0">
                <a:solidFill>
                  <a:schemeClr val="accent2"/>
                </a:solidFill>
              </a:rPr>
              <a:t>SB 6 (Caballero) </a:t>
            </a:r>
            <a:r>
              <a:rPr lang="en-US" sz="1300" dirty="0"/>
              <a:t>Would allow housing in retail and office zones and make multi-family housing and mixed-use development subject to by-right approvals in Commercial Zones.</a:t>
            </a:r>
          </a:p>
          <a:p>
            <a:pPr marL="0" indent="0" algn="just">
              <a:buNone/>
            </a:pPr>
            <a:r>
              <a:rPr lang="en-US" sz="1300" b="1" dirty="0">
                <a:solidFill>
                  <a:schemeClr val="accent2"/>
                </a:solidFill>
              </a:rPr>
              <a:t>SB 15 (Portantino)</a:t>
            </a:r>
            <a:r>
              <a:rPr lang="en-US" sz="1300" b="1" dirty="0"/>
              <a:t> </a:t>
            </a:r>
            <a:r>
              <a:rPr lang="en-US" sz="1300" dirty="0"/>
              <a:t>Would provide grants to local governments that rezone idle big box commercial shopping centers for development of low/moderate income housing.</a:t>
            </a:r>
          </a:p>
          <a:p>
            <a:pPr marL="0" indent="0" algn="just">
              <a:buNone/>
            </a:pPr>
            <a:r>
              <a:rPr lang="en-US" sz="1300" b="1" dirty="0"/>
              <a:t>SB 621 (Eggman) </a:t>
            </a:r>
            <a:r>
              <a:rPr lang="en-US" sz="1300" dirty="0"/>
              <a:t>Would establish a ministerial process for hotel and motel conversions to multi-family housing.</a:t>
            </a:r>
          </a:p>
          <a:p>
            <a:pPr marL="0" indent="0" algn="just">
              <a:buNone/>
            </a:pPr>
            <a:r>
              <a:rPr lang="en-US" sz="1300" b="1" dirty="0"/>
              <a:t>SB 778 (Becker) </a:t>
            </a:r>
            <a:r>
              <a:rPr lang="en-US" sz="1300" dirty="0"/>
              <a:t>Would allow ADUs in the commercial portions of mixed-use buildings.</a:t>
            </a:r>
          </a:p>
          <a:p>
            <a:pPr marL="0" indent="0" algn="just">
              <a:buNone/>
            </a:pPr>
            <a:r>
              <a:rPr lang="en-US" sz="1300" b="1" dirty="0"/>
              <a:t>ACA 1 (Aguiar-Curry) </a:t>
            </a:r>
            <a:r>
              <a:rPr lang="en-US" sz="1300" dirty="0"/>
              <a:t>Would reduce the threshold for voter approval of public financing for infrastructure, affordable housing and supportive housing.</a:t>
            </a:r>
          </a:p>
          <a:p>
            <a:pPr marL="0" indent="0" algn="just">
              <a:buNone/>
            </a:pPr>
            <a:r>
              <a:rPr lang="en-US" sz="1300" b="1" dirty="0">
                <a:solidFill>
                  <a:schemeClr val="accent2"/>
                </a:solidFill>
              </a:rPr>
              <a:t>AB 115 (Bloom)</a:t>
            </a:r>
            <a:r>
              <a:rPr lang="en-US" sz="1300" b="1" dirty="0"/>
              <a:t> </a:t>
            </a:r>
            <a:r>
              <a:rPr lang="en-US" sz="1300" dirty="0"/>
              <a:t>Would make multi-family housing and mixed-use development subject to by-right approvals in Commercial Zones.</a:t>
            </a:r>
          </a:p>
          <a:p>
            <a:pPr marL="0" indent="0" algn="just">
              <a:buNone/>
            </a:pPr>
            <a:r>
              <a:rPr lang="en-US" sz="1300" b="1" dirty="0"/>
              <a:t>AB 500 (Ward) </a:t>
            </a:r>
            <a:r>
              <a:rPr lang="en-US" sz="1300" dirty="0"/>
              <a:t>Would require local governments in the coastal zone to amend local coastal plans provide streamlined permitting procedures for certain housing projects.</a:t>
            </a:r>
          </a:p>
          <a:p>
            <a:pPr marL="0" indent="0" algn="just">
              <a:buNone/>
            </a:pPr>
            <a:r>
              <a:rPr lang="en-US" sz="1300" b="1" dirty="0"/>
              <a:t>AB 561 (Ting) </a:t>
            </a:r>
            <a:r>
              <a:rPr lang="en-US" sz="1300" dirty="0"/>
              <a:t>Would require the Treasurer’s Office to make recommendations regarding the creation of a program to help homeowners qualify for loans to construct additional housing, including ADUs and JADUs.</a:t>
            </a:r>
          </a:p>
          <a:p>
            <a:pPr marL="0" indent="0" algn="just">
              <a:buNone/>
            </a:pPr>
            <a:r>
              <a:rPr lang="en-US" sz="1300" b="1" dirty="0"/>
              <a:t>AB 989 (Gabriel) </a:t>
            </a:r>
            <a:r>
              <a:rPr lang="en-US" sz="1300" dirty="0"/>
              <a:t>Would create a new Office of Housing Appeals within HCD to review affordable housing projects that are alleged to have been denied or subjected to conditions in violation of the HAA.</a:t>
            </a:r>
          </a:p>
          <a:p>
            <a:pPr marL="0" indent="0" algn="just">
              <a:buNone/>
            </a:pPr>
            <a:r>
              <a:rPr lang="en-US" sz="1300" b="1" dirty="0"/>
              <a:t>AB 1322 (Rivas) </a:t>
            </a:r>
            <a:r>
              <a:rPr lang="en-US" sz="1300" dirty="0"/>
              <a:t>Would allow the governing body of a city or county to determine that a local measure approved by voters is in conflict with state housing law.</a:t>
            </a:r>
          </a:p>
        </p:txBody>
      </p:sp>
      <p:sp>
        <p:nvSpPr>
          <p:cNvPr id="2" name="Text Placeholder 1"/>
          <p:cNvSpPr>
            <a:spLocks noGrp="1"/>
          </p:cNvSpPr>
          <p:nvPr>
            <p:ph type="body" sz="half" idx="2"/>
          </p:nvPr>
        </p:nvSpPr>
        <p:spPr/>
        <p:txBody>
          <a:bodyPr/>
          <a:lstStyle/>
          <a:p>
            <a:endParaRPr lang="en-US" dirty="0"/>
          </a:p>
        </p:txBody>
      </p:sp>
      <p:pic>
        <p:nvPicPr>
          <p:cNvPr id="8" name="Content Placeholder 9"/>
          <p:cNvPicPr>
            <a:picLocks noGrp="1" noChangeAspect="1"/>
          </p:cNvPicPr>
          <p:nvPr>
            <p:ph type="pic" sz="quarter" idx="4294967295"/>
          </p:nvPr>
        </p:nvPicPr>
        <p:blipFill rotWithShape="1">
          <a:blip r:embed="rId3"/>
          <a:srcRect l="5961" r="12576" b="2178"/>
          <a:stretch/>
        </p:blipFill>
        <p:spPr>
          <a:xfrm>
            <a:off x="457200" y="2926080"/>
            <a:ext cx="3200400" cy="3379124"/>
          </a:xfrm>
          <a:prstGeom prst="rect">
            <a:avLst/>
          </a:prstGeom>
        </p:spPr>
      </p:pic>
    </p:spTree>
    <p:extLst>
      <p:ext uri="{BB962C8B-B14F-4D97-AF65-F5344CB8AC3E}">
        <p14:creationId xmlns:p14="http://schemas.microsoft.com/office/powerpoint/2010/main" val="364492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2021 Housing Bills</a:t>
            </a:r>
          </a:p>
        </p:txBody>
      </p:sp>
      <p:sp>
        <p:nvSpPr>
          <p:cNvPr id="6" name="Content Placeholder 5"/>
          <p:cNvSpPr>
            <a:spLocks noGrp="1"/>
          </p:cNvSpPr>
          <p:nvPr>
            <p:ph idx="1"/>
          </p:nvPr>
        </p:nvSpPr>
        <p:spPr>
          <a:xfrm>
            <a:off x="4251960" y="335280"/>
            <a:ext cx="7330440" cy="6370320"/>
          </a:xfrm>
        </p:spPr>
        <p:txBody>
          <a:bodyPr>
            <a:normAutofit/>
          </a:bodyPr>
          <a:lstStyle/>
          <a:p>
            <a:pPr marL="0" indent="0" algn="just">
              <a:buNone/>
            </a:pPr>
            <a:r>
              <a:rPr lang="en-US" sz="1600" b="1" u="sng" dirty="0">
                <a:solidFill>
                  <a:schemeClr val="accent1"/>
                </a:solidFill>
              </a:rPr>
              <a:t>HOUSING BILLS SENT TO THE GOVERNOR </a:t>
            </a:r>
          </a:p>
          <a:p>
            <a:pPr algn="just">
              <a:buFont typeface="Wingdings" pitchFamily="2" charset="2"/>
              <a:buChar char="v"/>
            </a:pPr>
            <a:r>
              <a:rPr lang="en-US" sz="1600" b="1" dirty="0"/>
              <a:t>AB 342 (Quick-Silva) Separate ADU Conveyance </a:t>
            </a:r>
            <a:r>
              <a:rPr lang="en-US" sz="1600" dirty="0"/>
              <a:t>Requires a local government to allow a qualified nonprofit corporation to sell an ADU separately from the primary dwelling unit on the property.</a:t>
            </a:r>
          </a:p>
          <a:p>
            <a:pPr algn="just">
              <a:buFont typeface="Wingdings" pitchFamily="2" charset="2"/>
              <a:buChar char="v"/>
            </a:pPr>
            <a:r>
              <a:rPr lang="en-US" sz="1600" b="1" dirty="0"/>
              <a:t>AB 215 (Chiu) Housing Element Enforcement </a:t>
            </a:r>
            <a:r>
              <a:rPr lang="en-US" sz="1600" dirty="0"/>
              <a:t>Increases the enforcement authority of the state  in relation to violations of state housing law and changes timeframe for </a:t>
            </a:r>
            <a:r>
              <a:rPr lang="en-US" sz="1600" dirty="0" err="1"/>
              <a:t>HCD</a:t>
            </a:r>
            <a:r>
              <a:rPr lang="en-US" sz="1600" dirty="0"/>
              <a:t> review of draft and final Housing Elements.</a:t>
            </a:r>
          </a:p>
          <a:p>
            <a:pPr marL="201168" lvl="1" indent="0" algn="just">
              <a:buNone/>
            </a:pPr>
            <a:endParaRPr lang="en-US" sz="1600" dirty="0"/>
          </a:p>
          <a:p>
            <a:pPr marL="0" lvl="1" algn="just">
              <a:buFont typeface="Wingdings" pitchFamily="2" charset="2"/>
              <a:buChar char="v"/>
            </a:pPr>
            <a:r>
              <a:rPr lang="en-US" sz="1600" b="1" dirty="0"/>
              <a:t>AB 571 (Mayes) Affordable Impact Fees Prohibitions </a:t>
            </a:r>
            <a:r>
              <a:rPr lang="en-US" sz="1600" dirty="0"/>
              <a:t>Prohibits charging affordable housing fees on affordable units in density bonus projects.</a:t>
            </a:r>
          </a:p>
          <a:p>
            <a:pPr marL="0" lvl="1" algn="just">
              <a:buFont typeface="Wingdings" pitchFamily="2" charset="2"/>
              <a:buChar char="v"/>
            </a:pPr>
            <a:endParaRPr lang="en-US" sz="1600" dirty="0"/>
          </a:p>
          <a:p>
            <a:pPr marL="0" lvl="1" algn="just">
              <a:buFont typeface="Wingdings" pitchFamily="2" charset="2"/>
              <a:buChar char="v"/>
            </a:pPr>
            <a:r>
              <a:rPr lang="en-US" sz="1600" b="1" dirty="0"/>
              <a:t>AB 787 (Gabriel) Conversion of Affordable Units </a:t>
            </a:r>
            <a:r>
              <a:rPr lang="en-US" sz="1600" dirty="0"/>
              <a:t>Allows a local government to take RHNA credit on its Housing Element Annual Progress Report when deed restrictions are added to existing multifamily buildings to create new affordability covenants. </a:t>
            </a:r>
            <a:endParaRPr lang="en-US" sz="1600" b="1" dirty="0">
              <a:highlight>
                <a:srgbClr val="FFFF00"/>
              </a:highlight>
            </a:endParaRPr>
          </a:p>
          <a:p>
            <a:pPr marL="0" lvl="1" indent="0" algn="just">
              <a:buNone/>
            </a:pPr>
            <a:endParaRPr lang="en-US" sz="1600" dirty="0"/>
          </a:p>
          <a:p>
            <a:pPr marL="0" lvl="1" algn="just">
              <a:buFont typeface="Wingdings" pitchFamily="2" charset="2"/>
              <a:buChar char="v"/>
            </a:pPr>
            <a:r>
              <a:rPr lang="en-US" sz="1600" b="1" dirty="0"/>
              <a:t>AB 1398 (Bloom) Housing Element Compliance </a:t>
            </a:r>
            <a:r>
              <a:rPr lang="en-US" sz="1600" dirty="0"/>
              <a:t>Requires local governments that fail to adopt a legally compliant housing element within 120 days of the statutory deadline, must complete a rezone program within one year instead of the current three-year requirement.</a:t>
            </a:r>
          </a:p>
          <a:p>
            <a:pPr marL="201168" lvl="1" indent="0">
              <a:buNone/>
            </a:pPr>
            <a:endParaRPr lang="en-US" sz="1600" dirty="0"/>
          </a:p>
          <a:p>
            <a:pPr marL="201168" lvl="1" indent="0">
              <a:buNone/>
            </a:pPr>
            <a:endParaRPr lang="en-US" dirty="0"/>
          </a:p>
        </p:txBody>
      </p:sp>
      <p:sp>
        <p:nvSpPr>
          <p:cNvPr id="2" name="Text Placeholder 1"/>
          <p:cNvSpPr>
            <a:spLocks noGrp="1"/>
          </p:cNvSpPr>
          <p:nvPr>
            <p:ph type="body" sz="half" idx="2"/>
          </p:nvPr>
        </p:nvSpPr>
        <p:spPr/>
        <p:txBody>
          <a:bodyPr/>
          <a:lstStyle/>
          <a:p>
            <a:endParaRPr lang="en-US" dirty="0"/>
          </a:p>
        </p:txBody>
      </p:sp>
      <p:pic>
        <p:nvPicPr>
          <p:cNvPr id="8" name="Content Placeholder 9"/>
          <p:cNvPicPr>
            <a:picLocks noGrp="1" noChangeAspect="1"/>
          </p:cNvPicPr>
          <p:nvPr>
            <p:ph type="pic" sz="quarter" idx="4294967295"/>
          </p:nvPr>
        </p:nvPicPr>
        <p:blipFill rotWithShape="1">
          <a:blip r:embed="rId2"/>
          <a:srcRect l="5961" r="12576" b="2178"/>
          <a:stretch/>
        </p:blipFill>
        <p:spPr>
          <a:xfrm>
            <a:off x="457200" y="2926080"/>
            <a:ext cx="3200400" cy="3379124"/>
          </a:xfrm>
          <a:prstGeom prst="rect">
            <a:avLst/>
          </a:prstGeom>
        </p:spPr>
      </p:pic>
    </p:spTree>
    <p:extLst>
      <p:ext uri="{BB962C8B-B14F-4D97-AF65-F5344CB8AC3E}">
        <p14:creationId xmlns:p14="http://schemas.microsoft.com/office/powerpoint/2010/main" val="44852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31C6-6A1C-A64F-BC16-991A9F5E8971}"/>
              </a:ext>
            </a:extLst>
          </p:cNvPr>
          <p:cNvSpPr>
            <a:spLocks noGrp="1"/>
          </p:cNvSpPr>
          <p:nvPr>
            <p:ph type="title"/>
          </p:nvPr>
        </p:nvSpPr>
        <p:spPr/>
        <p:txBody>
          <a:bodyPr>
            <a:normAutofit/>
          </a:bodyPr>
          <a:lstStyle/>
          <a:p>
            <a:r>
              <a:rPr lang="en-US" sz="4400" dirty="0"/>
              <a:t>Housing Bills Sent to the Governor – Cont.</a:t>
            </a:r>
          </a:p>
        </p:txBody>
      </p:sp>
      <p:sp>
        <p:nvSpPr>
          <p:cNvPr id="3" name="Content Placeholder 2">
            <a:extLst>
              <a:ext uri="{FF2B5EF4-FFF2-40B4-BE49-F238E27FC236}">
                <a16:creationId xmlns:a16="http://schemas.microsoft.com/office/drawing/2014/main" id="{EA8AE19C-59D5-684F-8BC0-676F2C8FE4B9}"/>
              </a:ext>
            </a:extLst>
          </p:cNvPr>
          <p:cNvSpPr>
            <a:spLocks noGrp="1"/>
          </p:cNvSpPr>
          <p:nvPr>
            <p:ph idx="1"/>
          </p:nvPr>
        </p:nvSpPr>
        <p:spPr/>
        <p:txBody>
          <a:bodyPr>
            <a:normAutofit/>
          </a:bodyPr>
          <a:lstStyle/>
          <a:p>
            <a:pPr algn="just">
              <a:buFont typeface="Wingdings" pitchFamily="2" charset="2"/>
              <a:buChar char="v"/>
            </a:pPr>
            <a:r>
              <a:rPr lang="en-US" sz="1700" b="1" dirty="0"/>
              <a:t>SB 290 (Skinner) Expands Density Bonus Law </a:t>
            </a:r>
            <a:r>
              <a:rPr lang="en-US" sz="1700" dirty="0"/>
              <a:t>Provides additional benefits to projects that include student housing and would allow all ownership projects, not just common interest developments, to use Density Bonus Law. </a:t>
            </a:r>
          </a:p>
          <a:p>
            <a:pPr algn="just">
              <a:buFont typeface="Wingdings" pitchFamily="2" charset="2"/>
              <a:buChar char="v"/>
            </a:pPr>
            <a:r>
              <a:rPr lang="en-US" sz="1700" b="1" dirty="0"/>
              <a:t>SB 477 (Wiener) New APR Requirements </a:t>
            </a:r>
            <a:r>
              <a:rPr lang="en-US" sz="1700" dirty="0"/>
              <a:t>Adds a number of requirements to the annual progress report that local governments are required to submit to HCD each year in relation to their housing elements.</a:t>
            </a:r>
          </a:p>
          <a:p>
            <a:pPr algn="just">
              <a:buFont typeface="Wingdings" pitchFamily="2" charset="2"/>
              <a:buChar char="v"/>
            </a:pPr>
            <a:r>
              <a:rPr lang="en-US" sz="1700" b="1" dirty="0"/>
              <a:t>SB 728 (Hertzberg) Density Bonus For Sale Units </a:t>
            </a:r>
            <a:r>
              <a:rPr lang="en-US" sz="1700" dirty="0"/>
              <a:t>This bill authorizes a qualified nonprofit housing organization to purchase a for-sale unit under density bonus law </a:t>
            </a:r>
          </a:p>
          <a:p>
            <a:pPr algn="just">
              <a:buFont typeface="Wingdings" pitchFamily="2" charset="2"/>
              <a:buChar char="v"/>
            </a:pPr>
            <a:r>
              <a:rPr lang="en-US" sz="1700" b="1" dirty="0"/>
              <a:t>SB 791 (Cortese) Surplus Land Unit </a:t>
            </a:r>
            <a:r>
              <a:rPr lang="en-US" sz="1700" dirty="0"/>
              <a:t>Establishes, subject to an appropriation, the California Surplus Land Unit within </a:t>
            </a:r>
            <a:r>
              <a:rPr lang="en-US" sz="1700" dirty="0" err="1"/>
              <a:t>HCD</a:t>
            </a:r>
            <a:r>
              <a:rPr lang="en-US" sz="1700" dirty="0"/>
              <a:t> with the primary purpose of facilitating the development and construction of residential housing on local surplus land.</a:t>
            </a:r>
          </a:p>
          <a:p>
            <a:pPr>
              <a:buFont typeface="Wingdings" pitchFamily="2" charset="2"/>
              <a:buChar char="v"/>
            </a:pPr>
            <a:endParaRPr lang="en-US" sz="1900" dirty="0"/>
          </a:p>
          <a:p>
            <a:pPr marL="0" indent="0">
              <a:buNone/>
            </a:pPr>
            <a:endParaRPr lang="en-US" sz="1900" dirty="0"/>
          </a:p>
          <a:p>
            <a:endParaRPr lang="en-US" b="1" dirty="0"/>
          </a:p>
        </p:txBody>
      </p:sp>
    </p:spTree>
    <p:extLst>
      <p:ext uri="{BB962C8B-B14F-4D97-AF65-F5344CB8AC3E}">
        <p14:creationId xmlns:p14="http://schemas.microsoft.com/office/powerpoint/2010/main" val="382568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just"/>
            <a:r>
              <a:rPr lang="en-US" sz="2800" dirty="0"/>
              <a:t>SB 8 (Skinner) Extension of the Housing Crisis Act of 2019 (SB 330) </a:t>
            </a:r>
          </a:p>
        </p:txBody>
      </p:sp>
      <p:sp>
        <p:nvSpPr>
          <p:cNvPr id="6" name="Content Placeholder 5"/>
          <p:cNvSpPr>
            <a:spLocks noGrp="1"/>
          </p:cNvSpPr>
          <p:nvPr>
            <p:ph idx="1"/>
          </p:nvPr>
        </p:nvSpPr>
        <p:spPr/>
        <p:txBody>
          <a:bodyPr>
            <a:normAutofit/>
          </a:bodyPr>
          <a:lstStyle/>
          <a:p>
            <a:pPr algn="just">
              <a:buFont typeface="Wingdings" pitchFamily="2" charset="2"/>
              <a:buChar char="v"/>
            </a:pPr>
            <a:r>
              <a:rPr lang="en-US" dirty="0"/>
              <a:t>Extends the sunset by 5 years, to January 1, 2030</a:t>
            </a:r>
          </a:p>
          <a:p>
            <a:pPr algn="just">
              <a:buFont typeface="Wingdings" pitchFamily="2" charset="2"/>
              <a:buChar char="v"/>
            </a:pPr>
            <a:r>
              <a:rPr lang="en-US" dirty="0"/>
              <a:t>Expands the definition of "housing development project” to include single dwelling units and projects requiring either discretionary or nondiscretionary approval throughout SB 330 (other than the Housing Accountability Act)</a:t>
            </a:r>
          </a:p>
          <a:p>
            <a:pPr algn="just">
              <a:buFont typeface="Wingdings" pitchFamily="2" charset="2"/>
              <a:buChar char="v"/>
            </a:pPr>
            <a:r>
              <a:rPr lang="en-US" dirty="0"/>
              <a:t>Expands the definition of “downzoning” to include any action that would individually or cumulatively reduce the site’s residential development capacity</a:t>
            </a:r>
          </a:p>
          <a:p>
            <a:pPr algn="just">
              <a:buFont typeface="Wingdings" pitchFamily="2" charset="2"/>
              <a:buChar char="v"/>
            </a:pPr>
            <a:r>
              <a:rPr lang="en-US" dirty="0"/>
              <a:t>Revises the definition of “concurrently”, when upzoning is approved concurrently with downzoning, to mean within the same meeting or within 180 days of downzoning</a:t>
            </a:r>
          </a:p>
          <a:p>
            <a:pPr algn="just">
              <a:buFont typeface="Wingdings" pitchFamily="2" charset="2"/>
              <a:buChar char="v"/>
            </a:pPr>
            <a:r>
              <a:rPr lang="en-US" dirty="0"/>
              <a:t>Modifies relocation assistance , right of first refusal and replacement unit provisions to carve out single-unit projects, focus benefits on lower income households, and accommodate 100% affordable projects</a:t>
            </a:r>
          </a:p>
        </p:txBody>
      </p:sp>
    </p:spTree>
    <p:extLst>
      <p:ext uri="{BB962C8B-B14F-4D97-AF65-F5344CB8AC3E}">
        <p14:creationId xmlns:p14="http://schemas.microsoft.com/office/powerpoint/2010/main" val="44743660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3485</TotalTime>
  <Words>3303</Words>
  <Application>Microsoft Macintosh PowerPoint</Application>
  <PresentationFormat>Widescreen</PresentationFormat>
  <Paragraphs>235</Paragraphs>
  <Slides>25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Wingdings</vt:lpstr>
      <vt:lpstr>Arial</vt:lpstr>
      <vt:lpstr>Calibri Light</vt:lpstr>
      <vt:lpstr>Retrospect</vt:lpstr>
      <vt:lpstr>2021 Legislative Update</vt:lpstr>
      <vt:lpstr>Panelists</vt:lpstr>
      <vt:lpstr>2021-22 APA California Platform</vt:lpstr>
      <vt:lpstr>2021 Legislative  Themes  </vt:lpstr>
      <vt:lpstr>2021-2022 State Budget   “100 Billion CA Comeback Plan” </vt:lpstr>
      <vt:lpstr>2021 Housing Bills</vt:lpstr>
      <vt:lpstr>2021 Housing Bills</vt:lpstr>
      <vt:lpstr>Housing Bills Sent to the Governor – Cont.</vt:lpstr>
      <vt:lpstr>SB 8 (Skinner) Extension of the Housing Crisis Act of 2019 (SB 330) </vt:lpstr>
      <vt:lpstr>SB 9 (Atkins) Streamlining for Duplexes and Lot Splits </vt:lpstr>
      <vt:lpstr>SB 9 (Atkins) Streamlining for Duplexes and Lot Splits </vt:lpstr>
      <vt:lpstr>SB 10 (Wiener) Streamlining to Upzone for Increased Density</vt:lpstr>
      <vt:lpstr>SB 478 (Wiener) Minimum FAR Standards</vt:lpstr>
      <vt:lpstr>2021 Coordinated Planning, Neighborhood Vitality and Healthy Communities </vt:lpstr>
      <vt:lpstr>Coordinated Planning, Neighborhood Vitality and Healthy Communities</vt:lpstr>
      <vt:lpstr>2021 Inclusion and Equity Bills</vt:lpstr>
      <vt:lpstr>2021 Infrastructure, Services, and Fees Bills</vt:lpstr>
      <vt:lpstr>AB 602 (Grayson) Impact Fees and Nexus Studies</vt:lpstr>
      <vt:lpstr>2021 CEQA Bills</vt:lpstr>
      <vt:lpstr>2021 Hazard Mitigation Bills</vt:lpstr>
      <vt:lpstr>2021 Hazard Mitigation Bills – Cont.  </vt:lpstr>
      <vt:lpstr>Join the Legislative Review Team </vt:lpstr>
      <vt:lpstr>Other Legislative Resources for APA California Members </vt:lpstr>
      <vt:lpstr>Questions?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Legislative Update</dc:title>
  <dc:creator>lauren@stefangeorge.com</dc:creator>
  <cp:lastModifiedBy>lauren@stefangeorge.com</cp:lastModifiedBy>
  <cp:revision>312</cp:revision>
  <cp:lastPrinted>2019-12-13T00:20:52Z</cp:lastPrinted>
  <dcterms:created xsi:type="dcterms:W3CDTF">2019-08-28T18:25:20Z</dcterms:created>
  <dcterms:modified xsi:type="dcterms:W3CDTF">2021-09-24T00:16:56Z</dcterms:modified>
</cp:coreProperties>
</file>