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66" r:id="rId6"/>
    <p:sldId id="293" r:id="rId7"/>
    <p:sldId id="295" r:id="rId8"/>
    <p:sldId id="296" r:id="rId9"/>
    <p:sldId id="299" r:id="rId10"/>
    <p:sldId id="300" r:id="rId11"/>
    <p:sldId id="302" r:id="rId12"/>
    <p:sldId id="301" r:id="rId13"/>
    <p:sldId id="303" r:id="rId14"/>
    <p:sldId id="277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2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536" userDrawn="1">
          <p15:clr>
            <a:srgbClr val="A4A3A4"/>
          </p15:clr>
        </p15:guide>
        <p15:guide id="4" pos="64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CDF"/>
    <a:srgbClr val="00436E"/>
    <a:srgbClr val="F57A1C"/>
    <a:srgbClr val="5DC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4865" autoAdjust="0"/>
  </p:normalViewPr>
  <p:slideViewPr>
    <p:cSldViewPr snapToGrid="0">
      <p:cViewPr varScale="1">
        <p:scale>
          <a:sx n="54" d="100"/>
          <a:sy n="54" d="100"/>
        </p:scale>
        <p:origin x="996" y="44"/>
      </p:cViewPr>
      <p:guideLst>
        <p:guide pos="1224"/>
        <p:guide pos="3840"/>
        <p:guide orient="horz" pos="1536"/>
        <p:guide pos="6456"/>
      </p:guideLst>
    </p:cSldViewPr>
  </p:slideViewPr>
  <p:notesTextViewPr>
    <p:cViewPr>
      <p:scale>
        <a:sx n="60" d="100"/>
        <a:sy n="6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E06DA1-7254-4F83-B1E4-BF5F76CF72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8C967-1BD9-490C-B0D9-862040818F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1B13C-E24E-4D8B-B1C2-CE80D9872803}" type="datetimeFigureOut">
              <a:rPr lang="en-US" smtClean="0"/>
              <a:t>9/16/2024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FE8E8-087F-468F-A82E-B9C86AEB6F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55752-D1FE-4251-80C6-AF69BCEDDC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1243-E346-4AF8-A8BE-A00B651C50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27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32031-6297-4D45-B38B-29B38A09B924}" type="datetimeFigureOut">
              <a:rPr lang="en-US" smtClean="0"/>
              <a:t>9/16/2024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9A8F8-ADC6-401C-83FE-1703170D9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7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135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59A8F8-ADC6-401C-83FE-1703170D9E2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77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4754880"/>
            <a:ext cx="11430000" cy="1371600"/>
          </a:xfrm>
        </p:spPr>
        <p:txBody>
          <a:bodyPr anchor="b" anchorCtr="0">
            <a:normAutofit/>
          </a:bodyPr>
          <a:lstStyle>
            <a:lvl1pPr algn="ctr">
              <a:defRPr sz="4400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528" y="6126480"/>
            <a:ext cx="603504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C2095F-7B39-4759-AE92-AE50B6BA53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952" cy="44988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9" name="Bottom Right">
            <a:extLst>
              <a:ext uri="{FF2B5EF4-FFF2-40B4-BE49-F238E27FC236}">
                <a16:creationId xmlns:a16="http://schemas.microsoft.com/office/drawing/2014/main" id="{0ADFF9C3-7C25-4ED5-81ED-9431FC8E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-1" y="4222592"/>
            <a:ext cx="4572000" cy="2635408"/>
            <a:chOff x="7980400" y="3276601"/>
            <a:chExt cx="4211600" cy="3581399"/>
          </a:xfrm>
        </p:grpSpPr>
        <p:grpSp>
          <p:nvGrpSpPr>
            <p:cNvPr id="10" name="Graphic 157">
              <a:extLst>
                <a:ext uri="{FF2B5EF4-FFF2-40B4-BE49-F238E27FC236}">
                  <a16:creationId xmlns:a16="http://schemas.microsoft.com/office/drawing/2014/main" id="{3855FED8-087A-4ECA-B19E-7F86739CB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2" name="Freeform: Shape 24">
                <a:extLst>
                  <a:ext uri="{FF2B5EF4-FFF2-40B4-BE49-F238E27FC236}">
                    <a16:creationId xmlns:a16="http://schemas.microsoft.com/office/drawing/2014/main" id="{A926BA7E-AF91-486C-A25D-9D87EB199516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Freeform: Shape 25">
                <a:extLst>
                  <a:ext uri="{FF2B5EF4-FFF2-40B4-BE49-F238E27FC236}">
                    <a16:creationId xmlns:a16="http://schemas.microsoft.com/office/drawing/2014/main" id="{86FE3C9D-35BA-4B6F-BA75-1B08C63477B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Freeform: Shape 26">
                <a:extLst>
                  <a:ext uri="{FF2B5EF4-FFF2-40B4-BE49-F238E27FC236}">
                    <a16:creationId xmlns:a16="http://schemas.microsoft.com/office/drawing/2014/main" id="{23288AEC-C6CA-4B67-910D-25E4BD973434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Freeform: Shape 30">
                <a:extLst>
                  <a:ext uri="{FF2B5EF4-FFF2-40B4-BE49-F238E27FC236}">
                    <a16:creationId xmlns:a16="http://schemas.microsoft.com/office/drawing/2014/main" id="{6F549CCC-D405-4BA1-A232-C56449416BE9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Freeform: Shape 31">
                <a:extLst>
                  <a:ext uri="{FF2B5EF4-FFF2-40B4-BE49-F238E27FC236}">
                    <a16:creationId xmlns:a16="http://schemas.microsoft.com/office/drawing/2014/main" id="{0173928B-6BE7-48C8-BC2D-FA9D803DE7F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7" name="Freeform: Shape 32">
                <a:extLst>
                  <a:ext uri="{FF2B5EF4-FFF2-40B4-BE49-F238E27FC236}">
                    <a16:creationId xmlns:a16="http://schemas.microsoft.com/office/drawing/2014/main" id="{15D84E21-7BFE-4F1A-AFFC-A624A12B4339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8" name="Freeform: Shape 36">
                <a:extLst>
                  <a:ext uri="{FF2B5EF4-FFF2-40B4-BE49-F238E27FC236}">
                    <a16:creationId xmlns:a16="http://schemas.microsoft.com/office/drawing/2014/main" id="{2DEA3AAE-0C03-42C2-A70B-763D840692BB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11" name="Freeform: Shape 23">
              <a:extLst>
                <a:ext uri="{FF2B5EF4-FFF2-40B4-BE49-F238E27FC236}">
                  <a16:creationId xmlns:a16="http://schemas.microsoft.com/office/drawing/2014/main" id="{B7386810-4CAD-4571-8758-D163D51A4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10972800" cy="914400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48640" y="2286000"/>
            <a:ext cx="11091672" cy="33467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4492" y="6356350"/>
            <a:ext cx="84582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7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ottom Right">
            <a:extLst>
              <a:ext uri="{FF2B5EF4-FFF2-40B4-BE49-F238E27FC236}">
                <a16:creationId xmlns:a16="http://schemas.microsoft.com/office/drawing/2014/main" id="{0E5E4AF1-5C64-AF7D-3DCF-67FF6202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20000" y="4222592"/>
            <a:ext cx="4572000" cy="2635408"/>
            <a:chOff x="7980400" y="3276601"/>
            <a:chExt cx="4211600" cy="3581399"/>
          </a:xfrm>
        </p:grpSpPr>
        <p:grpSp>
          <p:nvGrpSpPr>
            <p:cNvPr id="3" name="Graphic 157">
              <a:extLst>
                <a:ext uri="{FF2B5EF4-FFF2-40B4-BE49-F238E27FC236}">
                  <a16:creationId xmlns:a16="http://schemas.microsoft.com/office/drawing/2014/main" id="{3504D9AC-A56D-26E2-7628-FCA2056444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9" name="Freeform: Shape 24">
                <a:extLst>
                  <a:ext uri="{FF2B5EF4-FFF2-40B4-BE49-F238E27FC236}">
                    <a16:creationId xmlns:a16="http://schemas.microsoft.com/office/drawing/2014/main" id="{3A60F7DC-D428-2691-2024-FDC0A8F1D7FC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0" name="Freeform: Shape 25">
                <a:extLst>
                  <a:ext uri="{FF2B5EF4-FFF2-40B4-BE49-F238E27FC236}">
                    <a16:creationId xmlns:a16="http://schemas.microsoft.com/office/drawing/2014/main" id="{4F8DA334-9C3E-53D2-8336-7253E3AF12EB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2" name="Freeform: Shape 26">
                <a:extLst>
                  <a:ext uri="{FF2B5EF4-FFF2-40B4-BE49-F238E27FC236}">
                    <a16:creationId xmlns:a16="http://schemas.microsoft.com/office/drawing/2014/main" id="{D9A6F1F6-9959-9331-EF7E-CF44211DACA8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Freeform: Shape 30">
                <a:extLst>
                  <a:ext uri="{FF2B5EF4-FFF2-40B4-BE49-F238E27FC236}">
                    <a16:creationId xmlns:a16="http://schemas.microsoft.com/office/drawing/2014/main" id="{91C24A8C-16F8-C6CF-A3D3-20BD9FE46252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Freeform: Shape 31">
                <a:extLst>
                  <a:ext uri="{FF2B5EF4-FFF2-40B4-BE49-F238E27FC236}">
                    <a16:creationId xmlns:a16="http://schemas.microsoft.com/office/drawing/2014/main" id="{FB276BD0-4A6B-06B9-AD17-28C45F54EDC0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Freeform: Shape 32">
                <a:extLst>
                  <a:ext uri="{FF2B5EF4-FFF2-40B4-BE49-F238E27FC236}">
                    <a16:creationId xmlns:a16="http://schemas.microsoft.com/office/drawing/2014/main" id="{20566CB5-910F-9CBD-3521-93919244860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Freeform: Shape 36">
                <a:extLst>
                  <a:ext uri="{FF2B5EF4-FFF2-40B4-BE49-F238E27FC236}">
                    <a16:creationId xmlns:a16="http://schemas.microsoft.com/office/drawing/2014/main" id="{5591EF06-D01C-ED06-33B6-7ABBB5C40B1F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7" name="Freeform: Shape 23">
              <a:extLst>
                <a:ext uri="{FF2B5EF4-FFF2-40B4-BE49-F238E27FC236}">
                  <a16:creationId xmlns:a16="http://schemas.microsoft.com/office/drawing/2014/main" id="{AD4040B3-F70D-2EBB-B994-6A24050AC4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4754880"/>
            <a:ext cx="11430000" cy="1371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988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3616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Top Right">
            <a:extLst>
              <a:ext uri="{FF2B5EF4-FFF2-40B4-BE49-F238E27FC236}">
                <a16:creationId xmlns:a16="http://schemas.microsoft.com/office/drawing/2014/main" id="{3CBE3FA5-1D12-E2FA-F6C4-E8BE184E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314340" y="-1"/>
            <a:ext cx="3877660" cy="5906585"/>
            <a:chOff x="10849" y="-3086"/>
            <a:chExt cx="2198951" cy="3349518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4172A1F4-49C3-5D7A-52B9-1066ED8D1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FBF7309D-93C5-EDDF-70F8-BB6CDE096E00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54770304-0166-E338-9DC5-53FF3EAE5A24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84659F45-0B9C-5A8E-603E-B596282270D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70A5F154-3FCF-47B9-B7C5-35BF9591E231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421000D3-834B-680B-2527-D152BB8F1EE1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42E06095-8C9B-EE19-1498-77CFC001B96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94C4696D-BBBC-E412-D4E6-75FC29A8994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grpSp>
        <p:nvGrpSpPr>
          <p:cNvPr id="14" name="Top Right">
            <a:extLst>
              <a:ext uri="{FF2B5EF4-FFF2-40B4-BE49-F238E27FC236}">
                <a16:creationId xmlns:a16="http://schemas.microsoft.com/office/drawing/2014/main" id="{9D926F0F-ADC0-F590-4458-2C1E7E553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0" y="2702248"/>
            <a:ext cx="2062373" cy="4155752"/>
            <a:chOff x="10849" y="15178"/>
            <a:chExt cx="2198951" cy="3331254"/>
          </a:xfrm>
        </p:grpSpPr>
        <p:sp>
          <p:nvSpPr>
            <p:cNvPr id="15" name="Freeform: Shape 10">
              <a:extLst>
                <a:ext uri="{FF2B5EF4-FFF2-40B4-BE49-F238E27FC236}">
                  <a16:creationId xmlns:a16="http://schemas.microsoft.com/office/drawing/2014/main" id="{AAA63A7B-917E-3C2F-47F3-D5D6D45B191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6" name="Freeform: Shape 11">
              <a:extLst>
                <a:ext uri="{FF2B5EF4-FFF2-40B4-BE49-F238E27FC236}">
                  <a16:creationId xmlns:a16="http://schemas.microsoft.com/office/drawing/2014/main" id="{79B7A8C2-F0EF-86E1-6636-07C931C0E7F3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8E23E81E-4B9A-52D9-6D8E-34A0E5E3F49E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2FEE8188-CA2A-2E73-3F39-9B7EC600A6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id="{6FDA9D3F-08AF-922F-425B-5BF91ABE44E0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0" name="Freeform: Shape 15">
              <a:extLst>
                <a:ext uri="{FF2B5EF4-FFF2-40B4-BE49-F238E27FC236}">
                  <a16:creationId xmlns:a16="http://schemas.microsoft.com/office/drawing/2014/main" id="{79545655-F52E-17B0-581D-57970E8137F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1" name="Freeform: Shape 16">
              <a:extLst>
                <a:ext uri="{FF2B5EF4-FFF2-40B4-BE49-F238E27FC236}">
                  <a16:creationId xmlns:a16="http://schemas.microsoft.com/office/drawing/2014/main" id="{9FF8CC2F-D9BE-D072-DFBA-A03420C403CA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10972800" cy="9144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5212080" cy="3840480"/>
          </a:xfrm>
        </p:spPr>
        <p:txBody>
          <a:bodyPr>
            <a:normAutofit/>
          </a:bodyPr>
          <a:lstStyle>
            <a:lvl1pPr marL="514350" indent="-514350">
              <a:spcBef>
                <a:spcPts val="1600"/>
              </a:spcBef>
              <a:buFont typeface="+mj-lt"/>
              <a:buAutoNum type="arabicPeriod"/>
              <a:defRPr sz="1800"/>
            </a:lvl1pPr>
            <a:lvl2pPr marL="1097280" indent="-512064">
              <a:buFont typeface="+mj-lt"/>
              <a:buAutoNum type="alphaLcPeriod"/>
              <a:defRPr sz="1600"/>
            </a:lvl2pPr>
            <a:lvl3pPr marL="1609344" indent="-512064">
              <a:buFont typeface="+mj-lt"/>
              <a:buAutoNum type="arabicParenR"/>
              <a:defRPr sz="1400"/>
            </a:lvl3pPr>
            <a:lvl4pPr marL="2212848" indent="-512064">
              <a:spcBef>
                <a:spcPts val="500"/>
              </a:spcBef>
              <a:buFont typeface="+mj-lt"/>
              <a:buAutoNum type="alphaLcParenR"/>
              <a:defRPr sz="1200"/>
            </a:lvl4pPr>
            <a:lvl5pPr marL="2724912" indent="-512064"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0" y="2286000"/>
            <a:ext cx="5212080" cy="384048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C837C813-621D-5D2C-4019-EE80976040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2743200" cy="365125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8AA2A2F-7F84-7371-DE7D-3170E7F1BB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67060" y="6356350"/>
            <a:ext cx="845820" cy="365125"/>
          </a:xfrm>
        </p:spPr>
        <p:txBody>
          <a:bodyPr/>
          <a:lstStyle/>
          <a:p>
            <a:fld id="{294A09A9-5501-47C1-A89A-A340965A2BE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Top Right">
            <a:extLst>
              <a:ext uri="{FF2B5EF4-FFF2-40B4-BE49-F238E27FC236}">
                <a16:creationId xmlns:a16="http://schemas.microsoft.com/office/drawing/2014/main" id="{7DCF5A23-16BE-4FF7-8562-4B9CD64F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50" y="-1"/>
            <a:ext cx="2768446" cy="4486275"/>
            <a:chOff x="10849" y="-3086"/>
            <a:chExt cx="2198951" cy="3349518"/>
          </a:xfrm>
        </p:grpSpPr>
        <p:sp>
          <p:nvSpPr>
            <p:cNvPr id="15" name="Freeform: Shape 9">
              <a:extLst>
                <a:ext uri="{FF2B5EF4-FFF2-40B4-BE49-F238E27FC236}">
                  <a16:creationId xmlns:a16="http://schemas.microsoft.com/office/drawing/2014/main" id="{930E8856-48C1-4FFD-9BC1-360BCDEC0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" name="Freeform: Shape 10">
              <a:extLst>
                <a:ext uri="{FF2B5EF4-FFF2-40B4-BE49-F238E27FC236}">
                  <a16:creationId xmlns:a16="http://schemas.microsoft.com/office/drawing/2014/main" id="{0950DAF3-AE2C-43D7-884D-F377394DBC57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7" name="Freeform: Shape 11">
              <a:extLst>
                <a:ext uri="{FF2B5EF4-FFF2-40B4-BE49-F238E27FC236}">
                  <a16:creationId xmlns:a16="http://schemas.microsoft.com/office/drawing/2014/main" id="{49552E91-169E-43A2-8337-361B09B2ECE1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4F38336D-53FF-4098-A32C-E01EF18D47C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C78446BA-74A6-401A-BC2F-8B0BB17F7E1D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3C401887-78BB-448B-80F1-C8D99C8F25B4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44DEADB1-ECC3-4C91-8A42-4B8440DEA49B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id="{47CC59C4-2B0F-4C73-ABC9-BB2A900B44AB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685800"/>
            <a:ext cx="5029200" cy="4023360"/>
          </a:xfrm>
        </p:spPr>
        <p:txBody>
          <a:bodyPr anchor="b">
            <a:noAutofit/>
          </a:bodyPr>
          <a:lstStyle>
            <a:lvl1pPr>
              <a:defRPr sz="4400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4846320"/>
            <a:ext cx="5029200" cy="1554480"/>
          </a:xfrm>
        </p:spPr>
        <p:txBody>
          <a:bodyPr>
            <a:noAutofit/>
          </a:bodyPr>
          <a:lstStyle>
            <a:lvl1pPr marL="0" indent="0">
              <a:lnSpc>
                <a:spcPct val="140000"/>
              </a:lnSpc>
              <a:buNone/>
              <a:defRPr sz="1800"/>
            </a:lvl1pPr>
            <a:lvl2pPr marL="457200" indent="0">
              <a:lnSpc>
                <a:spcPts val="2200"/>
              </a:lnSpc>
              <a:buNone/>
              <a:defRPr sz="1800"/>
            </a:lvl2pPr>
            <a:lvl3pPr marL="914400" indent="0">
              <a:lnSpc>
                <a:spcPts val="2200"/>
              </a:lnSpc>
              <a:buNone/>
              <a:defRPr sz="1800"/>
            </a:lvl3pPr>
            <a:lvl4pPr marL="1371600" indent="0">
              <a:lnSpc>
                <a:spcPts val="2200"/>
              </a:lnSpc>
              <a:buNone/>
              <a:defRPr sz="1800"/>
            </a:lvl4pPr>
            <a:lvl5pPr marL="1828800" indent="0">
              <a:lnSpc>
                <a:spcPts val="2200"/>
              </a:lnSpc>
              <a:buNone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7019F04-21A7-41F6-B916-F4F94E744D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2952" y="0"/>
            <a:ext cx="6099048" cy="685800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9231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Top Right">
            <a:extLst>
              <a:ext uri="{FF2B5EF4-FFF2-40B4-BE49-F238E27FC236}">
                <a16:creationId xmlns:a16="http://schemas.microsoft.com/office/drawing/2014/main" id="{BACCE7B0-8D06-4252-8429-A339167D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975339" y="2702248"/>
            <a:ext cx="2062373" cy="4155752"/>
            <a:chOff x="10849" y="15178"/>
            <a:chExt cx="2198951" cy="3331254"/>
          </a:xfrm>
        </p:grpSpPr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23D7796B-4F31-43D2-9935-135F7251B352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023B3E92-CF7A-41F8-A5D4-FDD8C26708DC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2194F273-6079-4D58-A510-0EBF4227520D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AEC3FE6A-D4E9-4F9B-B689-9C5BF9326B6B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B52D8E87-7BE8-4B9B-B18D-68C99705EECD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7" name="Freeform: Shape 15">
              <a:extLst>
                <a:ext uri="{FF2B5EF4-FFF2-40B4-BE49-F238E27FC236}">
                  <a16:creationId xmlns:a16="http://schemas.microsoft.com/office/drawing/2014/main" id="{6958AF13-A360-492B-8F33-E0608A11E679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8" name="Freeform: Shape 16">
              <a:extLst>
                <a:ext uri="{FF2B5EF4-FFF2-40B4-BE49-F238E27FC236}">
                  <a16:creationId xmlns:a16="http://schemas.microsoft.com/office/drawing/2014/main" id="{337AF046-BF07-462B-82F1-2215317CC3A6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0" y="914400"/>
            <a:ext cx="3108960" cy="2194560"/>
          </a:xfrm>
        </p:spPr>
        <p:txBody>
          <a:bodyPr anchor="t">
            <a:noAutofit/>
          </a:bodyPr>
          <a:lstStyle>
            <a:lvl1pPr>
              <a:defRPr sz="2400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77331-6002-494B-B704-DDA9DEBB64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0" y="3429000"/>
            <a:ext cx="3108960" cy="301752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2pPr>
            <a:lvl3pPr marL="9144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3pPr>
            <a:lvl4pPr marL="13716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4pPr>
            <a:lvl5pPr marL="1828800" indent="0">
              <a:lnSpc>
                <a:spcPts val="2200"/>
              </a:lnSpc>
              <a:buFont typeface="Arial" panose="020B0604020202020204" pitchFamily="34" charset="0"/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713A46-E629-418A-9E89-B20468B63A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35552" y="0"/>
            <a:ext cx="8156448" cy="685800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7544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274320"/>
            <a:ext cx="11430000" cy="1371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048" y="1709928"/>
            <a:ext cx="114300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483C85C-0C17-7BD4-8059-020CB5A8CF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359152"/>
            <a:ext cx="12188952" cy="4498848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8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Right">
            <a:extLst>
              <a:ext uri="{FF2B5EF4-FFF2-40B4-BE49-F238E27FC236}">
                <a16:creationId xmlns:a16="http://schemas.microsoft.com/office/drawing/2014/main" id="{7E501A87-7B96-007F-18D6-34F359F3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83066" y="475707"/>
            <a:ext cx="3877660" cy="5906585"/>
            <a:chOff x="10849" y="-3086"/>
            <a:chExt cx="2198949" cy="3349518"/>
          </a:xfrm>
        </p:grpSpPr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111EFC7A-ACD9-199F-E4A7-8C34E0EEAD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692843" y="-3086"/>
              <a:ext cx="1326110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n-US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6" name="Freeform: Shape 10">
              <a:extLst>
                <a:ext uri="{FF2B5EF4-FFF2-40B4-BE49-F238E27FC236}">
                  <a16:creationId xmlns:a16="http://schemas.microsoft.com/office/drawing/2014/main" id="{4A6B9ECC-4E29-2F57-E50C-A8AE68055078}"/>
                </a:ext>
              </a:extLst>
            </p:cNvPr>
            <p:cNvSpPr/>
            <p:nvPr userDrawn="1"/>
          </p:nvSpPr>
          <p:spPr>
            <a:xfrm>
              <a:off x="19394" y="15241"/>
              <a:ext cx="2190404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7" name="Freeform: Shape 11">
              <a:extLst>
                <a:ext uri="{FF2B5EF4-FFF2-40B4-BE49-F238E27FC236}">
                  <a16:creationId xmlns:a16="http://schemas.microsoft.com/office/drawing/2014/main" id="{3726349E-3BE0-B780-82BA-6B9BBE73CF09}"/>
                </a:ext>
              </a:extLst>
            </p:cNvPr>
            <p:cNvSpPr/>
            <p:nvPr userDrawn="1"/>
          </p:nvSpPr>
          <p:spPr>
            <a:xfrm>
              <a:off x="10849" y="15178"/>
              <a:ext cx="1978673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C2107A5F-3CD3-B256-F3ED-018F05C7DB72}"/>
                </a:ext>
              </a:extLst>
            </p:cNvPr>
            <p:cNvSpPr/>
            <p:nvPr userDrawn="1"/>
          </p:nvSpPr>
          <p:spPr>
            <a:xfrm>
              <a:off x="25092" y="15178"/>
              <a:ext cx="1566145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9C28699F-D10F-55C4-CCFF-C7355D570704}"/>
                </a:ext>
              </a:extLst>
            </p:cNvPr>
            <p:cNvSpPr/>
            <p:nvPr userDrawn="1"/>
          </p:nvSpPr>
          <p:spPr>
            <a:xfrm>
              <a:off x="10849" y="15178"/>
              <a:ext cx="1368430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0" name="Freeform: Shape 14">
              <a:extLst>
                <a:ext uri="{FF2B5EF4-FFF2-40B4-BE49-F238E27FC236}">
                  <a16:creationId xmlns:a16="http://schemas.microsoft.com/office/drawing/2014/main" id="{EA3D5E76-F8C1-6F4A-298A-A21D6A99BD0A}"/>
                </a:ext>
              </a:extLst>
            </p:cNvPr>
            <p:cNvSpPr/>
            <p:nvPr userDrawn="1"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8FE3B266-49E5-6578-0C2A-BC018130F6DC}"/>
                </a:ext>
              </a:extLst>
            </p:cNvPr>
            <p:cNvSpPr/>
            <p:nvPr userDrawn="1"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  <p:sp>
          <p:nvSpPr>
            <p:cNvPr id="12" name="Freeform: Shape 16">
              <a:extLst>
                <a:ext uri="{FF2B5EF4-FFF2-40B4-BE49-F238E27FC236}">
                  <a16:creationId xmlns:a16="http://schemas.microsoft.com/office/drawing/2014/main" id="{88E1CE45-51AC-C899-077B-AC023AFB2BE3}"/>
                </a:ext>
              </a:extLst>
            </p:cNvPr>
            <p:cNvSpPr/>
            <p:nvPr userDrawn="1"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3657600" cy="475488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48" y="914400"/>
            <a:ext cx="5486400" cy="4754880"/>
          </a:xfrm>
        </p:spPr>
        <p:txBody>
          <a:bodyPr anchor="t" anchorCtr="0"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755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576072"/>
            <a:ext cx="4937760" cy="402336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20" y="4846320"/>
            <a:ext cx="4937760" cy="155448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8" name="Bottom Right">
            <a:extLst>
              <a:ext uri="{FF2B5EF4-FFF2-40B4-BE49-F238E27FC236}">
                <a16:creationId xmlns:a16="http://schemas.microsoft.com/office/drawing/2014/main" id="{7CA8026F-F3E2-F0AC-BA28-474EDDAC7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7993448" y="0"/>
            <a:ext cx="4211600" cy="3581399"/>
            <a:chOff x="7980400" y="3276601"/>
            <a:chExt cx="4211600" cy="3581399"/>
          </a:xfrm>
        </p:grpSpPr>
        <p:grpSp>
          <p:nvGrpSpPr>
            <p:cNvPr id="9" name="Graphic 157">
              <a:extLst>
                <a:ext uri="{FF2B5EF4-FFF2-40B4-BE49-F238E27FC236}">
                  <a16:creationId xmlns:a16="http://schemas.microsoft.com/office/drawing/2014/main" id="{782E918B-03BB-ACBE-8695-C038FDB89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1" name="Freeform: Shape 24">
                <a:extLst>
                  <a:ext uri="{FF2B5EF4-FFF2-40B4-BE49-F238E27FC236}">
                    <a16:creationId xmlns:a16="http://schemas.microsoft.com/office/drawing/2014/main" id="{F40556B5-03F2-5DD3-B639-14377EFFE7FE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2" name="Freeform: Shape 25">
                <a:extLst>
                  <a:ext uri="{FF2B5EF4-FFF2-40B4-BE49-F238E27FC236}">
                    <a16:creationId xmlns:a16="http://schemas.microsoft.com/office/drawing/2014/main" id="{45B7ADF8-3ED6-87A7-6F47-B78462C77A20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Freeform: Shape 26">
                <a:extLst>
                  <a:ext uri="{FF2B5EF4-FFF2-40B4-BE49-F238E27FC236}">
                    <a16:creationId xmlns:a16="http://schemas.microsoft.com/office/drawing/2014/main" id="{D52AE879-F1BC-2561-2FBF-ABB2E105164C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Freeform: Shape 30">
                <a:extLst>
                  <a:ext uri="{FF2B5EF4-FFF2-40B4-BE49-F238E27FC236}">
                    <a16:creationId xmlns:a16="http://schemas.microsoft.com/office/drawing/2014/main" id="{A1EA5E2E-9618-98D9-9F06-C4647D1D4293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Freeform: Shape 31">
                <a:extLst>
                  <a:ext uri="{FF2B5EF4-FFF2-40B4-BE49-F238E27FC236}">
                    <a16:creationId xmlns:a16="http://schemas.microsoft.com/office/drawing/2014/main" id="{E28E6EE4-71BD-B4F1-3573-874D81459D29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Freeform: Shape 32">
                <a:extLst>
                  <a:ext uri="{FF2B5EF4-FFF2-40B4-BE49-F238E27FC236}">
                    <a16:creationId xmlns:a16="http://schemas.microsoft.com/office/drawing/2014/main" id="{2B468A56-8603-6EAF-27BD-FEDFC0343A8F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7" name="Freeform: Shape 36">
                <a:extLst>
                  <a:ext uri="{FF2B5EF4-FFF2-40B4-BE49-F238E27FC236}">
                    <a16:creationId xmlns:a16="http://schemas.microsoft.com/office/drawing/2014/main" id="{5DA205BC-40D5-E366-BFD0-0B79F340B66C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2BEE78C5-0ADB-2DA5-F70E-5D73E2826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01702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3108960" cy="219456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3429000"/>
            <a:ext cx="3108960" cy="301752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68112" y="630936"/>
            <a:ext cx="5705856" cy="5843016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Top Right">
            <a:extLst>
              <a:ext uri="{FF2B5EF4-FFF2-40B4-BE49-F238E27FC236}">
                <a16:creationId xmlns:a16="http://schemas.microsoft.com/office/drawing/2014/main" id="{E97F5289-BEE7-79B5-BB8E-94638A05B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10129627" y="2702248"/>
            <a:ext cx="2062373" cy="4155752"/>
            <a:chOff x="10849" y="15178"/>
            <a:chExt cx="2198951" cy="333125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444EE97B-10EF-6A90-36F9-546218041763}"/>
                </a:ext>
              </a:extLst>
            </p:cNvPr>
            <p:cNvSpPr/>
            <p:nvPr/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DB37572F-3CF3-5EB8-2A9C-423F91615517}"/>
                </a:ext>
              </a:extLst>
            </p:cNvPr>
            <p:cNvSpPr/>
            <p:nvPr/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F46101FA-DB58-40A4-BD93-35E09F7571D5}"/>
                </a:ext>
              </a:extLst>
            </p:cNvPr>
            <p:cNvSpPr/>
            <p:nvPr/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2E4933A0-A538-7EFB-417B-E2C222C1AF4E}"/>
                </a:ext>
              </a:extLst>
            </p:cNvPr>
            <p:cNvSpPr/>
            <p:nvPr/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6C2DFDF6-D78B-5984-D82E-9CEFAB74F71C}"/>
                </a:ext>
              </a:extLst>
            </p:cNvPr>
            <p:cNvSpPr/>
            <p:nvPr/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855628AA-C9BE-E5CF-15C9-5AF3F3F7ACF3}"/>
                </a:ext>
              </a:extLst>
            </p:cNvPr>
            <p:cNvSpPr/>
            <p:nvPr/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B87AC7A6-6033-A3C4-6202-864E4062FD47}"/>
                </a:ext>
              </a:extLst>
            </p:cNvPr>
            <p:cNvSpPr/>
            <p:nvPr/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pPr rtl="0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0" y="914400"/>
            <a:ext cx="5029200" cy="2194560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048" cy="685800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75120" y="3429000"/>
            <a:ext cx="5029200" cy="269748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8500" y="6356350"/>
            <a:ext cx="845820" cy="365125"/>
          </a:xfrm>
        </p:spPr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45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imag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7223760" cy="914400"/>
          </a:xfrm>
        </p:spPr>
        <p:txBody>
          <a:bodyPr anchor="t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7223760" cy="1828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4389120"/>
            <a:ext cx="7223760" cy="18288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3FFB825-245A-CEB4-BC9B-8E6001FC84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6448" y="0"/>
            <a:ext cx="4032504" cy="6858000"/>
          </a:xfr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32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Bottom Right">
            <a:extLst>
              <a:ext uri="{FF2B5EF4-FFF2-40B4-BE49-F238E27FC236}">
                <a16:creationId xmlns:a16="http://schemas.microsoft.com/office/drawing/2014/main" id="{08712125-56A8-F96B-CDF1-F3792D474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7993448" y="0"/>
            <a:ext cx="4211600" cy="3581399"/>
            <a:chOff x="7980400" y="3276601"/>
            <a:chExt cx="4211600" cy="3581399"/>
          </a:xfrm>
        </p:grpSpPr>
        <p:grpSp>
          <p:nvGrpSpPr>
            <p:cNvPr id="9" name="Graphic 157">
              <a:extLst>
                <a:ext uri="{FF2B5EF4-FFF2-40B4-BE49-F238E27FC236}">
                  <a16:creationId xmlns:a16="http://schemas.microsoft.com/office/drawing/2014/main" id="{606BED4C-626B-4034-F706-C47B39ADB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11" name="Freeform: Shape 24">
                <a:extLst>
                  <a:ext uri="{FF2B5EF4-FFF2-40B4-BE49-F238E27FC236}">
                    <a16:creationId xmlns:a16="http://schemas.microsoft.com/office/drawing/2014/main" id="{1E44F1DA-BBA0-DBF5-E95D-DA413CECCC33}"/>
                  </a:ext>
                </a:extLst>
              </p:cNvPr>
              <p:cNvSpPr/>
              <p:nvPr/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2" name="Freeform: Shape 25">
                <a:extLst>
                  <a:ext uri="{FF2B5EF4-FFF2-40B4-BE49-F238E27FC236}">
                    <a16:creationId xmlns:a16="http://schemas.microsoft.com/office/drawing/2014/main" id="{1F84F55C-F405-CAE8-CC7B-F36BF514253C}"/>
                  </a:ext>
                </a:extLst>
              </p:cNvPr>
              <p:cNvSpPr/>
              <p:nvPr/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3" name="Freeform: Shape 26">
                <a:extLst>
                  <a:ext uri="{FF2B5EF4-FFF2-40B4-BE49-F238E27FC236}">
                    <a16:creationId xmlns:a16="http://schemas.microsoft.com/office/drawing/2014/main" id="{516BE7FD-A069-8AEE-40A9-1F269525F7CB}"/>
                  </a:ext>
                </a:extLst>
              </p:cNvPr>
              <p:cNvSpPr/>
              <p:nvPr/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4" name="Freeform: Shape 30">
                <a:extLst>
                  <a:ext uri="{FF2B5EF4-FFF2-40B4-BE49-F238E27FC236}">
                    <a16:creationId xmlns:a16="http://schemas.microsoft.com/office/drawing/2014/main" id="{AA1320FC-7DC3-FFF5-F832-D065D7F3F0BD}"/>
                  </a:ext>
                </a:extLst>
              </p:cNvPr>
              <p:cNvSpPr/>
              <p:nvPr/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5" name="Freeform: Shape 31">
                <a:extLst>
                  <a:ext uri="{FF2B5EF4-FFF2-40B4-BE49-F238E27FC236}">
                    <a16:creationId xmlns:a16="http://schemas.microsoft.com/office/drawing/2014/main" id="{3B19DAD1-8FA1-2EC0-26E0-10CF718694D3}"/>
                  </a:ext>
                </a:extLst>
              </p:cNvPr>
              <p:cNvSpPr/>
              <p:nvPr/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6" name="Freeform: Shape 32">
                <a:extLst>
                  <a:ext uri="{FF2B5EF4-FFF2-40B4-BE49-F238E27FC236}">
                    <a16:creationId xmlns:a16="http://schemas.microsoft.com/office/drawing/2014/main" id="{01713054-80A0-F251-23CE-6EC15BA98524}"/>
                  </a:ext>
                </a:extLst>
              </p:cNvPr>
              <p:cNvSpPr/>
              <p:nvPr/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  <p:sp>
            <p:nvSpPr>
              <p:cNvPr id="17" name="Freeform: Shape 36">
                <a:extLst>
                  <a:ext uri="{FF2B5EF4-FFF2-40B4-BE49-F238E27FC236}">
                    <a16:creationId xmlns:a16="http://schemas.microsoft.com/office/drawing/2014/main" id="{67EE807A-C6CE-4AA4-7E0A-7365647ACD8A}"/>
                  </a:ext>
                </a:extLst>
              </p:cNvPr>
              <p:cNvSpPr/>
              <p:nvPr/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/>
                <a:endParaRPr lang="en-US" noProof="0" dirty="0"/>
              </a:p>
            </p:txBody>
          </p:sp>
        </p:grp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0A5ACDEC-DD52-7136-650B-7390C0FBA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14400"/>
            <a:ext cx="10963656" cy="914400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286000"/>
            <a:ext cx="3108960" cy="329184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97096" y="2286000"/>
            <a:ext cx="7315200" cy="3410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8640" y="6356350"/>
            <a:ext cx="2743200" cy="365125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7096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6476" y="6356350"/>
            <a:ext cx="845820" cy="365125"/>
          </a:xfrm>
        </p:spPr>
        <p:txBody>
          <a:bodyPr/>
          <a:lstStyle/>
          <a:p>
            <a:fld id="{CBD12358-51D2-46B3-9BDE-DF29528B945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5379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1000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7980" y="6356350"/>
            <a:ext cx="8458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75" r:id="rId3"/>
    <p:sldLayoutId id="2147483674" r:id="rId4"/>
    <p:sldLayoutId id="2147483676" r:id="rId5"/>
    <p:sldLayoutId id="2147483681" r:id="rId6"/>
    <p:sldLayoutId id="2147483677" r:id="rId7"/>
    <p:sldLayoutId id="2147483683" r:id="rId8"/>
    <p:sldLayoutId id="2147483678" r:id="rId9"/>
    <p:sldLayoutId id="2147483679" r:id="rId10"/>
    <p:sldLayoutId id="2147483680" r:id="rId11"/>
    <p:sldLayoutId id="2147483652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cap="all" spc="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2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15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0" pos="1920" userDrawn="1">
          <p15:clr>
            <a:srgbClr val="547EBF"/>
          </p15:clr>
        </p15:guide>
        <p15:guide id="12" pos="5736" userDrawn="1">
          <p15:clr>
            <a:srgbClr val="547EBF"/>
          </p15:clr>
        </p15:guide>
        <p15:guide id="15" pos="5112" userDrawn="1">
          <p15:clr>
            <a:srgbClr val="9FCC3B"/>
          </p15:clr>
        </p15:guide>
        <p15:guide id="16" pos="254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0" y="576072"/>
            <a:ext cx="4792980" cy="2852928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00436E"/>
                </a:solidFill>
              </a:rPr>
              <a:t>2024 Planner Remembrance</a:t>
            </a:r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5D4F6593-21F6-B8A0-0FA8-31ECFEDE70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717" r="8919" b="-1"/>
          <a:stretch/>
        </p:blipFill>
        <p:spPr>
          <a:xfrm>
            <a:off x="20" y="10"/>
            <a:ext cx="6099028" cy="6857990"/>
          </a:xfrm>
          <a:prstGeom prst="rect">
            <a:avLst/>
          </a:prstGeom>
          <a:noFill/>
        </p:spPr>
      </p:pic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7F59FBE5-B11C-0EDC-D5A4-5234A082F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4886614"/>
            <a:ext cx="3696694" cy="1211715"/>
          </a:xfrm>
          <a:prstGeom prst="rect">
            <a:avLst/>
          </a:prstGeom>
        </p:spPr>
      </p:pic>
      <p:pic>
        <p:nvPicPr>
          <p:cNvPr id="6" name="Picture 5" descr="A yellow and white logo&#10;&#10;Description automatically generated">
            <a:extLst>
              <a:ext uri="{FF2B5EF4-FFF2-40B4-BE49-F238E27FC236}">
                <a16:creationId xmlns:a16="http://schemas.microsoft.com/office/drawing/2014/main" id="{D338C160-5834-7D83-5D45-3ED61DA25A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98" y="4886614"/>
            <a:ext cx="1215303" cy="1215303"/>
          </a:xfrm>
          <a:prstGeom prst="rect">
            <a:avLst/>
          </a:prstGeom>
        </p:spPr>
      </p:pic>
      <p:pic>
        <p:nvPicPr>
          <p:cNvPr id="3" name="Joseph R. Lilore - September (1).mp3">
            <a:hlinkClick r:id="" action="ppaction://media"/>
            <a:extLst>
              <a:ext uri="{FF2B5EF4-FFF2-40B4-BE49-F238E27FC236}">
                <a16:creationId xmlns:a16="http://schemas.microsoft.com/office/drawing/2014/main" id="{30F0DABE-2745-9652-DD17-6FE401F3D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0878" y="60258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21650"/>
            <a:ext cx="7105648" cy="968456"/>
          </a:xfrm>
          <a:noFill/>
        </p:spPr>
        <p:txBody>
          <a:bodyPr anchor="t" anchorCtr="0">
            <a:noAutofit/>
          </a:bodyPr>
          <a:lstStyle/>
          <a:p>
            <a:r>
              <a:rPr lang="en-US" sz="3600" b="1" dirty="0">
                <a:latin typeface="Lucida Handwriting" panose="03010101010101010101" pitchFamily="66" charset="0"/>
                <a:ea typeface="+mn-ea"/>
                <a:cs typeface="+mn-cs"/>
              </a:rPr>
              <a:t>Mark Winogrond, FAICP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700" y="1112272"/>
            <a:ext cx="6359731" cy="5098523"/>
          </a:xfrm>
          <a:noFill/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Los Angeles Section APA  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Principal, Planmark Associates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Legacy of groundbreaking award-winning planning in the cities of: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Culver City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West Hollywood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Lawndale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Francisco</a:t>
            </a:r>
          </a:p>
          <a:p>
            <a:pPr marL="571500" indent="-571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Rhode Island, MCP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EEF51-5007-BA74-5E97-3F41E0BF2B3D}"/>
              </a:ext>
            </a:extLst>
          </p:cNvPr>
          <p:cNvSpPr txBox="1"/>
          <p:nvPr/>
        </p:nvSpPr>
        <p:spPr>
          <a:xfrm>
            <a:off x="7372348" y="5973197"/>
            <a:ext cx="48196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Handwriting" panose="03010101010101010101" pitchFamily="66" charset="0"/>
              </a:rPr>
              <a:t>Jan 1947 - Feb 2024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7CDC2A-47C0-7D06-4B20-A746F9DFE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630237"/>
            <a:ext cx="4201268" cy="5014020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10D18-40EB-B57A-A7FA-1C422693D7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3010833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A2BF176F-5FF4-4E1E-83AA-20C41123AB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17156" b="17156"/>
          <a:stretch/>
        </p:blipFill>
        <p:spPr>
          <a:xfrm>
            <a:off x="0" y="0"/>
            <a:ext cx="12188825" cy="4498975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5" name="Picture 4" descr="A yellow and white logo&#10;&#10;Description automatically generated">
            <a:extLst>
              <a:ext uri="{FF2B5EF4-FFF2-40B4-BE49-F238E27FC236}">
                <a16:creationId xmlns:a16="http://schemas.microsoft.com/office/drawing/2014/main" id="{44AE6F9B-9C9E-4CC0-97A9-635F2CB78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145" y="4839821"/>
            <a:ext cx="1711668" cy="1711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DA4DF-C948-A38F-01B5-0522A12E6377}"/>
              </a:ext>
            </a:extLst>
          </p:cNvPr>
          <p:cNvSpPr txBox="1"/>
          <p:nvPr/>
        </p:nvSpPr>
        <p:spPr>
          <a:xfrm>
            <a:off x="697180" y="300226"/>
            <a:ext cx="78295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 Remembrance</a:t>
            </a:r>
            <a:r>
              <a:rPr lang="en-US" sz="4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endParaRPr lang="en-US" sz="48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acknowledge and   celebrate their impact and achievements in planning.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F135E-65AE-D362-7CCF-6F578732E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90" y="4772857"/>
            <a:ext cx="6740258" cy="17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5505"/>
      </p:ext>
    </p:extLst>
  </p:cSld>
  <p:clrMapOvr>
    <a:masterClrMapping/>
  </p:clrMapOvr>
  <p:transition spd="slow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reet with palm trees and buildings&#10;&#10;Description automatically generated">
            <a:extLst>
              <a:ext uri="{FF2B5EF4-FFF2-40B4-BE49-F238E27FC236}">
                <a16:creationId xmlns:a16="http://schemas.microsoft.com/office/drawing/2014/main" id="{32D0A675-D584-F408-2D24-EFA3413D2E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6456" y="0"/>
            <a:ext cx="12198456" cy="6854370"/>
          </a:xfrm>
          <a:prstGeom prst="rect">
            <a:avLst/>
          </a:prstGeom>
        </p:spPr>
      </p:pic>
      <p:pic>
        <p:nvPicPr>
          <p:cNvPr id="4" name="Picture 3" descr="A blue and orange logo&#10;&#10;Description automatically generated">
            <a:extLst>
              <a:ext uri="{FF2B5EF4-FFF2-40B4-BE49-F238E27FC236}">
                <a16:creationId xmlns:a16="http://schemas.microsoft.com/office/drawing/2014/main" id="{084C5F79-4C24-A1B8-8147-176742196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13" y="1846755"/>
            <a:ext cx="5137117" cy="1683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01F97-CC3A-43B9-7A0D-83E36617E217}"/>
              </a:ext>
            </a:extLst>
          </p:cNvPr>
          <p:cNvSpPr txBox="1"/>
          <p:nvPr/>
        </p:nvSpPr>
        <p:spPr>
          <a:xfrm>
            <a:off x="3303952" y="3530617"/>
            <a:ext cx="557764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dirty="0">
                <a:solidFill>
                  <a:srgbClr val="00436E"/>
                </a:solidFill>
              </a:rPr>
              <a:t>THANK</a:t>
            </a:r>
            <a:r>
              <a:rPr lang="en-US" sz="8000" dirty="0"/>
              <a:t> </a:t>
            </a:r>
            <a:r>
              <a:rPr lang="en-US" sz="8000" dirty="0">
                <a:solidFill>
                  <a:srgbClr val="F57A1C"/>
                </a:solidFill>
              </a:rPr>
              <a:t>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DAC5F-18B2-EB39-907A-D875AC5E1B16}"/>
              </a:ext>
            </a:extLst>
          </p:cNvPr>
          <p:cNvSpPr txBox="1"/>
          <p:nvPr/>
        </p:nvSpPr>
        <p:spPr>
          <a:xfrm>
            <a:off x="4054503" y="4738958"/>
            <a:ext cx="4082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</a:rPr>
              <a:t>We hope to see you next year!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F67190-2C7B-D097-E4D0-0FFDCFAC2A70}"/>
              </a:ext>
            </a:extLst>
          </p:cNvPr>
          <p:cNvSpPr txBox="1"/>
          <p:nvPr/>
        </p:nvSpPr>
        <p:spPr>
          <a:xfrm>
            <a:off x="5830784" y="5723906"/>
            <a:ext cx="6092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Music “September” performed by Joseph R. Lilore, </a:t>
            </a:r>
          </a:p>
          <a:p>
            <a:r>
              <a:rPr lang="en-US" sz="2000" b="1" dirty="0"/>
              <a:t>Courtesy of CC by FMA (Free Music Archive)</a:t>
            </a:r>
          </a:p>
        </p:txBody>
      </p:sp>
    </p:spTree>
    <p:extLst>
      <p:ext uri="{BB962C8B-B14F-4D97-AF65-F5344CB8AC3E}">
        <p14:creationId xmlns:p14="http://schemas.microsoft.com/office/powerpoint/2010/main" val="51255793"/>
      </p:ext>
    </p:extLst>
  </p:cSld>
  <p:clrMapOvr>
    <a:masterClrMapping/>
  </p:clrMapOvr>
  <p:transition spd="slow" advClick="0"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556309"/>
            <a:ext cx="4552950" cy="580346"/>
          </a:xfrm>
          <a:noFill/>
        </p:spPr>
        <p:txBody>
          <a:bodyPr anchor="t" anchorCtr="0">
            <a:noAutofit/>
          </a:bodyPr>
          <a:lstStyle/>
          <a:p>
            <a:r>
              <a:rPr lang="en-US" sz="4800" cap="none" dirty="0">
                <a:solidFill>
                  <a:srgbClr val="00436E"/>
                </a:solidFill>
                <a:latin typeface="Lucida Handwriting" panose="03010101010101010101" pitchFamily="66" charset="0"/>
              </a:rPr>
              <a:t>Remembers: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0150" y="2367569"/>
            <a:ext cx="4864884" cy="3840480"/>
          </a:xfrm>
          <a:noFill/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David</a:t>
            </a:r>
            <a:r>
              <a:rPr lang="en-US" sz="12800" b="1" cap="all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Barquist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Scott Davidson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Warren Hoag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Joan Lamphier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Marjorie Macris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Roberta Mundie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Terrance Senik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800" b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Mark Winogrond</a:t>
            </a:r>
            <a:r>
              <a:rPr lang="en-US" sz="9800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,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" name="Picture 5" descr="A yellow and white logo&#10;&#10;Description automatically generated">
            <a:extLst>
              <a:ext uri="{FF2B5EF4-FFF2-40B4-BE49-F238E27FC236}">
                <a16:creationId xmlns:a16="http://schemas.microsoft.com/office/drawing/2014/main" id="{15FD0971-D5E1-F137-E1ED-327865D02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88" y="253638"/>
            <a:ext cx="1302671" cy="13026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789DC9-07F3-82DA-C5D7-BE796C685124}"/>
              </a:ext>
            </a:extLst>
          </p:cNvPr>
          <p:cNvSpPr txBox="1"/>
          <p:nvPr/>
        </p:nvSpPr>
        <p:spPr>
          <a:xfrm>
            <a:off x="6015785" y="5660164"/>
            <a:ext cx="52879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….</a:t>
            </a:r>
            <a:r>
              <a:rPr lang="en-US" sz="3200" b="1" i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and thanks them for their service to our  communities</a:t>
            </a:r>
            <a:r>
              <a:rPr lang="en-US" sz="3200" b="1" i="1" dirty="0">
                <a:solidFill>
                  <a:schemeClr val="tx1"/>
                </a:solidFill>
              </a:rPr>
              <a:t>.</a:t>
            </a:r>
            <a:endParaRPr lang="en-US" sz="3200" b="1" i="1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2" name="Picture Placeholder 25">
            <a:extLst>
              <a:ext uri="{FF2B5EF4-FFF2-40B4-BE49-F238E27FC236}">
                <a16:creationId xmlns:a16="http://schemas.microsoft.com/office/drawing/2014/main" id="{7F738F78-CF4D-CCB7-B6AB-005FA1453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1717" r="8919" b="-1"/>
          <a:stretch/>
        </p:blipFill>
        <p:spPr>
          <a:xfrm>
            <a:off x="6015785" y="253638"/>
            <a:ext cx="4659309" cy="517561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5AF85-739E-A503-D545-45683BE6B4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3777997"/>
      </p:ext>
    </p:extLst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84" y="625031"/>
            <a:ext cx="6614160" cy="533400"/>
          </a:xfrm>
          <a:noFill/>
        </p:spPr>
        <p:txBody>
          <a:bodyPr anchor="t" anchorCtr="0">
            <a:noAutofit/>
          </a:bodyPr>
          <a:lstStyle/>
          <a:p>
            <a:r>
              <a:rPr lang="en-US" sz="3600" b="1" dirty="0">
                <a:solidFill>
                  <a:srgbClr val="00436E"/>
                </a:solidFill>
                <a:latin typeface="Lucida Handwriting" panose="03010101010101010101" pitchFamily="66" charset="0"/>
                <a:ea typeface="+mn-ea"/>
                <a:cs typeface="+mn-cs"/>
              </a:rPr>
              <a:t>David Barquist, AICP</a:t>
            </a:r>
            <a:endParaRPr lang="en-US" sz="3600" dirty="0">
              <a:solidFill>
                <a:srgbClr val="00436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527857"/>
            <a:ext cx="6263640" cy="4705112"/>
          </a:xfr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3800" b="1" i="1" dirty="0">
                <a:solidFill>
                  <a:srgbClr val="00436E"/>
                </a:solidFill>
              </a:rPr>
              <a:t>         Orange Section APA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400" b="1" dirty="0">
              <a:solidFill>
                <a:srgbClr val="00436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436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Kimley-Horne &amp; Assocs., Inc.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436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VP, RBF/Michael Baker, Inc.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436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Instructor, CSU Fullerton, Urban Planning Certificate Program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800" i="1" dirty="0">
                <a:solidFill>
                  <a:srgbClr val="00436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Polytechnic, Pomona</a:t>
            </a:r>
          </a:p>
          <a:p>
            <a:endParaRPr lang="en-US" b="1" dirty="0"/>
          </a:p>
        </p:txBody>
      </p:sp>
      <p:pic>
        <p:nvPicPr>
          <p:cNvPr id="6" name="Picture Placeholder 36">
            <a:extLst>
              <a:ext uri="{FF2B5EF4-FFF2-40B4-BE49-F238E27FC236}">
                <a16:creationId xmlns:a16="http://schemas.microsoft.com/office/drawing/2014/main" id="{B0C98EB1-D0B6-AD85-9BF7-71C83FCAD3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061" t="20333" r="17758" b="13780"/>
          <a:stretch/>
        </p:blipFill>
        <p:spPr>
          <a:xfrm>
            <a:off x="6788544" y="625269"/>
            <a:ext cx="4870323" cy="5165931"/>
          </a:xfrm>
          <a:prstGeom prst="rect">
            <a:avLst/>
          </a:prstGeom>
          <a:gradFill>
            <a:gsLst>
              <a:gs pos="0">
                <a:srgbClr val="0070C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139700">
              <a:srgbClr val="0070C0">
                <a:alpha val="40000"/>
              </a:srgbClr>
            </a:glow>
            <a:outerShdw blurRad="50800" dist="114300" dir="5400000" algn="ctr" rotWithShape="0">
              <a:schemeClr val="accent1"/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D23025-7AF0-31DF-A008-46CA5C8CDFB5}"/>
              </a:ext>
            </a:extLst>
          </p:cNvPr>
          <p:cNvSpPr txBox="1"/>
          <p:nvPr/>
        </p:nvSpPr>
        <p:spPr>
          <a:xfrm>
            <a:off x="6644640" y="5943838"/>
            <a:ext cx="6105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436E"/>
                </a:solidFill>
                <a:latin typeface="Lucida Handwriting" panose="03010101010101010101" pitchFamily="66" charset="0"/>
              </a:rPr>
              <a:t>Mar 1969- June 2024</a:t>
            </a:r>
            <a:endParaRPr lang="en-US" sz="3200" b="1" dirty="0">
              <a:solidFill>
                <a:srgbClr val="00436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27589-A970-3AE7-0320-565E735334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2462088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6" y="462395"/>
            <a:ext cx="10972800" cy="914400"/>
          </a:xfrm>
          <a:noFill/>
        </p:spPr>
        <p:txBody>
          <a:bodyPr anchor="t" anchorCtr="0">
            <a:noAutofit/>
          </a:bodyPr>
          <a:lstStyle/>
          <a:p>
            <a:r>
              <a:rPr lang="en-US" sz="3600" b="1" cap="none" dirty="0">
                <a:solidFill>
                  <a:srgbClr val="00436E"/>
                </a:solidFill>
                <a:latin typeface="Lucida Handwriting" panose="03010101010101010101" pitchFamily="66" charset="0"/>
              </a:rPr>
              <a:t>Scott Davidson, AICP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5776" y="1376795"/>
            <a:ext cx="6189926" cy="4252942"/>
          </a:xfrm>
          <a:noFill/>
          <a:effectLst>
            <a:glow rad="127000">
              <a:srgbClr val="F57A1C"/>
            </a:glow>
          </a:effectLst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4600" b="1" i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        </a:t>
            </a:r>
            <a:r>
              <a:rPr lang="en-US" sz="4600" b="1" i="1" spc="30" dirty="0">
                <a:solidFill>
                  <a:srgbClr val="00436E"/>
                </a:solidFill>
                <a:ea typeface="+mj-ea"/>
                <a:cs typeface="+mj-cs"/>
              </a:rPr>
              <a:t>Northern Section APA</a:t>
            </a:r>
          </a:p>
          <a:p>
            <a:pPr marL="0" indent="0">
              <a:buNone/>
            </a:pPr>
            <a:endParaRPr lang="en-US" sz="1500" b="1" spc="30" dirty="0">
              <a:solidFill>
                <a:srgbClr val="00436E"/>
              </a:solidFill>
              <a:latin typeface="+mj-lt"/>
              <a:ea typeface="+mj-ea"/>
              <a:cs typeface="+mj-cs"/>
            </a:endParaRP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100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Principal, MIG Inc.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100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Marin County Planning Dept.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100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Planning Manager, City of Pinole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100" i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UC Davis, Environmental Planning </a:t>
            </a:r>
            <a:r>
              <a:rPr lang="en-US" sz="4100" i="1" spc="3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and Public </a:t>
            </a:r>
            <a:r>
              <a:rPr lang="en-US" sz="4100" i="1" spc="30" dirty="0">
                <a:solidFill>
                  <a:srgbClr val="00436E"/>
                </a:solidFill>
                <a:latin typeface="+mj-lt"/>
                <a:ea typeface="+mj-ea"/>
                <a:cs typeface="+mj-cs"/>
              </a:rPr>
              <a:t>Policy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D7A84A-8E24-3745-5C5F-CADF7CB63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10526" y="462395"/>
            <a:ext cx="5058725" cy="5119255"/>
          </a:xfrm>
          <a:prstGeom prst="rect">
            <a:avLst/>
          </a:prstGeom>
          <a:effectLst>
            <a:glow rad="228600">
              <a:schemeClr val="accent6">
                <a:lumMod val="50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9C0C9-97E6-D7DB-A420-0E40EAE5DC5F}"/>
              </a:ext>
            </a:extLst>
          </p:cNvPr>
          <p:cNvSpPr txBox="1"/>
          <p:nvPr/>
        </p:nvSpPr>
        <p:spPr>
          <a:xfrm>
            <a:off x="6910525" y="5872156"/>
            <a:ext cx="5058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436E"/>
                </a:solidFill>
                <a:latin typeface="Lucida Handwriting" panose="03010101010101010101" pitchFamily="66" charset="0"/>
              </a:rPr>
              <a:t>Aug 1964 - Mar 2024</a:t>
            </a:r>
            <a:endParaRPr lang="en-US" sz="3200" b="1" dirty="0">
              <a:solidFill>
                <a:srgbClr val="00436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7E04A-1AEA-EBFA-A32C-B2399FB1FF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5704469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252" y="1198688"/>
            <a:ext cx="6156325" cy="4460624"/>
          </a:xfrm>
          <a:noFill/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endParaRPr lang="en-US" sz="8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2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Central Coast Section APA</a:t>
            </a:r>
          </a:p>
          <a:p>
            <a:pPr marL="0" indent="0">
              <a:buClr>
                <a:schemeClr val="tx1"/>
              </a:buClr>
              <a:buNone/>
            </a:pPr>
            <a:endParaRPr lang="en-US" sz="48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Luis Obispo County, Planning and Building Dept. 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Architecture Review Committee, Arroyo Grande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 County, Agriculture Liaison Board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Grover City Planning Department</a:t>
            </a:r>
          </a:p>
          <a:p>
            <a:pPr marL="571500" indent="-5715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 Santa Barbara, BA Geography Policy</a:t>
            </a:r>
            <a:endParaRPr lang="en-US" sz="128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48BECBCF-F5EC-04A2-E340-3939CF798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75" y="444003"/>
            <a:ext cx="5851525" cy="9144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Lucida Handwriting" panose="03010101010101010101" pitchFamily="66" charset="0"/>
                <a:ea typeface="+mn-ea"/>
                <a:cs typeface="+mn-cs"/>
              </a:rPr>
              <a:t>    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0"/>
                <a:ea typeface="+mn-ea"/>
                <a:cs typeface="+mn-cs"/>
              </a:rPr>
              <a:t>Warren Hoag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C8F7CD-22D2-C878-97F8-515BA677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154" y="562757"/>
            <a:ext cx="4221071" cy="5027961"/>
          </a:xfrm>
          <a:prstGeom prst="rect">
            <a:avLst/>
          </a:prstGeom>
          <a:effectLst>
            <a:glow rad="279400">
              <a:schemeClr val="accent4">
                <a:lumMod val="50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033A97-3A94-0C40-F568-4E983743D5E8}"/>
              </a:ext>
            </a:extLst>
          </p:cNvPr>
          <p:cNvSpPr txBox="1"/>
          <p:nvPr/>
        </p:nvSpPr>
        <p:spPr>
          <a:xfrm>
            <a:off x="6935832" y="5931962"/>
            <a:ext cx="4811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Lucida Handwriting" panose="03010101010101010101" pitchFamily="66" charset="0"/>
              </a:rPr>
              <a:t>Jan 1949- Nov 2023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D821BE-F2A5-736D-8FB6-6041D7EE9A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9133982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14350"/>
            <a:ext cx="5212080" cy="800100"/>
          </a:xfrm>
          <a:noFill/>
        </p:spPr>
        <p:txBody>
          <a:bodyPr anchor="t" anchorCtr="0">
            <a:no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Lucida Handwriting" panose="03010101010101010101" pitchFamily="66" charset="0"/>
                <a:ea typeface="+mn-ea"/>
                <a:cs typeface="+mn-cs"/>
              </a:rPr>
              <a:t>Joan Lamphier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1314450"/>
            <a:ext cx="6020790" cy="4975761"/>
          </a:xfrm>
          <a:noFill/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US" sz="9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en-US" sz="1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Northern Section APA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Principal and Founder, JML Planning, and Lamphier - Gregory Planning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Coyote Advisory Board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Volunteer in several  environmental and conservation organizations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 Berkeley, MCP</a:t>
            </a:r>
            <a:endParaRPr lang="en-US" sz="128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08CEB4-2147-A059-DD2F-7ECC5920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811035"/>
            <a:ext cx="5181600" cy="484074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glow rad="152400">
              <a:schemeClr val="accent1">
                <a:lumMod val="75000"/>
                <a:alpha val="40000"/>
              </a:schemeClr>
            </a:glow>
            <a:outerShdw blurRad="50800" dist="2159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DEEF51-5007-BA74-5E97-3F41E0BF2B3D}"/>
              </a:ext>
            </a:extLst>
          </p:cNvPr>
          <p:cNvSpPr txBox="1"/>
          <p:nvPr/>
        </p:nvSpPr>
        <p:spPr>
          <a:xfrm>
            <a:off x="6860464" y="6046965"/>
            <a:ext cx="5331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Lucida Handwriting" panose="03010101010101010101" pitchFamily="66" charset="0"/>
              </a:rPr>
              <a:t>July 1942- Nov 2023</a:t>
            </a:r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9A43DF-ADAA-A0D8-962D-5B465009F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88847444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" y="516322"/>
            <a:ext cx="7185660" cy="800100"/>
          </a:xfrm>
          <a:noFill/>
        </p:spPr>
        <p:txBody>
          <a:bodyPr anchor="t" anchorCtr="0">
            <a:no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Lucida Handwriting" panose="03010101010101010101" pitchFamily="66" charset="0"/>
                <a:ea typeface="+mn-ea"/>
                <a:cs typeface="+mn-cs"/>
              </a:rPr>
              <a:t>Marjorie Macris, FAICP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47" y="1119758"/>
            <a:ext cx="7200900" cy="5425114"/>
          </a:xfrm>
          <a:noFill/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9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28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Northern Section APA  </a:t>
            </a:r>
            <a:r>
              <a:rPr lang="en-US" sz="1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0" indent="0" algn="ctr">
              <a:buNone/>
            </a:pPr>
            <a:r>
              <a:rPr lang="en-US" sz="1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“Planning Pioneer”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Director, Berkely Planning Dept. 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Director, Marin County Planning Dept.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Author, </a:t>
            </a:r>
            <a:r>
              <a:rPr lang="en-US" sz="1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Planning Commissioner Handbook</a:t>
            </a: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Solano Press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 on numerous environmental and conservation boards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28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Univ. of Illinois, Urbana-Champaign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EEF51-5007-BA74-5E97-3F41E0BF2B3D}"/>
              </a:ext>
            </a:extLst>
          </p:cNvPr>
          <p:cNvSpPr txBox="1"/>
          <p:nvPr/>
        </p:nvSpPr>
        <p:spPr>
          <a:xfrm>
            <a:off x="7387590" y="5803069"/>
            <a:ext cx="4804410" cy="1077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Handwriting" panose="03010101010101010101" pitchFamily="66" charset="0"/>
              </a:rPr>
              <a:t>July 1935- Oct 2023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Marjorie W. Macris obituary, 1935-2023, Mill Valley, CA">
            <a:extLst>
              <a:ext uri="{FF2B5EF4-FFF2-40B4-BE49-F238E27FC236}">
                <a16:creationId xmlns:a16="http://schemas.microsoft.com/office/drawing/2014/main" id="{673FE7AE-D9E1-552C-C958-859F4A340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36" y="391299"/>
            <a:ext cx="4303115" cy="51535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76200" dir="5400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B3396-605C-44F5-169B-9117034602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7526730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537344"/>
            <a:ext cx="7185660" cy="800100"/>
          </a:xfrm>
          <a:noFill/>
        </p:spPr>
        <p:txBody>
          <a:bodyPr anchor="t" anchorCtr="0">
            <a:no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Lucida Handwriting" panose="03010101010101010101" pitchFamily="66" charset="0"/>
                <a:ea typeface="+mn-ea"/>
                <a:cs typeface="+mn-cs"/>
              </a:rPr>
              <a:t>Roberta MUNDIE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400" y="1207679"/>
            <a:ext cx="6705600" cy="4891713"/>
          </a:xfrm>
          <a:noFill/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35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Northern Section APA  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Mundie and Associates, Environmental Consulting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Planning Roundtable projects in housing, infrastructure and environmental protection</a:t>
            </a:r>
          </a:p>
          <a:p>
            <a:pPr marL="571500" indent="-571500"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5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Harvard University, MCP</a:t>
            </a:r>
          </a:p>
          <a:p>
            <a:pPr marL="0" indent="0" algn="ctr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EEF51-5007-BA74-5E97-3F41E0BF2B3D}"/>
              </a:ext>
            </a:extLst>
          </p:cNvPr>
          <p:cNvSpPr txBox="1"/>
          <p:nvPr/>
        </p:nvSpPr>
        <p:spPr>
          <a:xfrm>
            <a:off x="7258298" y="5883558"/>
            <a:ext cx="48387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Handwriting" panose="03010101010101010101" pitchFamily="66" charset="0"/>
              </a:rPr>
              <a:t>Apr 1944 - Oct 2023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081F0-E85E-450C-5D33-F925EBA25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3" t="2853" r="3152" b="1089"/>
          <a:stretch/>
        </p:blipFill>
        <p:spPr bwMode="auto">
          <a:xfrm>
            <a:off x="7629525" y="305204"/>
            <a:ext cx="3913528" cy="5204948"/>
          </a:xfrm>
          <a:prstGeom prst="rect">
            <a:avLst/>
          </a:prstGeom>
          <a:noFill/>
          <a:ln>
            <a:noFill/>
          </a:ln>
          <a:effectLst>
            <a:glow rad="342900">
              <a:srgbClr val="7030A0">
                <a:alpha val="40000"/>
              </a:srgbClr>
            </a:glow>
            <a:outerShdw blurRad="50800" dist="114300" dir="5400000" algn="ctr" rotWithShape="0">
              <a:schemeClr val="tx2">
                <a:lumMod val="50000"/>
              </a:scheme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80B0A-3A54-BD5B-3DED-4369B1CB9B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9448819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44" y="330780"/>
            <a:ext cx="5871210" cy="800100"/>
          </a:xfrm>
          <a:noFill/>
        </p:spPr>
        <p:txBody>
          <a:bodyPr anchor="t" anchorCtr="0">
            <a:noAutofit/>
          </a:bodyPr>
          <a:lstStyle/>
          <a:p>
            <a:r>
              <a:rPr lang="en-US" sz="3600" b="1" dirty="0">
                <a:latin typeface="Lucida Handwriting" panose="03010101010101010101" pitchFamily="66" charset="0"/>
                <a:ea typeface="+mn-ea"/>
                <a:cs typeface="+mn-cs"/>
              </a:rPr>
              <a:t>   Terrance Senik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48542-FCE1-3AE6-C6C9-17975609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550" y="952500"/>
            <a:ext cx="7162799" cy="5597606"/>
          </a:xfrm>
          <a:noFill/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Northern Section APA  </a:t>
            </a:r>
          </a:p>
          <a:p>
            <a:pPr marL="571500" indent="-571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Director, Economic and Comm. Development, Daly City</a:t>
            </a:r>
          </a:p>
          <a:p>
            <a:pPr marL="571500" indent="-571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Initiated feeding programs for unhoused persons in San Francisco</a:t>
            </a:r>
          </a:p>
          <a:p>
            <a:pPr marL="571500" indent="-571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Illinois State University, Geography/Geology</a:t>
            </a:r>
          </a:p>
          <a:p>
            <a:pPr marL="0" indent="0" algn="ctr">
              <a:buNone/>
            </a:pP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DEEF51-5007-BA74-5E97-3F41E0BF2B3D}"/>
              </a:ext>
            </a:extLst>
          </p:cNvPr>
          <p:cNvSpPr txBox="1"/>
          <p:nvPr/>
        </p:nvSpPr>
        <p:spPr>
          <a:xfrm>
            <a:off x="7110104" y="5905500"/>
            <a:ext cx="4991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Lucida Handwriting" panose="03010101010101010101" pitchFamily="66" charset="0"/>
              </a:rPr>
              <a:t>Sept 1947 - Dec 2023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32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Terrance L. Sedik obituary, 1947-2023, Daly City, CA">
            <a:extLst>
              <a:ext uri="{FF2B5EF4-FFF2-40B4-BE49-F238E27FC236}">
                <a16:creationId xmlns:a16="http://schemas.microsoft.com/office/drawing/2014/main" id="{DBBC04FB-1858-7471-D4F3-F31DF4827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48" y="307894"/>
            <a:ext cx="4290222" cy="5180750"/>
          </a:xfrm>
          <a:prstGeom prst="rect">
            <a:avLst/>
          </a:prstGeom>
          <a:noFill/>
          <a:ln>
            <a:noFill/>
          </a:ln>
          <a:effectLst>
            <a:glow rad="215900">
              <a:schemeClr val="accent4">
                <a:lumMod val="50000"/>
                <a:alpha val="40000"/>
              </a:schemeClr>
            </a:glow>
            <a:outerShdw blurRad="50800" dist="1524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CFCAD-53D7-7B7A-0670-29BF1F5C2D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noProof="0" smtClean="0"/>
              <a:pPr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9533564"/>
      </p:ext>
    </p:extLst>
  </p:cSld>
  <p:clrMapOvr>
    <a:masterClrMapping/>
  </p:clrMapOvr>
  <p:transition spd="slow"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2" grpId="0"/>
    </p:bldLst>
  </p:timing>
</p:sld>
</file>

<file path=ppt/theme/theme1.xml><?xml version="1.0" encoding="utf-8"?>
<a:theme xmlns:a="http://schemas.openxmlformats.org/drawingml/2006/main" name="Custom">
  <a:themeElements>
    <a:clrScheme name="APACA 2024 Riverside Conference">
      <a:dk1>
        <a:sysClr val="windowText" lastClr="000000"/>
      </a:dk1>
      <a:lt1>
        <a:sysClr val="window" lastClr="FFFFFF"/>
      </a:lt1>
      <a:dk2>
        <a:srgbClr val="000000"/>
      </a:dk2>
      <a:lt2>
        <a:srgbClr val="ECCFA6"/>
      </a:lt2>
      <a:accent1>
        <a:srgbClr val="5FC8D7"/>
      </a:accent1>
      <a:accent2>
        <a:srgbClr val="0E426B"/>
      </a:accent2>
      <a:accent3>
        <a:srgbClr val="0E426B"/>
      </a:accent3>
      <a:accent4>
        <a:srgbClr val="96C943"/>
      </a:accent4>
      <a:accent5>
        <a:srgbClr val="0E426B"/>
      </a:accent5>
      <a:accent6>
        <a:srgbClr val="F57E20"/>
      </a:accent6>
      <a:hlink>
        <a:srgbClr val="EE7B08"/>
      </a:hlink>
      <a:folHlink>
        <a:srgbClr val="977B2D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resentation_win_V1_EF_v3" id="{D63A48B2-CB12-46EA-8658-6FD48838EE12}" vid="{49FE4105-9945-42C0-9DA5-6611A93606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8E45D4-EF91-4FDE-9009-9846553E36A5}">
  <ds:schemaRefs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230e9df3-be65-4c73-a93b-d1236ebd677e"/>
    <ds:schemaRef ds:uri="71af3243-3dd4-4a8d-8c0d-dd76da1f02a5"/>
    <ds:schemaRef ds:uri="http://schemas.microsoft.com/sharepoint/v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9D2655-BB4A-43AF-8486-7195F30CFF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9D69E0-C497-4251-BDFF-3D273C778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7211</TotalTime>
  <Words>406</Words>
  <Application>Microsoft Office PowerPoint</Application>
  <PresentationFormat>Widescreen</PresentationFormat>
  <Paragraphs>93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AvenirNext LT Pro Medium</vt:lpstr>
      <vt:lpstr>Calibri</vt:lpstr>
      <vt:lpstr>Cambria</vt:lpstr>
      <vt:lpstr>Lucida Handwriting</vt:lpstr>
      <vt:lpstr>Wingdings</vt:lpstr>
      <vt:lpstr>Custom</vt:lpstr>
      <vt:lpstr>2024 Planner Remembrance</vt:lpstr>
      <vt:lpstr>Remembers:</vt:lpstr>
      <vt:lpstr>David Barquist, AICP</vt:lpstr>
      <vt:lpstr>Scott Davidson, AICP</vt:lpstr>
      <vt:lpstr>    Warren Hoag</vt:lpstr>
      <vt:lpstr>Joan Lamphier</vt:lpstr>
      <vt:lpstr>Marjorie Macris, FAICP</vt:lpstr>
      <vt:lpstr>Roberta MUNDIE</vt:lpstr>
      <vt:lpstr>   Terrance Senik</vt:lpstr>
      <vt:lpstr>Mark Winogrond, FAICP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Planner Remembrance</dc:title>
  <dc:creator>Scott Yasuda</dc:creator>
  <cp:lastModifiedBy>lindy950@gmail.com</cp:lastModifiedBy>
  <cp:revision>38</cp:revision>
  <cp:lastPrinted>2024-09-12T03:00:53Z</cp:lastPrinted>
  <dcterms:created xsi:type="dcterms:W3CDTF">2024-08-20T15:11:13Z</dcterms:created>
  <dcterms:modified xsi:type="dcterms:W3CDTF">2024-09-16T22:48:37Z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